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0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67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0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7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49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58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2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29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3EE2-DC77-4188-AF17-14FAC4377398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C1E6-1108-407E-9F62-DFE5F7AC89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m.ensam.eu\cluny\tc\labo-ensam\BE\CM1_ADAPTATION\03_doc%20succinct%20LL%20pour%20les%20adaptations\Product1.CATProdu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m.ensam.eu\cluny\tc\labo-ensam\BE\CM1_ADAPTATION\03_doc%20succinct%20LL%20pour%20les%20adaptations\Product1.CATProdu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wmf"/><Relationship Id="rId4" Type="http://schemas.openxmlformats.org/officeDocument/2006/relationships/oleObject" Target="file:///\\intram.ensam.eu\cluny\tc\labo-ensam\BE\00_CM1_ADAPTATION\03_doc%20succinct%20LL%20pour%20les%20adaptations\sources%20catia\Assemblage%20piece%20pour%20vissage.CATProduc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m.ensam.eu\cluny\tc\labo-ensam\BE\00_CM1_ADAPTATION\03_doc%20succinct%20LL%20pour%20les%20adaptations\sources%20catia\Assemblage%20piece%20pour%20vissage.CATProdu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iip.fr/node/851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m.ensam.eu\cluny\tc\labo-ensam\BE\CM1_ADAPTATION\03_doc%20succinct%20LL%20pour%20les%20adaptations\Product1.CATProdu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IyVOA7Y7Y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cu0QVP2giQ" TargetMode="External"/><Relationship Id="rId5" Type="http://schemas.openxmlformats.org/officeDocument/2006/relationships/hyperlink" Target="https://www.youtube.com/watch?v=8AEz52inzBE" TargetMode="External"/><Relationship Id="rId4" Type="http://schemas.openxmlformats.org/officeDocument/2006/relationships/hyperlink" Target="https://www.youtube.com/watch?v=3ZIQQyn8zX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3323" y="1283676"/>
            <a:ext cx="9144000" cy="995363"/>
          </a:xfrm>
        </p:spPr>
        <p:txBody>
          <a:bodyPr/>
          <a:lstStyle/>
          <a:p>
            <a:r>
              <a:rPr lang="fr-FR" dirty="0"/>
              <a:t>Les assemblages vissés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3661" y="3171214"/>
            <a:ext cx="9144000" cy="1655762"/>
          </a:xfrm>
        </p:spPr>
        <p:txBody>
          <a:bodyPr/>
          <a:lstStyle/>
          <a:p>
            <a:r>
              <a:rPr lang="fr-FR" dirty="0"/>
              <a:t>Types d’éléments</a:t>
            </a:r>
          </a:p>
          <a:p>
            <a:r>
              <a:rPr lang="fr-FR" dirty="0"/>
              <a:t>Représentation Normalisée</a:t>
            </a:r>
          </a:p>
          <a:p>
            <a:r>
              <a:rPr lang="fr-FR" dirty="0"/>
              <a:t>Résistance d’une vis</a:t>
            </a:r>
          </a:p>
        </p:txBody>
      </p:sp>
    </p:spTree>
    <p:extLst>
      <p:ext uri="{BB962C8B-B14F-4D97-AF65-F5344CB8AC3E}">
        <p14:creationId xmlns:p14="http://schemas.microsoft.com/office/powerpoint/2010/main" val="133337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" y="711835"/>
            <a:ext cx="28551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lamages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Forme usinée permettant de «noyer la tête de vis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87" y="436562"/>
            <a:ext cx="7703847" cy="5748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4" y="3100388"/>
            <a:ext cx="2765968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" y="711835"/>
            <a:ext cx="3743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Résistance Mécanique de la vis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800099"/>
            <a:ext cx="6986587" cy="55935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1000" y="3097763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vis de classe </a:t>
            </a:r>
            <a:r>
              <a:rPr lang="fr-FR" b="1" dirty="0">
                <a:solidFill>
                  <a:srgbClr val="FF0000"/>
                </a:solidFill>
              </a:rPr>
              <a:t>8</a:t>
            </a:r>
            <a:r>
              <a:rPr lang="fr-FR" dirty="0"/>
              <a:t>.</a:t>
            </a:r>
            <a:r>
              <a:rPr lang="fr-FR" b="1" dirty="0">
                <a:solidFill>
                  <a:srgbClr val="00B050"/>
                </a:solidFill>
              </a:rPr>
              <a:t>8</a:t>
            </a:r>
            <a:r>
              <a:rPr lang="fr-FR" dirty="0"/>
              <a:t> (</a:t>
            </a:r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dirty="0"/>
              <a:t>.</a:t>
            </a:r>
            <a:r>
              <a:rPr lang="fr-FR" b="1" dirty="0">
                <a:solidFill>
                  <a:srgbClr val="00B050"/>
                </a:solidFill>
              </a:rPr>
              <a:t>Y</a:t>
            </a:r>
            <a:r>
              <a:rPr lang="fr-FR" dirty="0"/>
              <a:t>) :</a:t>
            </a:r>
          </a:p>
          <a:p>
            <a:endParaRPr lang="fr-FR" dirty="0"/>
          </a:p>
          <a:p>
            <a:r>
              <a:rPr lang="fr-FR" dirty="0" err="1"/>
              <a:t>Rm</a:t>
            </a:r>
            <a:r>
              <a:rPr lang="fr-FR" dirty="0"/>
              <a:t>=</a:t>
            </a:r>
            <a:r>
              <a:rPr lang="fr-FR" b="1" dirty="0">
                <a:solidFill>
                  <a:srgbClr val="FF0000"/>
                </a:solidFill>
              </a:rPr>
              <a:t>8</a:t>
            </a:r>
            <a:r>
              <a:rPr lang="fr-FR" dirty="0"/>
              <a:t> * 100</a:t>
            </a:r>
          </a:p>
          <a:p>
            <a:r>
              <a:rPr lang="fr-FR" dirty="0" err="1"/>
              <a:t>Re</a:t>
            </a:r>
            <a:r>
              <a:rPr lang="fr-FR" dirty="0"/>
              <a:t>=</a:t>
            </a:r>
            <a:r>
              <a:rPr lang="fr-FR" b="1" dirty="0">
                <a:solidFill>
                  <a:srgbClr val="FF0000"/>
                </a:solidFill>
              </a:rPr>
              <a:t>8</a:t>
            </a:r>
            <a:r>
              <a:rPr lang="fr-FR" dirty="0"/>
              <a:t>*</a:t>
            </a:r>
            <a:r>
              <a:rPr lang="fr-FR" b="1" dirty="0">
                <a:solidFill>
                  <a:srgbClr val="00B050"/>
                </a:solidFill>
              </a:rPr>
              <a:t>8</a:t>
            </a:r>
            <a:r>
              <a:rPr lang="fr-FR" dirty="0"/>
              <a:t>*10</a:t>
            </a:r>
          </a:p>
        </p:txBody>
      </p:sp>
    </p:spTree>
    <p:extLst>
      <p:ext uri="{BB962C8B-B14F-4D97-AF65-F5344CB8AC3E}">
        <p14:creationId xmlns:p14="http://schemas.microsoft.com/office/powerpoint/2010/main" val="200923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423988"/>
            <a:ext cx="3581400" cy="2190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Représentation des éléments filetés dans un dessin</a:t>
            </a:r>
            <a:br>
              <a:rPr lang="fr-FR" b="1" dirty="0"/>
            </a:br>
            <a:r>
              <a:rPr lang="fr-FR" sz="2800" dirty="0"/>
              <a:t>NF EN ISO 6410-1 (1996)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28" y="1817535"/>
            <a:ext cx="4526247" cy="1989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96" y="4000500"/>
            <a:ext cx="2587103" cy="19907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22" y="3933825"/>
            <a:ext cx="2314575" cy="2171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74" y="4557712"/>
            <a:ext cx="4472105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trous filetés</a:t>
            </a:r>
          </a:p>
        </p:txBody>
      </p:sp>
      <p:pic>
        <p:nvPicPr>
          <p:cNvPr id="1026" name="Picture 2" descr="Ecrou hexagonal M22 mm HU Zingué - Boite de 25 pcs - Diamwood 0108220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4" y="1671638"/>
            <a:ext cx="1074737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rou à embase inox a4-80 - LES-INOXYD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08" y="1690688"/>
            <a:ext cx="1055687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Écrou hexagonal auto-freiné - Inox A4 - qualité professionnelle - Champion  Dir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503364"/>
            <a:ext cx="1479549" cy="14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re-écrou JIC 1-1/16 x 12 ( dash 12 ) Atec Fluid System A135-18 :  Boutique en ligne Spécialisé dans la connectique hydraulique et de la  protection thermique ( sport auto , moto , 4x4 , quad et 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28" y="1690688"/>
            <a:ext cx="992981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crou Borgne Hexagonal inox A2 Fileté Pas à Gauch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61" y="1399382"/>
            <a:ext cx="1346993" cy="13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Écrou Carré M5 - Euro-Mak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87" y="1510505"/>
            <a:ext cx="1235870" cy="12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crou à encoches auto-freine | Contact MICHAUD CHAIL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25" y="1504553"/>
            <a:ext cx="1496483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02072" y="2798247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Ecrou / A encoche / </a:t>
            </a:r>
            <a:r>
              <a:rPr lang="fr-FR" dirty="0" err="1"/>
              <a:t>Nylstop</a:t>
            </a:r>
            <a:r>
              <a:rPr lang="fr-FR" dirty="0"/>
              <a:t> / Borgne / Carré / A embase / </a:t>
            </a:r>
            <a:r>
              <a:rPr lang="fr-FR" dirty="0" err="1"/>
              <a:t>Serie</a:t>
            </a:r>
            <a:r>
              <a:rPr lang="fr-FR" dirty="0"/>
              <a:t> Plate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8983" y="3780632"/>
            <a:ext cx="2298700" cy="2298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1422" y="4605716"/>
            <a:ext cx="19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Vis + Ecrou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6177755" y="4433145"/>
            <a:ext cx="1397000" cy="868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947288" y="4605716"/>
            <a:ext cx="186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Un boulon</a:t>
            </a:r>
          </a:p>
        </p:txBody>
      </p:sp>
    </p:spTree>
    <p:extLst>
      <p:ext uri="{BB962C8B-B14F-4D97-AF65-F5344CB8AC3E}">
        <p14:creationId xmlns:p14="http://schemas.microsoft.com/office/powerpoint/2010/main" val="427949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28" y="2124169"/>
            <a:ext cx="4310778" cy="35152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4" y="14919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Les trous filetés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0" y="2070099"/>
            <a:ext cx="2584451" cy="23495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00987" y="4369975"/>
            <a:ext cx="317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Taraudage : </a:t>
            </a:r>
            <a:endParaRPr lang="fr-FR" dirty="0"/>
          </a:p>
          <a:p>
            <a:pPr algn="ctr"/>
            <a:r>
              <a:rPr lang="fr-FR" dirty="0"/>
              <a:t>opération de filetage intérieure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40587" y="1217093"/>
            <a:ext cx="468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Taraud : outil monobloc qui possède le profil du filet avec des angles de coupe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9601200" y="1875354"/>
            <a:ext cx="190501" cy="379411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61211" y="5242148"/>
            <a:ext cx="4657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Règle usuelle </a:t>
            </a:r>
            <a:r>
              <a:rPr lang="fr-FR" dirty="0"/>
              <a:t>: on perce au </a:t>
            </a:r>
          </a:p>
          <a:p>
            <a:pPr algn="ctr"/>
            <a:r>
              <a:rPr lang="fr-FR" dirty="0"/>
              <a:t>“diamètre nominale de la vis” – “valeur du pas”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Ex : pour mettre une vis M6, je perce à :</a:t>
            </a:r>
          </a:p>
          <a:p>
            <a:pPr algn="ctr"/>
            <a:r>
              <a:rPr lang="fr-FR" dirty="0"/>
              <a:t>Ø6-(pas d’une vis M6)=6-1=5mm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88243" y="1785615"/>
            <a:ext cx="414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On parle de filetage intérieur</a:t>
            </a:r>
            <a:br>
              <a:rPr lang="fr-FR" sz="2000" b="1" dirty="0"/>
            </a:br>
            <a:r>
              <a:rPr lang="fr-FR" dirty="0"/>
              <a:t> (ou abusivement de taraudage)</a:t>
            </a:r>
          </a:p>
        </p:txBody>
      </p:sp>
    </p:spTree>
    <p:extLst>
      <p:ext uri="{BB962C8B-B14F-4D97-AF65-F5344CB8AC3E}">
        <p14:creationId xmlns:p14="http://schemas.microsoft.com/office/powerpoint/2010/main" val="12230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39811"/>
              </p:ext>
            </p:extLst>
          </p:nvPr>
        </p:nvGraphicFramePr>
        <p:xfrm>
          <a:off x="3581932" y="2018679"/>
          <a:ext cx="4707255" cy="383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roduit" r:id="rId3" imgW="3333600" imgH="2712600" progId="CATIA.Product">
                  <p:link updateAutomatic="1"/>
                </p:oleObj>
              </mc:Choice>
              <mc:Fallback>
                <p:oleObj name="Produit" r:id="rId3" imgW="3333600" imgH="271260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932" y="2018679"/>
                        <a:ext cx="4707255" cy="3830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4" y="14919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Assemblage de deux pièces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63768" y="1517229"/>
            <a:ext cx="467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pièce possède un trou lisse de Ø &gt; </a:t>
            </a:r>
            <a:r>
              <a:rPr lang="fr-FR" b="1" dirty="0" err="1"/>
              <a:t>Øvis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43200" y="1836703"/>
            <a:ext cx="2032000" cy="9064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32432" y="1240230"/>
            <a:ext cx="234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Plan sur lequel reposera la tête de vis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159500" y="1886561"/>
            <a:ext cx="876300" cy="114873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286500" y="5924034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pièce possède un trou fileté de Ø M =au Ø M de la vis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223000" y="4832866"/>
            <a:ext cx="1295400" cy="10911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7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4" y="14919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Assemblage de deux pièces</a:t>
            </a: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8014"/>
              </p:ext>
            </p:extLst>
          </p:nvPr>
        </p:nvGraphicFramePr>
        <p:xfrm>
          <a:off x="97477" y="1463141"/>
          <a:ext cx="5045607" cy="410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Produit" r:id="rId3" imgW="3333600" imgH="2712600" progId="CATIA.Product">
                  <p:link updateAutomatic="1"/>
                </p:oleObj>
              </mc:Choice>
              <mc:Fallback>
                <p:oleObj name="Produit" r:id="rId3" imgW="3333600" imgH="2712600" progId="CATIA.Product">
                  <p:link updateAutomatic="1"/>
                  <p:pic>
                    <p:nvPicPr>
                      <p:cNvPr id="24" name="Obje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7" y="1463141"/>
                        <a:ext cx="5045607" cy="410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4680" t="17599" r="15723" b="14649"/>
          <a:stretch/>
        </p:blipFill>
        <p:spPr>
          <a:xfrm>
            <a:off x="5288208" y="1269194"/>
            <a:ext cx="2133600" cy="1850231"/>
          </a:xfrm>
          <a:prstGeom prst="ellipse">
            <a:avLst/>
          </a:prstGeom>
          <a:ln w="63500">
            <a:solidFill>
              <a:srgbClr val="FF0000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2902857" y="2791991"/>
            <a:ext cx="762000" cy="6194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672133" y="2211190"/>
            <a:ext cx="1608799" cy="76657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203412" y="3250049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Jeu de passage entre le trou lisse et la vis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6204857" y="2084474"/>
            <a:ext cx="335280" cy="177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10474"/>
              </p:ext>
            </p:extLst>
          </p:nvPr>
        </p:nvGraphicFramePr>
        <p:xfrm>
          <a:off x="7897251" y="1463141"/>
          <a:ext cx="4125805" cy="42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Produit" r:id="rId3" imgW="2628720" imgH="2712600" progId="CATIA.Product">
                  <p:link updateAutomatic="1"/>
                </p:oleObj>
              </mc:Choice>
              <mc:Fallback>
                <p:oleObj name="Produit" r:id="rId3" imgW="2628720" imgH="271260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7251" y="1463141"/>
                        <a:ext cx="4125805" cy="42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8711787" y="5893254"/>
            <a:ext cx="290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Dans un trou borgne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88976" y="5933043"/>
            <a:ext cx="371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Dans un trou débouchant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43084" y="4917380"/>
            <a:ext cx="253365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!! Assemblé vissé permet de faire de la MAP, pas de la MIP !!</a:t>
            </a:r>
          </a:p>
        </p:txBody>
      </p:sp>
    </p:spTree>
    <p:extLst>
      <p:ext uri="{BB962C8B-B14F-4D97-AF65-F5344CB8AC3E}">
        <p14:creationId xmlns:p14="http://schemas.microsoft.com/office/powerpoint/2010/main" val="240979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18" y="4142435"/>
            <a:ext cx="4595811" cy="23727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629381"/>
            <a:ext cx="3876675" cy="24096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04" y="2183136"/>
            <a:ext cx="3662364" cy="13634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272" y="1763131"/>
            <a:ext cx="1525067" cy="227586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/>
              <a:t>Représentation des éléments filetés dans un dessin</a:t>
            </a:r>
            <a:br>
              <a:rPr lang="fr-FR" b="1"/>
            </a:br>
            <a:r>
              <a:rPr lang="fr-FR" sz="2800"/>
              <a:t>NF EN ISO 6410-1 (1996) 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7778"/>
            <a:ext cx="2165809" cy="15680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32169" y="6145824"/>
            <a:ext cx="54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LH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81085" y="6145824"/>
            <a:ext cx="54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5977" y="6472060"/>
            <a:ext cx="309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/>
              <a:t>Pédalier de vélo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755" y="4866282"/>
            <a:ext cx="3848100" cy="1279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825" y="2497015"/>
            <a:ext cx="3876675" cy="337175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4826" y="2840635"/>
            <a:ext cx="1911804" cy="208960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319800" y="2298756"/>
            <a:ext cx="1061700" cy="198259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86749" y="5048250"/>
            <a:ext cx="4409501" cy="219001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182175" y="4829250"/>
            <a:ext cx="2914076" cy="219000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686747" y="5268003"/>
            <a:ext cx="2971227" cy="237298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03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cteur droit 92"/>
          <p:cNvCxnSpPr/>
          <p:nvPr/>
        </p:nvCxnSpPr>
        <p:spPr>
          <a:xfrm>
            <a:off x="7080377" y="5765067"/>
            <a:ext cx="79200" cy="947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>
            <a:off x="8065342" y="5765581"/>
            <a:ext cx="78069" cy="947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Dessin d’un assemblage vissé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78" y="1421306"/>
            <a:ext cx="3059445" cy="2440414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6304"/>
              </p:ext>
            </p:extLst>
          </p:nvPr>
        </p:nvGraphicFramePr>
        <p:xfrm>
          <a:off x="1040054" y="4457700"/>
          <a:ext cx="2999915" cy="239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roduit" r:id="rId4" imgW="3672360" imgH="2934000" progId="CATIA.Product">
                  <p:link updateAutomatic="1"/>
                </p:oleObj>
              </mc:Choice>
              <mc:Fallback>
                <p:oleObj name="Produit" r:id="rId4" imgW="3672360" imgH="293400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0054" y="4457700"/>
                        <a:ext cx="2999915" cy="2396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5846" y="1421306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Perçage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5506" y="4343263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Filetage Interne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6243271" y="1535606"/>
            <a:ext cx="2655277" cy="2656172"/>
            <a:chOff x="5547946" y="1421306"/>
            <a:chExt cx="2655277" cy="2656172"/>
          </a:xfrm>
        </p:grpSpPr>
        <p:sp>
          <p:nvSpPr>
            <p:cNvPr id="9" name="Rectangle 8"/>
            <p:cNvSpPr/>
            <p:nvPr/>
          </p:nvSpPr>
          <p:spPr>
            <a:xfrm>
              <a:off x="5547946" y="1790638"/>
              <a:ext cx="2655277" cy="192850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7371118" y="1790638"/>
              <a:ext cx="0" cy="1437754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465191" y="1790638"/>
              <a:ext cx="0" cy="1437754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921319" y="1421306"/>
              <a:ext cx="1" cy="2656172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6472335" y="3228392"/>
              <a:ext cx="876203" cy="2960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465191" y="3237916"/>
              <a:ext cx="456127" cy="279189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6917619" y="3233154"/>
              <a:ext cx="450017" cy="283951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5547946" y="1790638"/>
              <a:ext cx="667117" cy="638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5547946" y="2071625"/>
              <a:ext cx="898641" cy="885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>
              <a:off x="5562404" y="2607220"/>
              <a:ext cx="898641" cy="885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5880321" y="3204797"/>
              <a:ext cx="562290" cy="5143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7377447" y="1784074"/>
              <a:ext cx="542591" cy="5447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6467822" y="3424238"/>
              <a:ext cx="307164" cy="2895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>
              <a:off x="7377447" y="2071625"/>
              <a:ext cx="825776" cy="8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>
              <a:off x="7003049" y="2650009"/>
              <a:ext cx="1189522" cy="10839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7597810" y="3171912"/>
              <a:ext cx="586340" cy="5418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6243271" y="4180681"/>
            <a:ext cx="2655277" cy="2656172"/>
            <a:chOff x="6243271" y="4180681"/>
            <a:chExt cx="2655277" cy="2656172"/>
          </a:xfrm>
        </p:grpSpPr>
        <p:grpSp>
          <p:nvGrpSpPr>
            <p:cNvPr id="67" name="Groupe 66"/>
            <p:cNvGrpSpPr/>
            <p:nvPr/>
          </p:nvGrpSpPr>
          <p:grpSpPr>
            <a:xfrm>
              <a:off x="6243271" y="4180681"/>
              <a:ext cx="2655277" cy="2656172"/>
              <a:chOff x="5547946" y="1421306"/>
              <a:chExt cx="2655277" cy="265617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47946" y="1790638"/>
                <a:ext cx="2655277" cy="1928508"/>
              </a:xfrm>
              <a:prstGeom prst="rect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9" name="Connecteur droit 68"/>
              <p:cNvCxnSpPr/>
              <p:nvPr/>
            </p:nvCxnSpPr>
            <p:spPr>
              <a:xfrm>
                <a:off x="7371118" y="1790638"/>
                <a:ext cx="0" cy="1437754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6465191" y="1790638"/>
                <a:ext cx="0" cy="1437754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6921319" y="1421306"/>
                <a:ext cx="1" cy="265617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H="1">
                <a:off x="6472335" y="3228392"/>
                <a:ext cx="876203" cy="0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6465191" y="3237916"/>
                <a:ext cx="456127" cy="279189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flipH="1">
                <a:off x="6917619" y="3233154"/>
                <a:ext cx="450017" cy="283951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flipH="1">
                <a:off x="5547946" y="1790638"/>
                <a:ext cx="667117" cy="638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flipH="1">
                <a:off x="5547946" y="2071625"/>
                <a:ext cx="898641" cy="885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flipH="1">
                <a:off x="5562404" y="2607220"/>
                <a:ext cx="898641" cy="885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flipH="1">
                <a:off x="5880321" y="3204797"/>
                <a:ext cx="562290" cy="5143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flipH="1">
                <a:off x="7377447" y="1784074"/>
                <a:ext cx="542591" cy="5447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flipH="1">
                <a:off x="6467822" y="3424238"/>
                <a:ext cx="307164" cy="2895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H="1">
                <a:off x="7377447" y="2071625"/>
                <a:ext cx="825776" cy="8089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flipH="1">
                <a:off x="7003049" y="2650009"/>
                <a:ext cx="1189522" cy="10839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>
                <a:off x="7597810" y="3171912"/>
                <a:ext cx="586340" cy="54189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Connecteur droit 84"/>
            <p:cNvCxnSpPr/>
            <p:nvPr/>
          </p:nvCxnSpPr>
          <p:spPr>
            <a:xfrm>
              <a:off x="8141821" y="4581963"/>
              <a:ext cx="0" cy="11889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7081782" y="4582757"/>
              <a:ext cx="0" cy="11889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7101981" y="5742752"/>
              <a:ext cx="1018800" cy="0"/>
            </a:xfrm>
            <a:prstGeom prst="line">
              <a:avLst/>
            </a:prstGeom>
            <a:ln w="63500" cap="sq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579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Dessin d’un assemblage vissé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5846" y="1421306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Assemblage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95935"/>
              </p:ext>
            </p:extLst>
          </p:nvPr>
        </p:nvGraphicFramePr>
        <p:xfrm>
          <a:off x="880197" y="2365716"/>
          <a:ext cx="3732918" cy="327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roduit" r:id="rId3" imgW="3832560" imgH="3366360" progId="CATIA.Product">
                  <p:link updateAutomatic="1"/>
                </p:oleObj>
              </mc:Choice>
              <mc:Fallback>
                <p:oleObj name="Produit" r:id="rId3" imgW="3832560" imgH="3366360" progId="CATIA.Product">
                  <p:link updateAutomatic="1"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197" y="2365716"/>
                        <a:ext cx="3732918" cy="327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6012294" y="2127530"/>
            <a:ext cx="2907771" cy="3756205"/>
            <a:chOff x="6077609" y="1352550"/>
            <a:chExt cx="2682344" cy="3465003"/>
          </a:xfrm>
        </p:grpSpPr>
        <p:grpSp>
          <p:nvGrpSpPr>
            <p:cNvPr id="5" name="Groupe 4"/>
            <p:cNvGrpSpPr/>
            <p:nvPr/>
          </p:nvGrpSpPr>
          <p:grpSpPr>
            <a:xfrm>
              <a:off x="6096000" y="2524149"/>
              <a:ext cx="2655277" cy="2293404"/>
              <a:chOff x="6243271" y="4543449"/>
              <a:chExt cx="2655277" cy="2293404"/>
            </a:xfrm>
          </p:grpSpPr>
          <p:cxnSp>
            <p:nvCxnSpPr>
              <p:cNvPr id="93" name="Connecteur droit 92"/>
              <p:cNvCxnSpPr/>
              <p:nvPr/>
            </p:nvCxnSpPr>
            <p:spPr>
              <a:xfrm>
                <a:off x="7080377" y="5765067"/>
                <a:ext cx="79200" cy="947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H="1">
                <a:off x="8065342" y="5765581"/>
                <a:ext cx="78069" cy="947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e 87"/>
              <p:cNvGrpSpPr/>
              <p:nvPr/>
            </p:nvGrpSpPr>
            <p:grpSpPr>
              <a:xfrm>
                <a:off x="6243271" y="4543449"/>
                <a:ext cx="2655277" cy="2293404"/>
                <a:chOff x="6243271" y="4543449"/>
                <a:chExt cx="2655277" cy="2293404"/>
              </a:xfrm>
            </p:grpSpPr>
            <p:grpSp>
              <p:nvGrpSpPr>
                <p:cNvPr id="67" name="Groupe 66"/>
                <p:cNvGrpSpPr/>
                <p:nvPr/>
              </p:nvGrpSpPr>
              <p:grpSpPr>
                <a:xfrm>
                  <a:off x="6243271" y="4543449"/>
                  <a:ext cx="2655277" cy="2293404"/>
                  <a:chOff x="5547946" y="1784074"/>
                  <a:chExt cx="2655277" cy="229340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5547946" y="1790638"/>
                    <a:ext cx="2655277" cy="1928508"/>
                  </a:xfrm>
                  <a:prstGeom prst="rect">
                    <a:avLst/>
                  </a:prstGeom>
                  <a:noFill/>
                  <a:ln w="635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69" name="Connecteur droit 68"/>
                  <p:cNvCxnSpPr/>
                  <p:nvPr/>
                </p:nvCxnSpPr>
                <p:spPr>
                  <a:xfrm>
                    <a:off x="7371118" y="1790638"/>
                    <a:ext cx="0" cy="1437754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eur droit 69"/>
                  <p:cNvCxnSpPr/>
                  <p:nvPr/>
                </p:nvCxnSpPr>
                <p:spPr>
                  <a:xfrm>
                    <a:off x="6465191" y="1790638"/>
                    <a:ext cx="0" cy="1437754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cteur droit 70"/>
                  <p:cNvCxnSpPr/>
                  <p:nvPr/>
                </p:nvCxnSpPr>
                <p:spPr>
                  <a:xfrm>
                    <a:off x="6920035" y="1790638"/>
                    <a:ext cx="0" cy="228684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71"/>
                  <p:cNvCxnSpPr/>
                  <p:nvPr/>
                </p:nvCxnSpPr>
                <p:spPr>
                  <a:xfrm flipH="1">
                    <a:off x="6472335" y="3228392"/>
                    <a:ext cx="876203" cy="0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eur droit 72"/>
                  <p:cNvCxnSpPr/>
                  <p:nvPr/>
                </p:nvCxnSpPr>
                <p:spPr>
                  <a:xfrm>
                    <a:off x="6465191" y="3237916"/>
                    <a:ext cx="456127" cy="279189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necteur droit 73"/>
                  <p:cNvCxnSpPr/>
                  <p:nvPr/>
                </p:nvCxnSpPr>
                <p:spPr>
                  <a:xfrm flipH="1">
                    <a:off x="6917619" y="3233154"/>
                    <a:ext cx="450017" cy="283951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74"/>
                  <p:cNvCxnSpPr/>
                  <p:nvPr/>
                </p:nvCxnSpPr>
                <p:spPr>
                  <a:xfrm flipH="1">
                    <a:off x="5547946" y="1790638"/>
                    <a:ext cx="667117" cy="63823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75"/>
                  <p:cNvCxnSpPr/>
                  <p:nvPr/>
                </p:nvCxnSpPr>
                <p:spPr>
                  <a:xfrm flipH="1">
                    <a:off x="5547946" y="2071625"/>
                    <a:ext cx="898641" cy="8858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eur droit 76"/>
                  <p:cNvCxnSpPr/>
                  <p:nvPr/>
                </p:nvCxnSpPr>
                <p:spPr>
                  <a:xfrm flipH="1">
                    <a:off x="5562404" y="2607220"/>
                    <a:ext cx="898641" cy="8858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77"/>
                  <p:cNvCxnSpPr/>
                  <p:nvPr/>
                </p:nvCxnSpPr>
                <p:spPr>
                  <a:xfrm flipH="1">
                    <a:off x="5880321" y="3204797"/>
                    <a:ext cx="562290" cy="51434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78"/>
                  <p:cNvCxnSpPr/>
                  <p:nvPr/>
                </p:nvCxnSpPr>
                <p:spPr>
                  <a:xfrm flipH="1">
                    <a:off x="7377447" y="1784074"/>
                    <a:ext cx="542591" cy="54478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cteur droit 79"/>
                  <p:cNvCxnSpPr/>
                  <p:nvPr/>
                </p:nvCxnSpPr>
                <p:spPr>
                  <a:xfrm flipH="1">
                    <a:off x="6467822" y="3424238"/>
                    <a:ext cx="307164" cy="28956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/>
                  <p:cNvCxnSpPr/>
                  <p:nvPr/>
                </p:nvCxnSpPr>
                <p:spPr>
                  <a:xfrm flipH="1">
                    <a:off x="7377447" y="2071625"/>
                    <a:ext cx="825776" cy="80895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cteur droit 81"/>
                  <p:cNvCxnSpPr/>
                  <p:nvPr/>
                </p:nvCxnSpPr>
                <p:spPr>
                  <a:xfrm flipH="1">
                    <a:off x="7003049" y="2650009"/>
                    <a:ext cx="1189522" cy="108394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cteur droit 82"/>
                  <p:cNvCxnSpPr/>
                  <p:nvPr/>
                </p:nvCxnSpPr>
                <p:spPr>
                  <a:xfrm flipH="1">
                    <a:off x="7597810" y="3171912"/>
                    <a:ext cx="586340" cy="54189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Connecteur droit 84"/>
                <p:cNvCxnSpPr/>
                <p:nvPr/>
              </p:nvCxnSpPr>
              <p:spPr>
                <a:xfrm>
                  <a:off x="8141821" y="4581963"/>
                  <a:ext cx="0" cy="118895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/>
                <p:cNvCxnSpPr/>
                <p:nvPr/>
              </p:nvCxnSpPr>
              <p:spPr>
                <a:xfrm>
                  <a:off x="7081782" y="4582757"/>
                  <a:ext cx="0" cy="118895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 flipH="1">
                  <a:off x="7101981" y="5742752"/>
                  <a:ext cx="1018800" cy="0"/>
                </a:xfrm>
                <a:prstGeom prst="line">
                  <a:avLst/>
                </a:prstGeom>
                <a:ln w="63500" cap="sq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Rectangle 9"/>
            <p:cNvSpPr/>
            <p:nvPr/>
          </p:nvSpPr>
          <p:spPr>
            <a:xfrm>
              <a:off x="6095053" y="1636710"/>
              <a:ext cx="2656800" cy="83346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8070650" y="1636700"/>
              <a:ext cx="0" cy="83346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6864229" y="1649400"/>
              <a:ext cx="0" cy="83346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6263198" y="1643595"/>
              <a:ext cx="615320" cy="46594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6095052" y="1769080"/>
              <a:ext cx="766023" cy="5966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 flipV="1">
              <a:off x="6592104" y="1646482"/>
              <a:ext cx="286414" cy="2366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 flipV="1">
              <a:off x="6085709" y="2024072"/>
              <a:ext cx="618623" cy="4505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6077609" y="2255834"/>
              <a:ext cx="293855" cy="2253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 flipV="1">
              <a:off x="8260028" y="1643170"/>
              <a:ext cx="498433" cy="3910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 flipV="1">
              <a:off x="8085249" y="1765768"/>
              <a:ext cx="674704" cy="5517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8556474" y="1658116"/>
              <a:ext cx="184151" cy="13861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 flipV="1">
              <a:off x="8075905" y="2020760"/>
              <a:ext cx="618623" cy="4505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H="1" flipV="1">
              <a:off x="8067805" y="2252522"/>
              <a:ext cx="293855" cy="2253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H="1">
              <a:off x="7466977" y="1352550"/>
              <a:ext cx="3086" cy="1475704"/>
            </a:xfrm>
            <a:prstGeom prst="line">
              <a:avLst/>
            </a:prstGeom>
            <a:ln w="254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ZoneTexte 44"/>
          <p:cNvSpPr txBox="1"/>
          <p:nvPr/>
        </p:nvSpPr>
        <p:spPr>
          <a:xfrm>
            <a:off x="3101651" y="6196049"/>
            <a:ext cx="805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Rem : les hachures s’arrêtent sur les traits forts</a:t>
            </a:r>
          </a:p>
        </p:txBody>
      </p:sp>
    </p:spTree>
    <p:extLst>
      <p:ext uri="{BB962C8B-B14F-4D97-AF65-F5344CB8AC3E}">
        <p14:creationId xmlns:p14="http://schemas.microsoft.com/office/powerpoint/2010/main" val="88203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865" y="31704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FILET DE VIS</a:t>
            </a:r>
            <a:br>
              <a:rPr lang="fr-FR" b="1" dirty="0"/>
            </a:br>
            <a:r>
              <a:rPr lang="fr-FR" dirty="0"/>
              <a:t>forme + pas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8" y="2066128"/>
            <a:ext cx="4296013" cy="27422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38335" y="4688032"/>
            <a:ext cx="304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Profil Trapézoïdal</a:t>
            </a:r>
          </a:p>
          <a:p>
            <a:pPr algn="ctr"/>
            <a:r>
              <a:rPr lang="fr-FR" sz="1400" dirty="0"/>
              <a:t>Métrique ou Acmé (en pouces)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18743" y="4333271"/>
            <a:ext cx="198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Filet rond</a:t>
            </a:r>
          </a:p>
        </p:txBody>
      </p:sp>
      <p:pic>
        <p:nvPicPr>
          <p:cNvPr id="7" name="Picture 12" descr="Emoji ☹ Visage renfrogné / Triste / Désaccord | wpR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440" y="4876962"/>
            <a:ext cx="303941" cy="3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028" y="4898473"/>
            <a:ext cx="312277" cy="3122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68955" y="5180903"/>
            <a:ext cx="31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Résistant (chocs notamment)</a:t>
            </a:r>
          </a:p>
          <a:p>
            <a:pPr algn="ctr"/>
            <a:r>
              <a:rPr lang="fr-FR" dirty="0"/>
              <a:t>Assemblage vis/écrou aisée</a:t>
            </a:r>
          </a:p>
          <a:p>
            <a:pPr algn="ctr"/>
            <a:r>
              <a:rPr lang="fr-FR" dirty="0"/>
              <a:t>Résistance au grippage </a:t>
            </a:r>
            <a:r>
              <a:rPr lang="fr-FR" sz="1600" dirty="0"/>
              <a:t>(notamment en milieu sablonneux)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89320" y="5246272"/>
            <a:ext cx="222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 à fabriquer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49260" y="1642610"/>
            <a:ext cx="3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Assemblage de Wagon / de tube de forage / dans le BTP pour les banches</a:t>
            </a:r>
          </a:p>
          <a:p>
            <a:pPr algn="ctr"/>
            <a:r>
              <a:rPr lang="fr-FR" sz="1600" dirty="0"/>
              <a:t>Aussi sur les ampoules électriques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58" y="2570523"/>
            <a:ext cx="4263023" cy="164552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750068" y="3609634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Tige de coffrage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092" y="3940330"/>
            <a:ext cx="1686068" cy="7203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b="26043"/>
          <a:stretch/>
        </p:blipFill>
        <p:spPr>
          <a:xfrm>
            <a:off x="84793" y="3477482"/>
            <a:ext cx="1792948" cy="80771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5430416" y="2145798"/>
            <a:ext cx="0" cy="40497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-86735" y="1822632"/>
            <a:ext cx="541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Utilisé sur les systèmes mécanique de type « vis écrou » pour des transmissions d’efforts et de la précision</a:t>
            </a:r>
          </a:p>
        </p:txBody>
      </p:sp>
      <p:pic>
        <p:nvPicPr>
          <p:cNvPr id="19" name="Picture 12" descr="Emoji ☹ Visage renfrogné / Triste / Désaccord | wpR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85" y="5525590"/>
            <a:ext cx="303941" cy="3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73" y="5547101"/>
            <a:ext cx="312277" cy="31227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-30157" y="5894900"/>
            <a:ext cx="31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Résistant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335465" y="5894900"/>
            <a:ext cx="222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 à fabriquer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7584" y="6484776"/>
            <a:ext cx="2760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8"/>
              </a:rPr>
              <a:t>Voir : http://wiip.fr/node/8519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9702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Dessin d’un assemblage vissé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5846" y="1421306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Vissage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7599781" y="5163470"/>
            <a:ext cx="85856" cy="102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>
            <a:off x="8672286" y="5159265"/>
            <a:ext cx="84630" cy="102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96854" y="2942252"/>
            <a:ext cx="2880080" cy="90350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8838482" y="2948591"/>
            <a:ext cx="0" cy="90350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7530672" y="2962357"/>
            <a:ext cx="0" cy="90350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879130" y="2956064"/>
            <a:ext cx="667032" cy="505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6696853" y="3092096"/>
            <a:ext cx="830400" cy="6467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 flipV="1">
            <a:off x="7235678" y="2959194"/>
            <a:ext cx="310485" cy="2565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6686725" y="3368518"/>
            <a:ext cx="670613" cy="4883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6677944" y="3619758"/>
            <a:ext cx="318551" cy="244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 flipV="1">
            <a:off x="9043776" y="2955603"/>
            <a:ext cx="540322" cy="4238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8854308" y="3088506"/>
            <a:ext cx="731407" cy="598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H="1" flipV="1">
            <a:off x="9365134" y="2971806"/>
            <a:ext cx="199627" cy="150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H="1" flipV="1">
            <a:off x="8844179" y="3364928"/>
            <a:ext cx="670613" cy="4883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 flipV="1">
            <a:off x="8835398" y="3616168"/>
            <a:ext cx="318551" cy="244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73730"/>
              </p:ext>
            </p:extLst>
          </p:nvPr>
        </p:nvGraphicFramePr>
        <p:xfrm>
          <a:off x="873789" y="1954859"/>
          <a:ext cx="4125805" cy="42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Produit" r:id="rId3" imgW="2628720" imgH="2712600" progId="CATIA.Product">
                  <p:link updateAutomatic="1"/>
                </p:oleObj>
              </mc:Choice>
              <mc:Fallback>
                <p:oleObj name="Produit" r:id="rId3" imgW="2628720" imgH="2712600" progId="CATIA.Product">
                  <p:link updateAutomatic="1"/>
                  <p:pic>
                    <p:nvPicPr>
                      <p:cNvPr id="28" name="Obje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789" y="1954859"/>
                        <a:ext cx="4125805" cy="42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avec coins arrondis du même côté 7"/>
          <p:cNvSpPr/>
          <p:nvPr/>
        </p:nvSpPr>
        <p:spPr>
          <a:xfrm>
            <a:off x="7404968" y="2149468"/>
            <a:ext cx="1559504" cy="731944"/>
          </a:xfrm>
          <a:prstGeom prst="round2Same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6694705" y="3851062"/>
            <a:ext cx="2878429" cy="209058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8667324" y="4929188"/>
            <a:ext cx="0" cy="471134"/>
          </a:xfrm>
          <a:prstGeom prst="line">
            <a:avLst/>
          </a:prstGeom>
          <a:ln w="635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7696781" y="5409647"/>
            <a:ext cx="949840" cy="0"/>
          </a:xfrm>
          <a:prstGeom prst="line">
            <a:avLst/>
          </a:prstGeom>
          <a:ln w="635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7689036" y="5419972"/>
            <a:ext cx="494460" cy="302652"/>
          </a:xfrm>
          <a:prstGeom prst="line">
            <a:avLst/>
          </a:prstGeom>
          <a:ln w="635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8179487" y="5414809"/>
            <a:ext cx="487837" cy="307815"/>
          </a:xfrm>
          <a:prstGeom prst="line">
            <a:avLst/>
          </a:prstGeom>
          <a:ln w="635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>
            <a:off x="6694705" y="3851062"/>
            <a:ext cx="723182" cy="691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6694705" y="4155664"/>
            <a:ext cx="974164" cy="9603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6710378" y="4736271"/>
            <a:ext cx="974164" cy="9603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>
            <a:off x="7055013" y="5384069"/>
            <a:ext cx="609545" cy="557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8677959" y="3843946"/>
            <a:ext cx="588191" cy="5905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7691888" y="5621952"/>
            <a:ext cx="332978" cy="3138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8677959" y="4155664"/>
            <a:ext cx="895175" cy="8769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>
            <a:off x="8272096" y="4782656"/>
            <a:ext cx="1289491" cy="11750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>
            <a:off x="8916842" y="5348421"/>
            <a:ext cx="635617" cy="5874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8752811" y="3878555"/>
            <a:ext cx="0" cy="12888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7603685" y="3877034"/>
            <a:ext cx="0" cy="12888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7625582" y="5144041"/>
            <a:ext cx="1104421" cy="0"/>
          </a:xfrm>
          <a:prstGeom prst="line">
            <a:avLst/>
          </a:prstGeom>
          <a:ln w="63500" cap="sq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43181" y="2913677"/>
            <a:ext cx="1076400" cy="19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182106" y="2024309"/>
            <a:ext cx="0" cy="428400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8733846" y="2895842"/>
            <a:ext cx="0" cy="196379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7620849" y="2879632"/>
            <a:ext cx="10635" cy="1980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7627276" y="4829530"/>
            <a:ext cx="1104421" cy="0"/>
          </a:xfrm>
          <a:prstGeom prst="line">
            <a:avLst/>
          </a:prstGeom>
          <a:ln w="63500" cap="sq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7727734" y="4958797"/>
            <a:ext cx="900000" cy="0"/>
          </a:xfrm>
          <a:prstGeom prst="line">
            <a:avLst/>
          </a:prstGeom>
          <a:ln w="635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7685112" y="4929188"/>
            <a:ext cx="0" cy="481259"/>
          </a:xfrm>
          <a:prstGeom prst="line">
            <a:avLst/>
          </a:prstGeom>
          <a:ln w="635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8640476" y="4857251"/>
            <a:ext cx="91847" cy="99165"/>
          </a:xfrm>
          <a:prstGeom prst="line">
            <a:avLst/>
          </a:prstGeom>
          <a:ln w="635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7624108" y="4856849"/>
            <a:ext cx="93600" cy="100800"/>
          </a:xfrm>
          <a:prstGeom prst="line">
            <a:avLst/>
          </a:prstGeom>
          <a:ln w="635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8640476" y="3667535"/>
            <a:ext cx="0" cy="12888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7727734" y="3667535"/>
            <a:ext cx="0" cy="12888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7627276" y="3663127"/>
            <a:ext cx="1104421" cy="0"/>
          </a:xfrm>
          <a:prstGeom prst="line">
            <a:avLst/>
          </a:prstGeom>
          <a:ln w="63500" cap="sq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>
            <a:off x="8633470" y="3557992"/>
            <a:ext cx="82800" cy="832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7645034" y="3555611"/>
            <a:ext cx="82800" cy="8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7651085" y="2482821"/>
            <a:ext cx="1044000" cy="0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8720478" y="2149468"/>
            <a:ext cx="0" cy="335734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7641086" y="2149468"/>
            <a:ext cx="0" cy="335734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H="1">
            <a:off x="8189328" y="2485202"/>
            <a:ext cx="530463" cy="115253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7662863" y="2492744"/>
            <a:ext cx="511755" cy="110092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8498228" y="2147087"/>
            <a:ext cx="0" cy="335734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7853955" y="2147087"/>
            <a:ext cx="0" cy="335734"/>
          </a:xfrm>
          <a:prstGeom prst="line">
            <a:avLst/>
          </a:prstGeom>
          <a:ln w="25400" cap="sq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482526" y="6262981"/>
            <a:ext cx="805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Rem : une vis ne se coupe pas dans les dessins techniques</a:t>
            </a:r>
          </a:p>
        </p:txBody>
      </p:sp>
    </p:spTree>
    <p:extLst>
      <p:ext uri="{BB962C8B-B14F-4D97-AF65-F5344CB8AC3E}">
        <p14:creationId xmlns:p14="http://schemas.microsoft.com/office/powerpoint/2010/main" val="90715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Dessin d’un assemblage vissé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525294" y="1935409"/>
            <a:ext cx="2907771" cy="4284000"/>
            <a:chOff x="6677944" y="2024309"/>
            <a:chExt cx="2907771" cy="4284000"/>
          </a:xfrm>
        </p:grpSpPr>
        <p:cxnSp>
          <p:nvCxnSpPr>
            <p:cNvPr id="93" name="Connecteur droit 92"/>
            <p:cNvCxnSpPr/>
            <p:nvPr/>
          </p:nvCxnSpPr>
          <p:spPr>
            <a:xfrm>
              <a:off x="7599781" y="5163470"/>
              <a:ext cx="85856" cy="102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8672286" y="5159265"/>
              <a:ext cx="84630" cy="102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96854" y="2942252"/>
              <a:ext cx="2880080" cy="903506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8838482" y="2948591"/>
              <a:ext cx="0" cy="90350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7530672" y="2962357"/>
              <a:ext cx="0" cy="90350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6879130" y="2956064"/>
              <a:ext cx="667032" cy="5051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6696853" y="3092096"/>
              <a:ext cx="830400" cy="646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 flipV="1">
              <a:off x="7235678" y="2959194"/>
              <a:ext cx="310485" cy="2565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 flipV="1">
              <a:off x="6686725" y="3368518"/>
              <a:ext cx="670613" cy="4883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6677944" y="3619758"/>
              <a:ext cx="318551" cy="2442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 flipV="1">
              <a:off x="9043776" y="2955603"/>
              <a:ext cx="540322" cy="4238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 flipV="1">
              <a:off x="8854308" y="3088506"/>
              <a:ext cx="731407" cy="5981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 flipV="1">
              <a:off x="9365134" y="2971806"/>
              <a:ext cx="199627" cy="1502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 flipV="1">
              <a:off x="8844179" y="3364928"/>
              <a:ext cx="670613" cy="4883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H="1" flipV="1">
              <a:off x="8835398" y="3616168"/>
              <a:ext cx="318551" cy="2442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avec coins arrondis du même côté 7"/>
            <p:cNvSpPr/>
            <p:nvPr/>
          </p:nvSpPr>
          <p:spPr>
            <a:xfrm>
              <a:off x="7404968" y="2205034"/>
              <a:ext cx="1559504" cy="731944"/>
            </a:xfrm>
            <a:prstGeom prst="round2Same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94705" y="3851062"/>
              <a:ext cx="2878429" cy="2090583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8667324" y="4929188"/>
              <a:ext cx="0" cy="471134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7696781" y="5409647"/>
              <a:ext cx="949840" cy="0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7689036" y="5419972"/>
              <a:ext cx="494460" cy="302652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>
              <a:off x="8179487" y="5414809"/>
              <a:ext cx="487837" cy="307815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6694705" y="3851062"/>
              <a:ext cx="723182" cy="691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6694705" y="4155664"/>
              <a:ext cx="974164" cy="9603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>
              <a:off x="6710378" y="4736271"/>
              <a:ext cx="974164" cy="9603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7055013" y="5384069"/>
              <a:ext cx="609545" cy="5575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>
              <a:off x="8677959" y="3843946"/>
              <a:ext cx="588191" cy="5905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>
              <a:off x="7691888" y="5621952"/>
              <a:ext cx="332978" cy="3138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8677959" y="4155664"/>
              <a:ext cx="895175" cy="876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>
              <a:off x="8272096" y="4782656"/>
              <a:ext cx="1289491" cy="11750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8916842" y="5348421"/>
              <a:ext cx="635617" cy="5874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8752811" y="3878555"/>
              <a:ext cx="0" cy="12888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7603685" y="3877034"/>
              <a:ext cx="0" cy="12888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7625582" y="5144041"/>
              <a:ext cx="1104421" cy="0"/>
            </a:xfrm>
            <a:prstGeom prst="line">
              <a:avLst/>
            </a:prstGeom>
            <a:ln w="63500" cap="sq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43181" y="2962357"/>
              <a:ext cx="1076400" cy="1880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8182106" y="2024309"/>
              <a:ext cx="0" cy="428400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8733846" y="2971806"/>
              <a:ext cx="18965" cy="188782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7620850" y="2920057"/>
              <a:ext cx="11374" cy="1939575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7627276" y="4829530"/>
              <a:ext cx="1104421" cy="0"/>
            </a:xfrm>
            <a:prstGeom prst="line">
              <a:avLst/>
            </a:prstGeom>
            <a:ln w="63500" cap="sq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7727734" y="4958797"/>
              <a:ext cx="900000" cy="0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H="1">
              <a:off x="7685112" y="4929188"/>
              <a:ext cx="0" cy="481259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>
              <a:off x="8640476" y="4857251"/>
              <a:ext cx="91847" cy="99165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7624108" y="4856849"/>
              <a:ext cx="93600" cy="100800"/>
            </a:xfrm>
            <a:prstGeom prst="line">
              <a:avLst/>
            </a:prstGeom>
            <a:ln w="635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8640476" y="3667535"/>
              <a:ext cx="0" cy="12888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7727734" y="3667535"/>
              <a:ext cx="0" cy="12888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>
              <a:off x="7627276" y="3663127"/>
              <a:ext cx="1104421" cy="0"/>
            </a:xfrm>
            <a:prstGeom prst="line">
              <a:avLst/>
            </a:prstGeom>
            <a:ln w="63500" cap="sq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8633470" y="3557992"/>
              <a:ext cx="82800" cy="832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7645034" y="3555611"/>
              <a:ext cx="82800" cy="82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7651085" y="2524096"/>
              <a:ext cx="1044000" cy="0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8720478" y="2190743"/>
              <a:ext cx="0" cy="335734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7641086" y="2190743"/>
              <a:ext cx="0" cy="335734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H="1">
              <a:off x="8189328" y="2526477"/>
              <a:ext cx="530463" cy="115253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7662863" y="2534019"/>
              <a:ext cx="511755" cy="110092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8498228" y="2188362"/>
              <a:ext cx="0" cy="335734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7853955" y="2188362"/>
              <a:ext cx="0" cy="335734"/>
            </a:xfrm>
            <a:prstGeom prst="line">
              <a:avLst/>
            </a:prstGeom>
            <a:ln w="25400" cap="sq">
              <a:solidFill>
                <a:schemeClr val="tx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770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 visionner en autonomie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hlinkClick r:id="rId2"/>
              </a:rPr>
              <a:t>https://www.youtube.com/watch?v=IyVOA7Y7YUs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438" y="2469306"/>
            <a:ext cx="5583115" cy="40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58" y="2531619"/>
            <a:ext cx="3458809" cy="2041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76" y="4706082"/>
            <a:ext cx="2685933" cy="923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71" y="31704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FILET DE VIS</a:t>
            </a:r>
            <a:br>
              <a:rPr lang="fr-FR" b="1" dirty="0"/>
            </a:br>
            <a:r>
              <a:rPr lang="fr-FR" dirty="0"/>
              <a:t>forme + pas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8058" y="4650709"/>
            <a:ext cx="2472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Pas « Gaz »</a:t>
            </a:r>
          </a:p>
          <a:p>
            <a:pPr algn="ctr"/>
            <a:r>
              <a:rPr lang="fr-FR" sz="1400" dirty="0"/>
              <a:t>Souvent appelé </a:t>
            </a:r>
            <a:r>
              <a:rPr lang="fr-FR" sz="1400" dirty="0" err="1"/>
              <a:t>Withworth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085674" y="1785309"/>
            <a:ext cx="541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plomberie / pneumatique /raccord gaz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255" y="3761240"/>
            <a:ext cx="1752600" cy="79057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603241" y="5701004"/>
            <a:ext cx="772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Valeurs en pouces. Il est utilisé car historiquement ce sont les anglais qui ont les premiers normalisé les raccords de tuyauteries : beaucoup de standard différents, nécessité d’utiliser des raccords…</a:t>
            </a:r>
          </a:p>
        </p:txBody>
      </p:sp>
    </p:spTree>
    <p:extLst>
      <p:ext uri="{BB962C8B-B14F-4D97-AF65-F5344CB8AC3E}">
        <p14:creationId xmlns:p14="http://schemas.microsoft.com/office/powerpoint/2010/main" val="6685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4F089-C875-4CB2-A72D-D8E51C99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vis de mécanique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B4994-46B4-4CED-8C79-49AF451D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6" y="1368425"/>
            <a:ext cx="10515600" cy="4351338"/>
          </a:xfrm>
        </p:spPr>
        <p:txBody>
          <a:bodyPr/>
          <a:lstStyle/>
          <a:p>
            <a:r>
              <a:rPr lang="fr-FR" dirty="0"/>
              <a:t>Permet de réaliser des liaisons :</a:t>
            </a:r>
          </a:p>
          <a:p>
            <a:pPr lvl="1"/>
            <a:r>
              <a:rPr lang="fr-FR" dirty="0"/>
              <a:t>Complète</a:t>
            </a:r>
          </a:p>
          <a:p>
            <a:pPr lvl="1"/>
            <a:r>
              <a:rPr lang="fr-FR" dirty="0"/>
              <a:t>Démontable</a:t>
            </a:r>
          </a:p>
          <a:p>
            <a:pPr lvl="1"/>
            <a:endParaRPr lang="fr-FR" dirty="0"/>
          </a:p>
          <a:p>
            <a:r>
              <a:rPr lang="fr-FR" dirty="0"/>
              <a:t>Réalise un </a:t>
            </a:r>
            <a:r>
              <a:rPr lang="fr-FR" dirty="0" err="1"/>
              <a:t>MAintien</a:t>
            </a:r>
            <a:r>
              <a:rPr lang="fr-FR" dirty="0"/>
              <a:t> en Position (MAP) entre deux pièces</a:t>
            </a:r>
          </a:p>
          <a:p>
            <a:pPr lvl="1"/>
            <a:r>
              <a:rPr lang="fr-FR" dirty="0"/>
              <a:t>Du fait des tolérances sur les vis, on ne réalise pas de Mise en Position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A45794-289B-44C5-BFE1-3EB49FB8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80" y="3970898"/>
            <a:ext cx="1752528" cy="27521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A2A2C4-EAF1-49C7-AD2C-D506C19FF7CA}"/>
              </a:ext>
            </a:extLst>
          </p:cNvPr>
          <p:cNvSpPr txBox="1"/>
          <p:nvPr/>
        </p:nvSpPr>
        <p:spPr>
          <a:xfrm>
            <a:off x="2088776" y="5091953"/>
            <a:ext cx="261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Analyse de MIP / MAP du chapeau de fermeture :</a:t>
            </a:r>
          </a:p>
        </p:txBody>
      </p:sp>
    </p:spTree>
    <p:extLst>
      <p:ext uri="{BB962C8B-B14F-4D97-AF65-F5344CB8AC3E}">
        <p14:creationId xmlns:p14="http://schemas.microsoft.com/office/powerpoint/2010/main" val="207847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" y="1306287"/>
            <a:ext cx="4301383" cy="15416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71" y="31704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FILET DE VIS</a:t>
            </a:r>
            <a:br>
              <a:rPr lang="fr-FR" b="1" dirty="0"/>
            </a:br>
            <a:r>
              <a:rPr lang="fr-FR" dirty="0"/>
              <a:t>forme + pas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42" y="317047"/>
            <a:ext cx="2415728" cy="18117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412" t="4642"/>
          <a:stretch/>
        </p:blipFill>
        <p:spPr>
          <a:xfrm>
            <a:off x="1520890" y="2743199"/>
            <a:ext cx="5255195" cy="37251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25935" y="2409650"/>
            <a:ext cx="401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C’est le profil de vis standard en mécanique, désigné par la lettre 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36592" y="1694540"/>
            <a:ext cx="247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Pas Métrique</a:t>
            </a:r>
          </a:p>
          <a:p>
            <a:pPr algn="ctr"/>
            <a:r>
              <a:rPr lang="fr-FR" sz="1600" dirty="0"/>
              <a:t>NF ISO 68-1</a:t>
            </a:r>
          </a:p>
          <a:p>
            <a:pPr algn="ctr"/>
            <a:r>
              <a:rPr lang="fr-FR" sz="1600" dirty="0"/>
              <a:t>NF ISO 965-1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022" y="3703669"/>
            <a:ext cx="2331919" cy="24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71" y="31704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FILET DE VIS</a:t>
            </a:r>
            <a:br>
              <a:rPr lang="fr-FR" b="1" dirty="0"/>
            </a:br>
            <a:r>
              <a:rPr lang="fr-FR" dirty="0"/>
              <a:t>forme + pas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88058" y="4650709"/>
            <a:ext cx="247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Pas Métrique</a:t>
            </a:r>
          </a:p>
          <a:p>
            <a:pPr algn="ctr"/>
            <a:r>
              <a:rPr lang="fr-FR" sz="1600" dirty="0"/>
              <a:t>NF ISO 68-1</a:t>
            </a:r>
          </a:p>
          <a:p>
            <a:pPr algn="ctr"/>
            <a:r>
              <a:rPr lang="fr-FR" sz="1600" dirty="0"/>
              <a:t>NF ISO 965-1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38" y="2295753"/>
            <a:ext cx="2971066" cy="2228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01284" y="1524539"/>
            <a:ext cx="401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C’est le profil de vis standard en mécanique, désigné par la lettre M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54" y="224798"/>
            <a:ext cx="2863223" cy="27249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479922" y="2905430"/>
            <a:ext cx="33078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Réalisation en série de vis par déformation plastique (forgeage / roulage) : </a:t>
            </a:r>
            <a:r>
              <a:rPr lang="fr-FR" sz="1600" dirty="0">
                <a:hlinkClick r:id="rId4"/>
              </a:rPr>
              <a:t>https://www.youtube.com/watch?v=3ZIQQyn8zX8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537181" y="4491585"/>
            <a:ext cx="34304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Ici : grosse vis par déformation plastique (roulage) :</a:t>
            </a:r>
          </a:p>
          <a:p>
            <a:pPr algn="ctr"/>
            <a:r>
              <a:rPr lang="fr-FR" sz="1600" dirty="0">
                <a:hlinkClick r:id="rId5"/>
              </a:rPr>
              <a:t>https://www.youtube.com/watch?v=8AEz52inzBE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815496" y="5820373"/>
            <a:ext cx="2873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Ici : par usinage (filetage)</a:t>
            </a:r>
          </a:p>
          <a:p>
            <a:pPr algn="ctr"/>
            <a:r>
              <a:rPr lang="fr-FR" sz="1600" dirty="0">
                <a:hlinkClick r:id="rId6"/>
              </a:rPr>
              <a:t>https://www.youtube.com/watch?v=Xcu0QVP2giQ</a:t>
            </a:r>
            <a:endParaRPr lang="fr-FR" sz="16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76094"/>
              </p:ext>
            </p:extLst>
          </p:nvPr>
        </p:nvGraphicFramePr>
        <p:xfrm>
          <a:off x="1010718" y="2070451"/>
          <a:ext cx="2505690" cy="414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45">
                  <a:extLst>
                    <a:ext uri="{9D8B030D-6E8A-4147-A177-3AD203B41FA5}">
                      <a16:colId xmlns:a16="http://schemas.microsoft.com/office/drawing/2014/main" val="2384977720"/>
                    </a:ext>
                  </a:extLst>
                </a:gridCol>
                <a:gridCol w="1252845">
                  <a:extLst>
                    <a:ext uri="{9D8B030D-6E8A-4147-A177-3AD203B41FA5}">
                      <a16:colId xmlns:a16="http://schemas.microsoft.com/office/drawing/2014/main" val="1294121552"/>
                    </a:ext>
                  </a:extLst>
                </a:gridCol>
              </a:tblGrid>
              <a:tr h="32780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diamètre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64233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24765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0.7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39938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0.8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83862326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67291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1.25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9491297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896232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0612247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75287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733998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556108"/>
                  </a:ext>
                </a:extLst>
              </a:tr>
              <a:tr h="34048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978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23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VIS MECANIQUE STANDARD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CHC : Cylindrique Hexagonale Creuse (Vis à tête cylindrique à six pans creux suivant la norme NF EN ISO 4762 de 2004) de profil Métrique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37" y="3157782"/>
            <a:ext cx="3336681" cy="33366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93993" y="6044810"/>
            <a:ext cx="35117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Hexagone « creux »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356703" y="5384022"/>
            <a:ext cx="1418253" cy="85285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308547" y="6118376"/>
            <a:ext cx="238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Tête de vis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17166" y="2806215"/>
            <a:ext cx="336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Désignation</a:t>
            </a:r>
          </a:p>
          <a:p>
            <a:r>
              <a:rPr lang="fr-FR" sz="2400" b="1" dirty="0">
                <a:solidFill>
                  <a:srgbClr val="FFC000"/>
                </a:solidFill>
              </a:rPr>
              <a:t>CHC</a:t>
            </a:r>
            <a:r>
              <a:rPr lang="fr-FR" sz="2400" b="1" dirty="0"/>
              <a:t> M </a:t>
            </a:r>
            <a:r>
              <a:rPr lang="fr-FR" sz="2400" b="1" dirty="0">
                <a:solidFill>
                  <a:srgbClr val="FF0000"/>
                </a:solidFill>
              </a:rPr>
              <a:t>8</a:t>
            </a:r>
            <a:r>
              <a:rPr lang="fr-FR" sz="2400" b="1" dirty="0"/>
              <a:t> x </a:t>
            </a:r>
            <a:r>
              <a:rPr lang="fr-FR" sz="2400" b="1" dirty="0">
                <a:solidFill>
                  <a:srgbClr val="00B050"/>
                </a:solidFill>
              </a:rPr>
              <a:t>20</a:t>
            </a:r>
            <a:r>
              <a:rPr lang="fr-FR" sz="2400" b="1" dirty="0"/>
              <a:t> x </a:t>
            </a:r>
            <a:r>
              <a:rPr lang="fr-FR" sz="2400" b="1" dirty="0">
                <a:solidFill>
                  <a:srgbClr val="7030A0"/>
                </a:solidFill>
              </a:rPr>
              <a:t>1.25</a:t>
            </a:r>
            <a:r>
              <a:rPr lang="fr-FR" sz="2400" b="1" dirty="0"/>
              <a:t> RH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148209" y="3596433"/>
            <a:ext cx="785176" cy="80999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816351" y="3267763"/>
            <a:ext cx="663716" cy="3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Ø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398347" y="4318794"/>
            <a:ext cx="866896" cy="734237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l="53125" t="10438" r="21525" b="70628"/>
          <a:stretch/>
        </p:blipFill>
        <p:spPr>
          <a:xfrm>
            <a:off x="1645497" y="2787048"/>
            <a:ext cx="3516452" cy="2626488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21" name="Connecteur droit avec flèche 20"/>
          <p:cNvCxnSpPr/>
          <p:nvPr/>
        </p:nvCxnSpPr>
        <p:spPr>
          <a:xfrm flipV="1">
            <a:off x="2823891" y="3321050"/>
            <a:ext cx="243159" cy="220027"/>
          </a:xfrm>
          <a:prstGeom prst="straightConnector1">
            <a:avLst/>
          </a:prstGeom>
          <a:ln w="50800">
            <a:solidFill>
              <a:srgbClr val="7030A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6616445" y="3701792"/>
            <a:ext cx="514350" cy="3576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5245761" y="3810000"/>
            <a:ext cx="1370684" cy="532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7019925" y="5667375"/>
            <a:ext cx="460142" cy="451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709143" y="4694566"/>
            <a:ext cx="24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Longueur filetée : 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562234" y="2973116"/>
            <a:ext cx="84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Pas : p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713668" y="3491736"/>
            <a:ext cx="342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RH : Hélice à droite (par défaut)</a:t>
            </a:r>
          </a:p>
          <a:p>
            <a:r>
              <a:rPr lang="fr-FR" dirty="0"/>
              <a:t>LH : Hélice à gauche</a:t>
            </a:r>
          </a:p>
        </p:txBody>
      </p:sp>
    </p:spTree>
    <p:extLst>
      <p:ext uri="{BB962C8B-B14F-4D97-AF65-F5344CB8AC3E}">
        <p14:creationId xmlns:p14="http://schemas.microsoft.com/office/powerpoint/2010/main" val="3107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5" y="66675"/>
            <a:ext cx="7258050" cy="67913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5775" y="1666875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types de vis mécaniques</a:t>
            </a:r>
          </a:p>
        </p:txBody>
      </p:sp>
    </p:spTree>
    <p:extLst>
      <p:ext uri="{BB962C8B-B14F-4D97-AF65-F5344CB8AC3E}">
        <p14:creationId xmlns:p14="http://schemas.microsoft.com/office/powerpoint/2010/main" val="321872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442088"/>
            <a:ext cx="3510383" cy="18184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2" y="3822701"/>
            <a:ext cx="5076698" cy="2628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35100" y="470535"/>
            <a:ext cx="285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dimensions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629" y="38100"/>
            <a:ext cx="5882671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9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752</Words>
  <Application>Microsoft Office PowerPoint</Application>
  <PresentationFormat>Grand écran</PresentationFormat>
  <Paragraphs>132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Liens</vt:lpstr>
      </vt:variant>
      <vt:variant>
        <vt:i4>6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file:///\\intram.ensam.eu\cluny\tc\labo-ensam\BE\CM1_ADAPTATION\03_doc%20succinct%20LL%20pour%20les%20adaptations\Product1.CATProduct</vt:lpstr>
      <vt:lpstr>file:///\\intram.ensam.eu\cluny\tc\labo-ensam\BE\CM1_ADAPTATION\03_doc%20succinct%20LL%20pour%20les%20adaptations\Product1.CATProduct</vt:lpstr>
      <vt:lpstr>file:///\\intram.ensam.eu\cluny\tc\labo-ensam\BE\CM1_ADAPTATION\03_doc%20succinct%20LL%20pour%20les%20adaptations\Product1.CATProduct</vt:lpstr>
      <vt:lpstr>file:///\\intram.ensam.eu\cluny\tc\labo-ensam\BE\00_CM1_ADAPTATION\03_doc%20succinct%20LL%20pour%20les%20adaptations\sources%20catia\Assemblage%20piece%20pour%20vissage.CATProduct</vt:lpstr>
      <vt:lpstr>file:///\\intram.ensam.eu\cluny\tc\labo-ensam\BE\00_CM1_ADAPTATION\03_doc%20succinct%20LL%20pour%20les%20adaptations\sources%20catia\Assemblage%20piece%20pour%20vissage.CATProduct</vt:lpstr>
      <vt:lpstr>file:///\\intram.ensam.eu\cluny\tc\labo-ensam\BE\CM1_ADAPTATION\03_doc%20succinct%20LL%20pour%20les%20adaptations\Product1.CATProduct</vt:lpstr>
      <vt:lpstr>Les assemblages vissés</vt:lpstr>
      <vt:lpstr>FILET DE VIS forme + pas</vt:lpstr>
      <vt:lpstr>FILET DE VIS forme + pas</vt:lpstr>
      <vt:lpstr>La vis de mécanique</vt:lpstr>
      <vt:lpstr>FILET DE VIS forme + pas</vt:lpstr>
      <vt:lpstr>FILET DE VIS forme + pas</vt:lpstr>
      <vt:lpstr>VIS MECANIQUE STANDARD</vt:lpstr>
      <vt:lpstr>Présentation PowerPoint</vt:lpstr>
      <vt:lpstr>Présentation PowerPoint</vt:lpstr>
      <vt:lpstr>Présentation PowerPoint</vt:lpstr>
      <vt:lpstr>Présentation PowerPoint</vt:lpstr>
      <vt:lpstr>Représentation des éléments filetés dans un dessin NF EN ISO 6410-1 (1996) </vt:lpstr>
      <vt:lpstr>Les trous filetés</vt:lpstr>
      <vt:lpstr>Les trous filetés</vt:lpstr>
      <vt:lpstr>Assemblage de deux pièces</vt:lpstr>
      <vt:lpstr>Assemblage de deux pièces</vt:lpstr>
      <vt:lpstr>Présentation PowerPoint</vt:lpstr>
      <vt:lpstr>Dessin d’un assemblage vissé</vt:lpstr>
      <vt:lpstr>Dessin d’un assemblage vissé</vt:lpstr>
      <vt:lpstr>Dessin d’un assemblage vissé</vt:lpstr>
      <vt:lpstr>Dessin d’un assemblage vissé</vt:lpstr>
      <vt:lpstr>A visionner en autonomie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assemblages vissés</dc:title>
  <dc:creator>LABOUREAU Laurent</dc:creator>
  <cp:lastModifiedBy>LABOUREAU Laurent</cp:lastModifiedBy>
  <cp:revision>64</cp:revision>
  <dcterms:created xsi:type="dcterms:W3CDTF">2022-09-11T06:19:01Z</dcterms:created>
  <dcterms:modified xsi:type="dcterms:W3CDTF">2024-06-14T08:13:07Z</dcterms:modified>
</cp:coreProperties>
</file>