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2" r:id="rId4"/>
    <p:sldId id="257" r:id="rId5"/>
    <p:sldId id="270" r:id="rId6"/>
    <p:sldId id="261" r:id="rId7"/>
    <p:sldId id="258" r:id="rId8"/>
    <p:sldId id="259" r:id="rId9"/>
    <p:sldId id="264" r:id="rId10"/>
    <p:sldId id="269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AE767-783D-4B58-AE57-CBCA38F39500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AC05E-B0A8-4FEC-82FC-92EC717369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38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AC05E-B0A8-4FEC-82FC-92EC717369F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61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AC05E-B0A8-4FEC-82FC-92EC717369F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67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CF972-97AC-402D-AD92-71AC6DB91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5176CE-1424-42F9-9AEB-D164BDD2A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82A804-F346-429F-9BCA-E03F8614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BA164B-76B0-464B-A30D-0C6BFF23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52CAEF-D17B-4DBF-8DE9-D8407161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09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4BBA41-4370-4566-9AA3-18C34FC9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47308E-33E7-4587-BB82-A6E12E67B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46EF0F-A7C4-4282-885F-8A43B936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C54115-1E97-43E5-8DD6-757ED630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528731-78F5-4196-ADB8-FA0CFBE2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549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0F77212-30D7-497E-AE11-43ACB4DB7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0FA7C8-BFB7-49C6-8AE9-5CB246220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388490-5816-42F3-ABE4-28C2F8E1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42696E-2991-4F42-B704-F580F0AC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F8CAC6-AC97-41E8-970A-45B82A1F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78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FAA4F-0A9F-48F5-8041-C3B2ABF8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F9325E-CA6F-4A7A-A156-D2E61C4BC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D660F7-126C-4D7C-B883-52445B7D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A659B8-9320-4FE9-B7A2-2D89A30F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F22E44-9931-40B1-BFDD-BA91DC51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79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A4C62-39C0-4DE3-8007-46E0AE60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6EB2CC-E9EB-4F9C-9997-855AEEDA1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6B6686-3E01-439D-BEA0-D38F0330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0EB554-B40F-4378-8179-58C6DF55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F3FE6-3973-458D-87D2-A8E0FB24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13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A5858-383D-4DF5-A2BD-6792A900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7A8A83-564D-4BDB-B0AB-9BA83586A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0D0BF1-038B-4019-8444-1CB36C107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8D47DA-5728-41AC-A7C3-3D081816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790254-10E6-4A8E-B5ED-0E9A2B58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B572A1-538D-4B79-A85E-9CCD9D50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90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55CD9-35ED-443B-BA27-18B0E70A4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422505-CFAD-42B0-AC5B-1DB57BC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D5721B-6E2F-4488-87AB-F0D81CEE0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7882FF-90A6-4DCD-8188-607F54CE1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0BA0703-D857-4728-8557-E3119CA3F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1A34327-2B6C-4A75-8321-9B2C4D54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5C8DDA0-AB6F-4A50-8EB6-D78CD622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A076F3-4E11-46AF-8A27-F9738058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0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D7333-B9BB-44AE-9EF7-9F3F781A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521133-3C34-4316-87F2-127A6677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FD041A-FC14-46FC-91E2-4F8BD474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C20F52-C417-48CC-A7E4-8665C5BC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A53D4BB-E47A-42E7-98CB-410C357C2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EB8361-C033-4B1B-A466-D08A419B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07E8B2-EB23-4E34-BEED-0A5C4182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89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52DDE-5AA0-49C2-99B9-8A581A92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E4BCB8-6CE1-4591-9CE9-23CEE251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E8966C-47ED-443E-AB17-A1A813C5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2D3992-CB55-46F0-8766-1BEDA4A90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522755-6AC1-4F00-A0C9-EC92A134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4CD2B8-E32B-4F12-88BD-8B53F591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55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5D6D2-2057-4D54-96F6-170B8379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6F79AC5-4F70-4BB5-8396-035CB4203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C2E143-4F05-4F3C-8A30-ECBE6D9CC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4CE829-E041-4041-B8F5-D4F22475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070CC3-793B-4CD7-9CED-7F039E4F4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CB5100-5C19-4D5F-B937-1D20328D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12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F2554D-A1B0-414A-81C1-2A29AFB1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A8768B-3769-4BEC-821F-5E6BC0FE7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338234-25D7-43FE-94F0-BBCD58120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4640-7FBC-4AA2-8C54-5BA3E82532E7}" type="datetimeFigureOut">
              <a:rPr lang="fr-FR" smtClean="0"/>
              <a:t>14/06/2024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ADD9B3-BC1B-481E-92EF-3E1048E35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7B1851-4151-4BCE-ACCC-EBAE4848B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D755D-F4AC-4F42-9417-0ADD444CC9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1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ntram.ensam.eu\cluny\tc\labo-ensam\BE\00_CM1_PSI\01_ADAPTATION\03_doc%20succinct%20pour%20les%20adaptations\sources%20catia\formes%20diverses_01.CATPart" TargetMode="Externa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image" Target="../media/image3.wmf"/><Relationship Id="rId4" Type="http://schemas.openxmlformats.org/officeDocument/2006/relationships/oleObject" Target="file:///\\intram.ensam.eu\cluny\tc\labo-ensam\BE\00_CM1_PSI\01_ADAPTATION\03_doc%20succinct%20pour%20les%20adaptations\sources%20catia\formes%20diverses_01.CATPar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file:///\\intram.ensam.eu\cluny\tc\labo-ensam\BE\00_CM1_PSI\01_ADAPTATION\03_doc%20succinct%20pour%20les%20adaptations\formes%20diverses_02.CATPart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D7B5C31-3830-4FFF-9969-F3D248A27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283877"/>
              </p:ext>
            </p:extLst>
          </p:nvPr>
        </p:nvGraphicFramePr>
        <p:xfrm>
          <a:off x="0" y="0"/>
          <a:ext cx="3629891" cy="165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Pièce" r:id="rId3" imgW="3954600" imgH="1801800" progId="CATIA.Part">
                  <p:link updateAutomatic="1"/>
                </p:oleObj>
              </mc:Choice>
              <mc:Fallback>
                <p:oleObj name="Pièce" r:id="rId3" imgW="3954600" imgH="1801800" progId="CATIA.Part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629891" cy="165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7DD5A1D3-90E7-49E4-AC54-58380D98D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139290"/>
              </p:ext>
            </p:extLst>
          </p:nvPr>
        </p:nvGraphicFramePr>
        <p:xfrm>
          <a:off x="6096000" y="2798687"/>
          <a:ext cx="481965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Pièce" r:id="rId3" imgW="4819320" imgH="2510640" progId="CATIA.Part">
                  <p:link updateAutomatic="1"/>
                </p:oleObj>
              </mc:Choice>
              <mc:Fallback>
                <p:oleObj name="Pièce" r:id="rId3" imgW="4819320" imgH="2510640" progId="CATIA.Part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2798687"/>
                        <a:ext cx="4819650" cy="251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8DECECB9-5BA5-4658-8858-53074482D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950339"/>
              </p:ext>
            </p:extLst>
          </p:nvPr>
        </p:nvGraphicFramePr>
        <p:xfrm>
          <a:off x="620245" y="2951628"/>
          <a:ext cx="481965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Pièce" r:id="rId3" imgW="4819320" imgH="2510640" progId="CATIA.Part">
                  <p:link updateAutomatic="1"/>
                </p:oleObj>
              </mc:Choice>
              <mc:Fallback>
                <p:oleObj name="Pièce" r:id="rId3" imgW="4819320" imgH="2510640" progId="CATIA.Part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0245" y="2951628"/>
                        <a:ext cx="4819650" cy="251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D60293B-67B7-4D3B-9237-76C53F910440}"/>
              </a:ext>
            </a:extLst>
          </p:cNvPr>
          <p:cNvSpPr txBox="1"/>
          <p:nvPr/>
        </p:nvSpPr>
        <p:spPr>
          <a:xfrm>
            <a:off x="4998179" y="4999854"/>
            <a:ext cx="1954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Cannelures</a:t>
            </a:r>
            <a:br>
              <a:rPr lang="fr-FR" b="1" dirty="0"/>
            </a:br>
            <a:r>
              <a:rPr lang="fr-FR" sz="1600" b="1" dirty="0"/>
              <a:t>= multitudes de clavettes </a:t>
            </a:r>
            <a:br>
              <a:rPr lang="fr-FR" sz="1600" b="1" dirty="0"/>
            </a:br>
            <a:r>
              <a:rPr lang="fr-FR" sz="1600" b="1" dirty="0"/>
              <a:t>(voir diapo clavette)</a:t>
            </a:r>
            <a:endParaRPr lang="fr-FR" b="1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6D8F65D-5F86-4B70-B652-7FACCF5125B9}"/>
              </a:ext>
            </a:extLst>
          </p:cNvPr>
          <p:cNvCxnSpPr>
            <a:cxnSpLocks/>
          </p:cNvCxnSpPr>
          <p:nvPr/>
        </p:nvCxnSpPr>
        <p:spPr>
          <a:xfrm flipV="1">
            <a:off x="6631709" y="4787203"/>
            <a:ext cx="666374" cy="3258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2357FF1-8F51-4954-B7AD-1D512828416B}"/>
              </a:ext>
            </a:extLst>
          </p:cNvPr>
          <p:cNvSpPr txBox="1"/>
          <p:nvPr/>
        </p:nvSpPr>
        <p:spPr>
          <a:xfrm>
            <a:off x="8987727" y="2601127"/>
            <a:ext cx="2920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Rainure de clavette</a:t>
            </a:r>
            <a:br>
              <a:rPr lang="fr-FR" b="1" dirty="0"/>
            </a:br>
            <a:r>
              <a:rPr lang="fr-FR" sz="1200" b="1" dirty="0"/>
              <a:t>(forme oblongue) voir diapo sur la clavette</a:t>
            </a:r>
            <a:endParaRPr lang="fr-FR" b="1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9B2CD00-557C-433A-96A5-F2A80189C177}"/>
              </a:ext>
            </a:extLst>
          </p:cNvPr>
          <p:cNvCxnSpPr>
            <a:cxnSpLocks/>
          </p:cNvCxnSpPr>
          <p:nvPr/>
        </p:nvCxnSpPr>
        <p:spPr>
          <a:xfrm flipH="1">
            <a:off x="9608483" y="3210753"/>
            <a:ext cx="314927" cy="722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DA6B268-EE59-42D9-BF8A-A90D0707D4B5}"/>
              </a:ext>
            </a:extLst>
          </p:cNvPr>
          <p:cNvSpPr txBox="1"/>
          <p:nvPr/>
        </p:nvSpPr>
        <p:spPr>
          <a:xfrm>
            <a:off x="9996482" y="5780047"/>
            <a:ext cx="168536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Filetage </a:t>
            </a:r>
            <a:br>
              <a:rPr lang="fr-FR" b="1" dirty="0"/>
            </a:br>
            <a:r>
              <a:rPr lang="fr-FR" sz="1050" b="1" dirty="0"/>
              <a:t>( pour mettre un écrou ou plus globalement une pièce taraudée)</a:t>
            </a:r>
            <a:endParaRPr lang="fr-FR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8E338D0-C129-4EC1-ABDD-F8948B14F202}"/>
              </a:ext>
            </a:extLst>
          </p:cNvPr>
          <p:cNvCxnSpPr>
            <a:cxnSpLocks/>
          </p:cNvCxnSpPr>
          <p:nvPr/>
        </p:nvCxnSpPr>
        <p:spPr>
          <a:xfrm flipH="1" flipV="1">
            <a:off x="10315576" y="5052004"/>
            <a:ext cx="361949" cy="7280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43F22DF-0BB1-472B-B80B-74AE26BED604}"/>
              </a:ext>
            </a:extLst>
          </p:cNvPr>
          <p:cNvSpPr txBox="1"/>
          <p:nvPr/>
        </p:nvSpPr>
        <p:spPr>
          <a:xfrm>
            <a:off x="6377928" y="1919856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Gorge</a:t>
            </a:r>
          </a:p>
          <a:p>
            <a:pPr algn="ctr"/>
            <a:r>
              <a:rPr lang="fr-FR" sz="1200" b="1" dirty="0"/>
              <a:t>(pour circlips ou anneau élastique)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3605199-0B7A-4985-A62E-DD93B78D9394}"/>
              </a:ext>
            </a:extLst>
          </p:cNvPr>
          <p:cNvCxnSpPr>
            <a:cxnSpLocks/>
          </p:cNvCxnSpPr>
          <p:nvPr/>
        </p:nvCxnSpPr>
        <p:spPr>
          <a:xfrm flipH="1">
            <a:off x="6744040" y="2658520"/>
            <a:ext cx="135259" cy="4432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A227063-5B33-4194-891E-03D336321B15}"/>
              </a:ext>
            </a:extLst>
          </p:cNvPr>
          <p:cNvSpPr txBox="1"/>
          <p:nvPr/>
        </p:nvSpPr>
        <p:spPr>
          <a:xfrm>
            <a:off x="8434129" y="5790675"/>
            <a:ext cx="168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Epaulement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BB29F65-0D22-4CE5-8F7E-6677B2E7B8CC}"/>
              </a:ext>
            </a:extLst>
          </p:cNvPr>
          <p:cNvCxnSpPr>
            <a:cxnSpLocks/>
            <a:endCxn id="32" idx="4"/>
          </p:cNvCxnSpPr>
          <p:nvPr/>
        </p:nvCxnSpPr>
        <p:spPr>
          <a:xfrm flipV="1">
            <a:off x="9677773" y="4965653"/>
            <a:ext cx="245637" cy="895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AB720A8-DDC6-4C8D-A00C-F70DF08A8E12}"/>
              </a:ext>
            </a:extLst>
          </p:cNvPr>
          <p:cNvCxnSpPr>
            <a:cxnSpLocks/>
            <a:endCxn id="28" idx="4"/>
          </p:cNvCxnSpPr>
          <p:nvPr/>
        </p:nvCxnSpPr>
        <p:spPr>
          <a:xfrm flipH="1" flipV="1">
            <a:off x="8933258" y="4960554"/>
            <a:ext cx="198415" cy="8533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7F9DE0C-F2F6-46D6-9EFB-6AD013BA2485}"/>
              </a:ext>
            </a:extLst>
          </p:cNvPr>
          <p:cNvSpPr/>
          <p:nvPr/>
        </p:nvSpPr>
        <p:spPr>
          <a:xfrm>
            <a:off x="8775794" y="4613853"/>
            <a:ext cx="314928" cy="3467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C2F1C4D-AD86-4D36-93B8-4FBBA71D3C35}"/>
              </a:ext>
            </a:extLst>
          </p:cNvPr>
          <p:cNvSpPr/>
          <p:nvPr/>
        </p:nvSpPr>
        <p:spPr>
          <a:xfrm>
            <a:off x="9795618" y="4673553"/>
            <a:ext cx="255584" cy="2921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C78FFD0-62FE-40CF-82DE-D9031B234D32}"/>
              </a:ext>
            </a:extLst>
          </p:cNvPr>
          <p:cNvSpPr txBox="1"/>
          <p:nvPr/>
        </p:nvSpPr>
        <p:spPr>
          <a:xfrm>
            <a:off x="10486538" y="3504683"/>
            <a:ext cx="168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Chanfrein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F192600-8593-44F2-8CA6-CA6948EC707C}"/>
              </a:ext>
            </a:extLst>
          </p:cNvPr>
          <p:cNvCxnSpPr>
            <a:cxnSpLocks/>
          </p:cNvCxnSpPr>
          <p:nvPr/>
        </p:nvCxnSpPr>
        <p:spPr>
          <a:xfrm flipH="1">
            <a:off x="10207626" y="3807073"/>
            <a:ext cx="469899" cy="2473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FF39047-B2B2-42C0-B13D-B642F2C7B36C}"/>
              </a:ext>
            </a:extLst>
          </p:cNvPr>
          <p:cNvCxnSpPr>
            <a:cxnSpLocks/>
          </p:cNvCxnSpPr>
          <p:nvPr/>
        </p:nvCxnSpPr>
        <p:spPr>
          <a:xfrm flipH="1">
            <a:off x="10750550" y="3807073"/>
            <a:ext cx="34928" cy="5646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 49">
            <a:extLst>
              <a:ext uri="{FF2B5EF4-FFF2-40B4-BE49-F238E27FC236}">
                <a16:creationId xmlns:a16="http://schemas.microsoft.com/office/drawing/2014/main" id="{77C7780D-0454-49A2-BD8D-9DB288C5D9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036" b="25337"/>
          <a:stretch/>
        </p:blipFill>
        <p:spPr>
          <a:xfrm>
            <a:off x="8422298" y="180899"/>
            <a:ext cx="3629891" cy="9570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209CC6E-3BC1-441C-B171-9E6A03740BB3}"/>
              </a:ext>
            </a:extLst>
          </p:cNvPr>
          <p:cNvSpPr txBox="1"/>
          <p:nvPr/>
        </p:nvSpPr>
        <p:spPr>
          <a:xfrm>
            <a:off x="2257036" y="401174"/>
            <a:ext cx="7824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Arbre</a:t>
            </a:r>
            <a:r>
              <a:rPr lang="fr-FR" sz="3600" dirty="0"/>
              <a:t> </a:t>
            </a:r>
            <a:br>
              <a:rPr lang="fr-FR" sz="3600" dirty="0"/>
            </a:br>
            <a:r>
              <a:rPr lang="fr-FR" sz="2400" dirty="0"/>
              <a:t>Pièce globalement de révolution ou axisymétrique </a:t>
            </a:r>
            <a:endParaRPr lang="fr-FR" sz="36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F2D90F9-0AA3-4A05-9169-851C770D3360}"/>
              </a:ext>
            </a:extLst>
          </p:cNvPr>
          <p:cNvSpPr txBox="1"/>
          <p:nvPr/>
        </p:nvSpPr>
        <p:spPr>
          <a:xfrm>
            <a:off x="430837" y="2559682"/>
            <a:ext cx="2225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Méplat</a:t>
            </a:r>
          </a:p>
          <a:p>
            <a:pPr algn="ctr"/>
            <a:r>
              <a:rPr lang="fr-FR" sz="1200" b="1" dirty="0"/>
              <a:t>(Utile pour tenir avec une clef les formes cylindriques, pour serrage d’un écrou par exemple)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DCBA23C-AB6F-4B85-9F90-3FB5830EEDB6}"/>
              </a:ext>
            </a:extLst>
          </p:cNvPr>
          <p:cNvCxnSpPr>
            <a:cxnSpLocks/>
          </p:cNvCxnSpPr>
          <p:nvPr/>
        </p:nvCxnSpPr>
        <p:spPr>
          <a:xfrm>
            <a:off x="1876423" y="3532424"/>
            <a:ext cx="38694" cy="6749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FA999D85-80D6-40A5-8F5E-62324FABA7B9}"/>
              </a:ext>
            </a:extLst>
          </p:cNvPr>
          <p:cNvCxnSpPr>
            <a:cxnSpLocks/>
          </p:cNvCxnSpPr>
          <p:nvPr/>
        </p:nvCxnSpPr>
        <p:spPr>
          <a:xfrm flipH="1" flipV="1">
            <a:off x="4721425" y="4647037"/>
            <a:ext cx="611087" cy="404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336256B3-C389-4838-9BB6-618989FBB85E}"/>
              </a:ext>
            </a:extLst>
          </p:cNvPr>
          <p:cNvSpPr txBox="1"/>
          <p:nvPr/>
        </p:nvSpPr>
        <p:spPr>
          <a:xfrm>
            <a:off x="1854505" y="5377292"/>
            <a:ext cx="2076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Congé</a:t>
            </a:r>
          </a:p>
          <a:p>
            <a:pPr algn="ctr"/>
            <a:r>
              <a:rPr lang="fr-FR" sz="1200" b="1" dirty="0"/>
              <a:t>Diminue la concentration de contraintes dans cette zone par rapport à un épaulement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F520B664-4624-4C7E-9858-84534C8DF02B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2720430" y="4819604"/>
            <a:ext cx="172446" cy="557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>
            <a:extLst>
              <a:ext uri="{FF2B5EF4-FFF2-40B4-BE49-F238E27FC236}">
                <a16:creationId xmlns:a16="http://schemas.microsoft.com/office/drawing/2014/main" id="{42254A47-F0CF-4A1D-8D8E-F2E2E0A74330}"/>
              </a:ext>
            </a:extLst>
          </p:cNvPr>
          <p:cNvSpPr txBox="1"/>
          <p:nvPr/>
        </p:nvSpPr>
        <p:spPr>
          <a:xfrm>
            <a:off x="315063" y="5506961"/>
            <a:ext cx="1685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Trou fileté ou</a:t>
            </a:r>
          </a:p>
          <a:p>
            <a:pPr algn="ctr"/>
            <a:r>
              <a:rPr lang="fr-FR" b="1" dirty="0"/>
              <a:t>Trou taraudé ou</a:t>
            </a:r>
            <a:br>
              <a:rPr lang="fr-FR" b="1" dirty="0"/>
            </a:br>
            <a:r>
              <a:rPr lang="fr-FR" b="1" dirty="0"/>
              <a:t> Taraudage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18B15D8-7FB8-4DDD-881A-B0ED36CA6EDD}"/>
              </a:ext>
            </a:extLst>
          </p:cNvPr>
          <p:cNvCxnSpPr>
            <a:cxnSpLocks/>
          </p:cNvCxnSpPr>
          <p:nvPr/>
        </p:nvCxnSpPr>
        <p:spPr>
          <a:xfrm flipV="1">
            <a:off x="826331" y="4912923"/>
            <a:ext cx="205019" cy="659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09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023846" y="3493571"/>
            <a:ext cx="4237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Réducteur CMD </a:t>
            </a:r>
            <a:r>
              <a:rPr lang="fr-FR" b="1" u="sng" dirty="0" err="1"/>
              <a:t>Gears</a:t>
            </a:r>
            <a:r>
              <a:rPr lang="fr-FR" b="1" u="sng" dirty="0"/>
              <a:t> (Cambrai) de 180T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479" y="291028"/>
            <a:ext cx="5650058" cy="31765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0" y="4275400"/>
            <a:ext cx="4438649" cy="24955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4031218"/>
            <a:ext cx="4133850" cy="2739689"/>
          </a:xfrm>
          <a:prstGeom prst="rect">
            <a:avLst/>
          </a:prstGeom>
        </p:spPr>
      </p:pic>
      <p:pic>
        <p:nvPicPr>
          <p:cNvPr id="2" name="VID20240515084958">
            <a:hlinkClick r:id="" action="ppaction://media"/>
            <a:extLst>
              <a:ext uri="{FF2B5EF4-FFF2-40B4-BE49-F238E27FC236}">
                <a16:creationId xmlns:a16="http://schemas.microsoft.com/office/drawing/2014/main" id="{06450E6C-7283-4642-A16F-0E7D6CA872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7323" y="291028"/>
            <a:ext cx="2780214" cy="49426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40B998-BED1-48C0-AEBB-8AB66421B230}"/>
              </a:ext>
            </a:extLst>
          </p:cNvPr>
          <p:cNvSpPr txBox="1"/>
          <p:nvPr/>
        </p:nvSpPr>
        <p:spPr>
          <a:xfrm>
            <a:off x="9861548" y="5332653"/>
            <a:ext cx="1783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sng" dirty="0"/>
              <a:t>Usinage à Cluny d’une denture en chevron pour CMD (15 mai 2024)</a:t>
            </a:r>
          </a:p>
        </p:txBody>
      </p:sp>
    </p:spTree>
    <p:extLst>
      <p:ext uri="{BB962C8B-B14F-4D97-AF65-F5344CB8AC3E}">
        <p14:creationId xmlns:p14="http://schemas.microsoft.com/office/powerpoint/2010/main" val="383754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1BCB60A-A3A4-4375-B625-EDF49C4A9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6"/>
          <a:stretch/>
        </p:blipFill>
        <p:spPr>
          <a:xfrm>
            <a:off x="8358909" y="1244703"/>
            <a:ext cx="2898674" cy="1988023"/>
          </a:xfrm>
          <a:prstGeom prst="rect">
            <a:avLst/>
          </a:prstGeom>
        </p:spPr>
      </p:pic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D3E54C3B-5BD4-4C32-9081-4780CED4FD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10978"/>
              </p:ext>
            </p:extLst>
          </p:nvPr>
        </p:nvGraphicFramePr>
        <p:xfrm>
          <a:off x="220856" y="288128"/>
          <a:ext cx="481965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Pièce" r:id="rId4" imgW="4819320" imgH="2510640" progId="CATIA.Part">
                  <p:link updateAutomatic="1"/>
                </p:oleObj>
              </mc:Choice>
              <mc:Fallback>
                <p:oleObj name="Pièce" r:id="rId4" imgW="4819320" imgH="2510640" progId="CATIA.Part">
                  <p:link updateAutomatic="1"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8DECECB9-5BA5-4658-8858-53074482D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856" y="288128"/>
                        <a:ext cx="4819650" cy="251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FE722BA2-7170-4CC0-8A53-E9A2BC5DD4DE}"/>
              </a:ext>
            </a:extLst>
          </p:cNvPr>
          <p:cNvSpPr txBox="1"/>
          <p:nvPr/>
        </p:nvSpPr>
        <p:spPr>
          <a:xfrm>
            <a:off x="578224" y="2888247"/>
            <a:ext cx="361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Afin d’indiquer qu’il existe une forme plane sur un cylindre, le méplat se représente en vue de face avec une croix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E6478D5-5D37-4863-B66E-93DB669D95BB}"/>
              </a:ext>
            </a:extLst>
          </p:cNvPr>
          <p:cNvCxnSpPr>
            <a:cxnSpLocks/>
          </p:cNvCxnSpPr>
          <p:nvPr/>
        </p:nvCxnSpPr>
        <p:spPr>
          <a:xfrm>
            <a:off x="2465294" y="4064847"/>
            <a:ext cx="165387" cy="11075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E7ED4E4-2084-4F19-AD42-B2E3C6E58F4B}"/>
              </a:ext>
            </a:extLst>
          </p:cNvPr>
          <p:cNvCxnSpPr>
            <a:cxnSpLocks/>
          </p:cNvCxnSpPr>
          <p:nvPr/>
        </p:nvCxnSpPr>
        <p:spPr>
          <a:xfrm flipH="1" flipV="1">
            <a:off x="1505527" y="1577153"/>
            <a:ext cx="452582" cy="12223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311C8D3-10C6-4992-8A66-D90679BC63C7}"/>
              </a:ext>
            </a:extLst>
          </p:cNvPr>
          <p:cNvSpPr txBox="1"/>
          <p:nvPr/>
        </p:nvSpPr>
        <p:spPr>
          <a:xfrm>
            <a:off x="7903646" y="3461115"/>
            <a:ext cx="361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Le filetage se représente ainsi sur un dessin technique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C940E15-FAB1-4A4D-AA51-90DB0AA0D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4177270"/>
            <a:ext cx="10597564" cy="2511425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834EAD4-7D00-48B4-8B2F-37415FB8732C}"/>
              </a:ext>
            </a:extLst>
          </p:cNvPr>
          <p:cNvCxnSpPr>
            <a:cxnSpLocks/>
          </p:cNvCxnSpPr>
          <p:nvPr/>
        </p:nvCxnSpPr>
        <p:spPr>
          <a:xfrm>
            <a:off x="10339294" y="4088576"/>
            <a:ext cx="134742" cy="7050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2A60C43-178C-4AF7-A23C-D8E112F70389}"/>
              </a:ext>
            </a:extLst>
          </p:cNvPr>
          <p:cNvCxnSpPr>
            <a:cxnSpLocks/>
          </p:cNvCxnSpPr>
          <p:nvPr/>
        </p:nvCxnSpPr>
        <p:spPr>
          <a:xfrm flipH="1">
            <a:off x="10474036" y="1566093"/>
            <a:ext cx="471056" cy="13221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27546EC-FC93-4BA7-997F-53FBD6E16D22}"/>
              </a:ext>
            </a:extLst>
          </p:cNvPr>
          <p:cNvCxnSpPr>
            <a:cxnSpLocks/>
          </p:cNvCxnSpPr>
          <p:nvPr/>
        </p:nvCxnSpPr>
        <p:spPr>
          <a:xfrm>
            <a:off x="10406665" y="1543840"/>
            <a:ext cx="584787" cy="13444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B11A05A-5B37-4A78-ADC6-326439CFD705}"/>
              </a:ext>
            </a:extLst>
          </p:cNvPr>
          <p:cNvCxnSpPr>
            <a:cxnSpLocks/>
          </p:cNvCxnSpPr>
          <p:nvPr/>
        </p:nvCxnSpPr>
        <p:spPr>
          <a:xfrm flipV="1">
            <a:off x="10360305" y="2799551"/>
            <a:ext cx="338753" cy="657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0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689B17-58B9-488F-967F-C778CEC8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52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Exemple pour s’entrainer</a:t>
            </a:r>
          </a:p>
        </p:txBody>
      </p:sp>
      <p:pic>
        <p:nvPicPr>
          <p:cNvPr id="5122" name="Picture 2" descr="Faac - FAAC - 760 Kit Arbre cannelé - pignon de caisson Réf 719193 - Ets  BUISSON">
            <a:extLst>
              <a:ext uri="{FF2B5EF4-FFF2-40B4-BE49-F238E27FC236}">
                <a16:creationId xmlns:a16="http://schemas.microsoft.com/office/drawing/2014/main" id="{8121759A-133F-4DE5-830C-5423035F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74" y="1886238"/>
            <a:ext cx="5888181" cy="44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4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11AB5BA2-DBB2-415E-AB65-B5441FA2C3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593867"/>
              </p:ext>
            </p:extLst>
          </p:nvPr>
        </p:nvGraphicFramePr>
        <p:xfrm>
          <a:off x="9174163" y="58376"/>
          <a:ext cx="30178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Pièce" r:id="rId3" imgW="3017520" imgH="2742840" progId="CATIA.Part">
                  <p:link updateAutomatic="1"/>
                </p:oleObj>
              </mc:Choice>
              <mc:Fallback>
                <p:oleObj name="Pièce" r:id="rId3" imgW="3017520" imgH="2742840" progId="CATIA.Part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74163" y="58376"/>
                        <a:ext cx="3017837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12FB37FD-58F5-46D7-8C9F-BDA384C0C3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838495"/>
              </p:ext>
            </p:extLst>
          </p:nvPr>
        </p:nvGraphicFramePr>
        <p:xfrm>
          <a:off x="157723" y="168092"/>
          <a:ext cx="30178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Pièce" r:id="rId3" imgW="3017520" imgH="2742840" progId="CATIA.Part">
                  <p:link updateAutomatic="1"/>
                </p:oleObj>
              </mc:Choice>
              <mc:Fallback>
                <p:oleObj name="Pièce" r:id="rId3" imgW="3017520" imgH="2742840" progId="CATIA.Part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723" y="168092"/>
                        <a:ext cx="3017837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61097DF-4BED-48F2-9078-1AD445FC6660}"/>
              </a:ext>
            </a:extLst>
          </p:cNvPr>
          <p:cNvSpPr txBox="1"/>
          <p:nvPr/>
        </p:nvSpPr>
        <p:spPr>
          <a:xfrm>
            <a:off x="2337719" y="168092"/>
            <a:ext cx="78240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Pièce globalement prismatique</a:t>
            </a:r>
            <a:br>
              <a:rPr lang="fr-FR" sz="3600" dirty="0"/>
            </a:br>
            <a:endParaRPr lang="fr-FR" sz="3600" dirty="0"/>
          </a:p>
        </p:txBody>
      </p:sp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86D9ABDF-3900-4DD5-9B91-69BA048098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807065"/>
              </p:ext>
            </p:extLst>
          </p:nvPr>
        </p:nvGraphicFramePr>
        <p:xfrm>
          <a:off x="3802536" y="2185122"/>
          <a:ext cx="4586928" cy="4169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Pièce" r:id="rId3" imgW="3017520" imgH="2742840" progId="CATIA.Part">
                  <p:link updateAutomatic="1"/>
                </p:oleObj>
              </mc:Choice>
              <mc:Fallback>
                <p:oleObj name="Pièce" r:id="rId3" imgW="3017520" imgH="2742840" progId="CATIA.Part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02536" y="2185122"/>
                        <a:ext cx="4586928" cy="4169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8062637F-1193-4E4C-B3D6-E7E1DC4BC918}"/>
              </a:ext>
            </a:extLst>
          </p:cNvPr>
          <p:cNvSpPr txBox="1"/>
          <p:nvPr/>
        </p:nvSpPr>
        <p:spPr>
          <a:xfrm>
            <a:off x="4830857" y="1530550"/>
            <a:ext cx="2837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Poche</a:t>
            </a:r>
          </a:p>
          <a:p>
            <a:pPr algn="ctr"/>
            <a:r>
              <a:rPr lang="fr-FR" sz="1200" b="1" dirty="0"/>
              <a:t>(forme creuse de géométrie quelconque)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7CBB4E5-BCEA-4243-8A5F-DA08F5842555}"/>
              </a:ext>
            </a:extLst>
          </p:cNvPr>
          <p:cNvCxnSpPr/>
          <p:nvPr/>
        </p:nvCxnSpPr>
        <p:spPr>
          <a:xfrm flipH="1">
            <a:off x="5800436" y="2084548"/>
            <a:ext cx="184728" cy="10281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5CAA875-CC77-4F0E-891A-7C668840902D}"/>
              </a:ext>
            </a:extLst>
          </p:cNvPr>
          <p:cNvSpPr txBox="1"/>
          <p:nvPr/>
        </p:nvSpPr>
        <p:spPr>
          <a:xfrm>
            <a:off x="8618856" y="3383518"/>
            <a:ext cx="168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Epaulement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BC716B4-CCFD-4014-AF14-8CC431A86366}"/>
              </a:ext>
            </a:extLst>
          </p:cNvPr>
          <p:cNvCxnSpPr>
            <a:cxnSpLocks/>
          </p:cNvCxnSpPr>
          <p:nvPr/>
        </p:nvCxnSpPr>
        <p:spPr>
          <a:xfrm flipH="1" flipV="1">
            <a:off x="7559188" y="3332525"/>
            <a:ext cx="1280882" cy="253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F92DFD79-D5C0-4D3D-838C-8C2D556C17A2}"/>
              </a:ext>
            </a:extLst>
          </p:cNvPr>
          <p:cNvSpPr/>
          <p:nvPr/>
        </p:nvSpPr>
        <p:spPr>
          <a:xfrm>
            <a:off x="7244260" y="3112655"/>
            <a:ext cx="314928" cy="3467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D91D5E8-87E0-4AD5-89FF-18AD9BBB8CE9}"/>
              </a:ext>
            </a:extLst>
          </p:cNvPr>
          <p:cNvSpPr txBox="1"/>
          <p:nvPr/>
        </p:nvSpPr>
        <p:spPr>
          <a:xfrm>
            <a:off x="7979455" y="5045513"/>
            <a:ext cx="2073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Lumière</a:t>
            </a:r>
            <a:br>
              <a:rPr lang="fr-FR" b="1" dirty="0"/>
            </a:br>
            <a:r>
              <a:rPr lang="fr-FR" sz="1200" b="1" dirty="0"/>
              <a:t>(forme allongée </a:t>
            </a:r>
            <a:r>
              <a:rPr lang="fr-FR" sz="1200" b="1" dirty="0" err="1"/>
              <a:t>débouchante</a:t>
            </a:r>
            <a:r>
              <a:rPr lang="fr-FR" sz="1200" b="1" dirty="0"/>
              <a:t> : ici de forme oblongue)</a:t>
            </a:r>
            <a:endParaRPr lang="fr-FR" b="1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756F45F-4D16-4E30-8D3A-1D2F12DF8C4B}"/>
              </a:ext>
            </a:extLst>
          </p:cNvPr>
          <p:cNvCxnSpPr>
            <a:cxnSpLocks/>
          </p:cNvCxnSpPr>
          <p:nvPr/>
        </p:nvCxnSpPr>
        <p:spPr>
          <a:xfrm flipH="1" flipV="1">
            <a:off x="7245589" y="5296286"/>
            <a:ext cx="954040" cy="7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8BF8130-82C8-422E-92CB-ECFE3B701A1A}"/>
              </a:ext>
            </a:extLst>
          </p:cNvPr>
          <p:cNvCxnSpPr>
            <a:cxnSpLocks/>
          </p:cNvCxnSpPr>
          <p:nvPr/>
        </p:nvCxnSpPr>
        <p:spPr>
          <a:xfrm>
            <a:off x="3639488" y="4186739"/>
            <a:ext cx="858982" cy="3694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365A6D2-C583-4586-BD29-F62383F238DE}"/>
              </a:ext>
            </a:extLst>
          </p:cNvPr>
          <p:cNvSpPr txBox="1"/>
          <p:nvPr/>
        </p:nvSpPr>
        <p:spPr>
          <a:xfrm>
            <a:off x="2035648" y="3940579"/>
            <a:ext cx="16853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Lamage</a:t>
            </a:r>
            <a:br>
              <a:rPr lang="fr-FR" b="1" dirty="0"/>
            </a:br>
            <a:r>
              <a:rPr lang="fr-FR" sz="1600" b="1" dirty="0"/>
              <a:t>(pour noyer une tête de vis)</a:t>
            </a:r>
            <a:endParaRPr lang="fr-FR" b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C09D517-0593-4A4C-AB67-1BE002E3AD46}"/>
              </a:ext>
            </a:extLst>
          </p:cNvPr>
          <p:cNvSpPr txBox="1"/>
          <p:nvPr/>
        </p:nvSpPr>
        <p:spPr>
          <a:xfrm>
            <a:off x="8173757" y="4214515"/>
            <a:ext cx="168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Chanfrein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87279BE-24A9-43BD-A0CE-5E39047621DD}"/>
              </a:ext>
            </a:extLst>
          </p:cNvPr>
          <p:cNvCxnSpPr>
            <a:cxnSpLocks/>
          </p:cNvCxnSpPr>
          <p:nvPr/>
        </p:nvCxnSpPr>
        <p:spPr>
          <a:xfrm flipH="1" flipV="1">
            <a:off x="6950194" y="4117805"/>
            <a:ext cx="1439270" cy="253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84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278AFA-C591-4E4B-8FB0-DEDD0EFB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09" y="104820"/>
            <a:ext cx="11933382" cy="189198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Alésage</a:t>
            </a:r>
            <a:br>
              <a:rPr lang="fr-FR" sz="3600" dirty="0"/>
            </a:br>
            <a:r>
              <a:rPr lang="fr-FR" sz="2400" dirty="0"/>
              <a:t>trou cylindrique de bonne qualité permettant d’accueillir un cylindre plein (arbre/roulement/coussinet)  pour réaliser soit une Mise En Position soit une liaison complète (on parle de frettage) soit un mouvement relatif</a:t>
            </a:r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558321-C25B-4AF2-AA62-BC50EBCC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83" y="2242861"/>
            <a:ext cx="3964781" cy="2743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04B7D0-16F4-4BFF-BC47-71539B7A59C8}"/>
              </a:ext>
            </a:extLst>
          </p:cNvPr>
          <p:cNvSpPr txBox="1"/>
          <p:nvPr/>
        </p:nvSpPr>
        <p:spPr>
          <a:xfrm>
            <a:off x="1007742" y="1999587"/>
            <a:ext cx="130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Alésage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D9B7AD5-534F-494D-8DB6-ABC9BB1F5F36}"/>
              </a:ext>
            </a:extLst>
          </p:cNvPr>
          <p:cNvCxnSpPr>
            <a:cxnSpLocks/>
          </p:cNvCxnSpPr>
          <p:nvPr/>
        </p:nvCxnSpPr>
        <p:spPr>
          <a:xfrm>
            <a:off x="1658906" y="2483635"/>
            <a:ext cx="605707" cy="94536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35445C4-02CB-4BEC-B91C-BDB9E548EDA7}"/>
              </a:ext>
            </a:extLst>
          </p:cNvPr>
          <p:cNvSpPr txBox="1"/>
          <p:nvPr/>
        </p:nvSpPr>
        <p:spPr>
          <a:xfrm>
            <a:off x="5273963" y="2195209"/>
            <a:ext cx="605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Réaliser un alésage est une opération d’usinage particulière : on réalise un perçage puis un alésage avec un outil dédié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C339883-4788-4D17-9B4D-7FC2BD137F64}"/>
              </a:ext>
            </a:extLst>
          </p:cNvPr>
          <p:cNvSpPr/>
          <p:nvPr/>
        </p:nvSpPr>
        <p:spPr>
          <a:xfrm>
            <a:off x="4913745" y="2299854"/>
            <a:ext cx="424873" cy="157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19E64DD-FE07-4B73-84F4-837217F2F1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66" t="33659" r="40815" b="52963"/>
          <a:stretch/>
        </p:blipFill>
        <p:spPr>
          <a:xfrm>
            <a:off x="5630753" y="2927495"/>
            <a:ext cx="2189018" cy="201091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343C4B3-E9D5-4558-86D8-D58C9740AC8B}"/>
              </a:ext>
            </a:extLst>
          </p:cNvPr>
          <p:cNvSpPr txBox="1"/>
          <p:nvPr/>
        </p:nvSpPr>
        <p:spPr>
          <a:xfrm>
            <a:off x="5771607" y="5024364"/>
            <a:ext cx="190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/>
              <a:t>Zoom sur la qualité d’une surface percée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5FD75E9-1E58-4FCB-9340-7CFB7D86C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8" t="35868" r="43075" b="40809"/>
          <a:stretch/>
        </p:blipFill>
        <p:spPr>
          <a:xfrm>
            <a:off x="8485777" y="2915429"/>
            <a:ext cx="2219513" cy="201091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E61D0A9-2342-45F1-AE11-E80967BC7080}"/>
              </a:ext>
            </a:extLst>
          </p:cNvPr>
          <p:cNvSpPr txBox="1"/>
          <p:nvPr/>
        </p:nvSpPr>
        <p:spPr>
          <a:xfrm>
            <a:off x="8641878" y="5024364"/>
            <a:ext cx="190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/>
              <a:t>Zoom sur la qualité d’une surface percée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4D8954-2822-4A9A-8290-B60827966BE0}"/>
              </a:ext>
            </a:extLst>
          </p:cNvPr>
          <p:cNvSpPr txBox="1"/>
          <p:nvPr/>
        </p:nvSpPr>
        <p:spPr>
          <a:xfrm>
            <a:off x="226740" y="5547584"/>
            <a:ext cx="48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L’intervalle de tolérance acceptée sur le diamètre est de quelques centièmes de mm !!</a:t>
            </a:r>
          </a:p>
        </p:txBody>
      </p:sp>
    </p:spTree>
    <p:extLst>
      <p:ext uri="{BB962C8B-B14F-4D97-AF65-F5344CB8AC3E}">
        <p14:creationId xmlns:p14="http://schemas.microsoft.com/office/powerpoint/2010/main" val="299398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BA32C8-8726-423A-9471-BFBC8AE47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Formes diverses</a:t>
            </a:r>
          </a:p>
        </p:txBody>
      </p:sp>
      <p:pic>
        <p:nvPicPr>
          <p:cNvPr id="4098" name="Picture 2" descr="Équerres / Usinage au choix / aluminium, fonte / traitement au choix">
            <a:extLst>
              <a:ext uri="{FF2B5EF4-FFF2-40B4-BE49-F238E27FC236}">
                <a16:creationId xmlns:a16="http://schemas.microsoft.com/office/drawing/2014/main" id="{858E57A5-4D25-4455-9E83-702193C5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248132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BB1168-8654-40B1-B3A8-6B9C5BA4DD0E}"/>
              </a:ext>
            </a:extLst>
          </p:cNvPr>
          <p:cNvSpPr txBox="1"/>
          <p:nvPr/>
        </p:nvSpPr>
        <p:spPr>
          <a:xfrm>
            <a:off x="6740338" y="2697967"/>
            <a:ext cx="22338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Nervure :</a:t>
            </a:r>
          </a:p>
          <a:p>
            <a:pPr algn="ctr"/>
            <a:r>
              <a:rPr lang="fr-FR" sz="1400" dirty="0"/>
              <a:t>Permet de renforcer mécaniquement la pièce 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343CDF3-98C1-43F1-B4C8-CFCB83BAF331}"/>
              </a:ext>
            </a:extLst>
          </p:cNvPr>
          <p:cNvCxnSpPr/>
          <p:nvPr/>
        </p:nvCxnSpPr>
        <p:spPr>
          <a:xfrm>
            <a:off x="8773645" y="3201299"/>
            <a:ext cx="833718" cy="59167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C00BD988-DC97-4E3E-B9CD-6F9031F42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305" y="2481321"/>
            <a:ext cx="2857500" cy="1905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1F63B23-E47D-40B8-B800-68888E4E57F7}"/>
              </a:ext>
            </a:extLst>
          </p:cNvPr>
          <p:cNvSpPr txBox="1"/>
          <p:nvPr/>
        </p:nvSpPr>
        <p:spPr>
          <a:xfrm>
            <a:off x="618898" y="4545916"/>
            <a:ext cx="22338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Queue d’aronde </a:t>
            </a:r>
            <a:br>
              <a:rPr lang="fr-FR" b="1" dirty="0"/>
            </a:br>
            <a:r>
              <a:rPr lang="fr-FR" sz="1600" b="1" dirty="0"/>
              <a:t>male / femelle</a:t>
            </a:r>
          </a:p>
          <a:p>
            <a:pPr algn="ctr"/>
            <a:r>
              <a:rPr lang="fr-FR" sz="1400" b="1" dirty="0"/>
              <a:t>(Permet de créer une liaison glissière)</a:t>
            </a:r>
            <a:endParaRPr lang="fr-FR" sz="12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45FD706-7D93-494C-8B33-CCE2F1581069}"/>
              </a:ext>
            </a:extLst>
          </p:cNvPr>
          <p:cNvCxnSpPr>
            <a:cxnSpLocks/>
          </p:cNvCxnSpPr>
          <p:nvPr/>
        </p:nvCxnSpPr>
        <p:spPr>
          <a:xfrm flipV="1">
            <a:off x="1435287" y="3806884"/>
            <a:ext cx="453337" cy="77857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624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582F7-C80C-48BF-8456-B0E8C79A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Diverses pièces mécaniques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0F5411-4E02-420B-94DB-AE63B206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89" y="2521961"/>
            <a:ext cx="1110673" cy="11106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16ED274-B74B-4D5C-954B-804930E2E9B7}"/>
              </a:ext>
            </a:extLst>
          </p:cNvPr>
          <p:cNvSpPr txBox="1"/>
          <p:nvPr/>
        </p:nvSpPr>
        <p:spPr>
          <a:xfrm>
            <a:off x="1436048" y="5455601"/>
            <a:ext cx="8945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Clavette : </a:t>
            </a:r>
            <a:br>
              <a:rPr lang="fr-FR" sz="2400" b="1" dirty="0"/>
            </a:br>
            <a:r>
              <a:rPr lang="fr-FR" b="1" dirty="0"/>
              <a:t>(utilisée pour lier des pièces en rotation : passage de couple : liaison complète ou glissière) </a:t>
            </a:r>
            <a:endParaRPr lang="fr-FR" sz="24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DD1D74-B0D6-4BE8-8165-4E725421F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96" b="71097" l="26455" r="72455">
                        <a14:foregroundMark x1="66545" y1="69480" x2="72455" y2="54360"/>
                        <a14:foregroundMark x1="72455" y1="54360" x2="70909" y2="52110"/>
                        <a14:foregroundMark x1="63545" y1="68987" x2="66182" y2="70605"/>
                        <a14:foregroundMark x1="30182" y1="39592" x2="28273" y2="37060"/>
                        <a14:foregroundMark x1="66182" y1="70675" x2="67091" y2="71097"/>
                        <a14:foregroundMark x1="69000" y1="46484" x2="71727" y2="48734"/>
                      </a14:backgroundRemoval>
                    </a14:imgEffect>
                  </a14:imgLayer>
                </a14:imgProps>
              </a:ext>
            </a:extLst>
          </a:blip>
          <a:srcRect l="20924" t="29764" r="22665" b="27811"/>
          <a:stretch/>
        </p:blipFill>
        <p:spPr>
          <a:xfrm>
            <a:off x="4119417" y="2554868"/>
            <a:ext cx="934735" cy="9087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8103D1-CF5F-4C7D-BE78-6CEEF8979E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3" t="6211" r="4834" b="5425"/>
          <a:stretch/>
        </p:blipFill>
        <p:spPr>
          <a:xfrm>
            <a:off x="6096616" y="1689269"/>
            <a:ext cx="4044912" cy="21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22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2" descr="Accouplement mécanique bride - SEAVIEW PROGRESS - pour ...">
            <a:extLst>
              <a:ext uri="{FF2B5EF4-FFF2-40B4-BE49-F238E27FC236}">
                <a16:creationId xmlns:a16="http://schemas.microsoft.com/office/drawing/2014/main" id="{C2F6298B-7742-4272-A857-4CDA17F8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4" y="1315596"/>
            <a:ext cx="1665021" cy="18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EEDD471-C36C-4C72-8BF7-C89FD2BD9957}"/>
              </a:ext>
            </a:extLst>
          </p:cNvPr>
          <p:cNvSpPr txBox="1"/>
          <p:nvPr/>
        </p:nvSpPr>
        <p:spPr>
          <a:xfrm>
            <a:off x="0" y="3055849"/>
            <a:ext cx="2646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Bride</a:t>
            </a:r>
            <a:br>
              <a:rPr lang="fr-FR" sz="2400" b="1" dirty="0"/>
            </a:br>
            <a:r>
              <a:rPr lang="fr-FR" sz="1600" dirty="0"/>
              <a:t>pièce mécanique de jonction</a:t>
            </a:r>
            <a:endParaRPr lang="fr-FR" sz="24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BC1FEDB-BDDF-44AE-A97C-CE23F128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Diverses pièces mécaniques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BB480E-EFCF-4045-8740-CA82FDFC3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7" r="23248"/>
          <a:stretch/>
        </p:blipFill>
        <p:spPr>
          <a:xfrm>
            <a:off x="7070462" y="1619281"/>
            <a:ext cx="1211870" cy="19904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441BA4-210C-4A24-B58A-38A30906A0BE}"/>
              </a:ext>
            </a:extLst>
          </p:cNvPr>
          <p:cNvSpPr txBox="1"/>
          <p:nvPr/>
        </p:nvSpPr>
        <p:spPr>
          <a:xfrm>
            <a:off x="7167103" y="3681275"/>
            <a:ext cx="133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Joint à lèvre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2330328-25C1-4EAC-942A-762049EAFA73}"/>
              </a:ext>
            </a:extLst>
          </p:cNvPr>
          <p:cNvGrpSpPr/>
          <p:nvPr/>
        </p:nvGrpSpPr>
        <p:grpSpPr>
          <a:xfrm>
            <a:off x="8053312" y="1635179"/>
            <a:ext cx="3687864" cy="2325808"/>
            <a:chOff x="3642378" y="1530244"/>
            <a:chExt cx="3687864" cy="2325808"/>
          </a:xfrm>
        </p:grpSpPr>
        <p:pic>
          <p:nvPicPr>
            <p:cNvPr id="10" name="Picture 2" descr="Qu&amp;#39;est-ce qu&amp;#39;un joint torique et comment le mesurer ? | MesDépanneurs.fr">
              <a:extLst>
                <a:ext uri="{FF2B5EF4-FFF2-40B4-BE49-F238E27FC236}">
                  <a16:creationId xmlns:a16="http://schemas.microsoft.com/office/drawing/2014/main" id="{9C79CC67-5583-40EE-9B6B-8644056B7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60" r="10929" b="12962"/>
            <a:stretch/>
          </p:blipFill>
          <p:spPr bwMode="auto">
            <a:xfrm>
              <a:off x="4260118" y="1756549"/>
              <a:ext cx="2458734" cy="153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A767ED-EE93-4362-A60C-E791AD7C1958}"/>
                </a:ext>
              </a:extLst>
            </p:cNvPr>
            <p:cNvSpPr/>
            <p:nvPr/>
          </p:nvSpPr>
          <p:spPr>
            <a:xfrm>
              <a:off x="3642378" y="3192239"/>
              <a:ext cx="1129647" cy="473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225E59-1DDB-49C8-8E12-00FA71E7AECF}"/>
                </a:ext>
              </a:extLst>
            </p:cNvPr>
            <p:cNvSpPr/>
            <p:nvPr/>
          </p:nvSpPr>
          <p:spPr>
            <a:xfrm>
              <a:off x="4499487" y="3382331"/>
              <a:ext cx="2731778" cy="473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8C9B40-06C6-4A9B-A99D-CD655C501DD0}"/>
                </a:ext>
              </a:extLst>
            </p:cNvPr>
            <p:cNvSpPr/>
            <p:nvPr/>
          </p:nvSpPr>
          <p:spPr>
            <a:xfrm>
              <a:off x="6718852" y="1530244"/>
              <a:ext cx="611390" cy="211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596CFBF-75ED-40FA-AD0A-C01794282A4D}"/>
              </a:ext>
            </a:extLst>
          </p:cNvPr>
          <p:cNvSpPr txBox="1"/>
          <p:nvPr/>
        </p:nvSpPr>
        <p:spPr>
          <a:xfrm>
            <a:off x="9304313" y="3534034"/>
            <a:ext cx="169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Joint torique</a:t>
            </a:r>
          </a:p>
        </p:txBody>
      </p:sp>
      <p:pic>
        <p:nvPicPr>
          <p:cNvPr id="15" name="Picture 6" descr="Rondelle pour écrou à encoches - M80">
            <a:extLst>
              <a:ext uri="{FF2B5EF4-FFF2-40B4-BE49-F238E27FC236}">
                <a16:creationId xmlns:a16="http://schemas.microsoft.com/office/drawing/2014/main" id="{3343B0BB-DB2B-49F3-9DCE-2E116885E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b="12597"/>
          <a:stretch/>
        </p:blipFill>
        <p:spPr bwMode="auto">
          <a:xfrm rot="18098101">
            <a:off x="3438304" y="4873067"/>
            <a:ext cx="1800762" cy="10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crou à encoches auto-freine | Contact MICHAUD CHAILLY">
            <a:extLst>
              <a:ext uri="{FF2B5EF4-FFF2-40B4-BE49-F238E27FC236}">
                <a16:creationId xmlns:a16="http://schemas.microsoft.com/office/drawing/2014/main" id="{B101C09E-4FC9-4FFB-A4D1-B7D4A2EA1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2011" b="5222"/>
          <a:stretch/>
        </p:blipFill>
        <p:spPr bwMode="auto">
          <a:xfrm>
            <a:off x="2547248" y="4671799"/>
            <a:ext cx="1352551" cy="12402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6D46E50-2F19-4AC8-967A-50FCE4F1461F}"/>
              </a:ext>
            </a:extLst>
          </p:cNvPr>
          <p:cNvSpPr txBox="1"/>
          <p:nvPr/>
        </p:nvSpPr>
        <p:spPr>
          <a:xfrm>
            <a:off x="2830944" y="6177668"/>
            <a:ext cx="172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Ecrou à encoche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9612F07-C928-4DDD-A181-BEDEDA835F78}"/>
              </a:ext>
            </a:extLst>
          </p:cNvPr>
          <p:cNvSpPr txBox="1"/>
          <p:nvPr/>
        </p:nvSpPr>
        <p:spPr>
          <a:xfrm>
            <a:off x="6682511" y="5822059"/>
            <a:ext cx="53570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Coussinet</a:t>
            </a:r>
          </a:p>
          <a:p>
            <a:pPr algn="ctr"/>
            <a:r>
              <a:rPr lang="fr-FR" sz="1400" dirty="0"/>
              <a:t>Souvent en alliage de cuivre (bronze/laiton) permet de créer une liaison rotation (pivot, pivot glissant) entre deux pièces cylindriques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E13960-5113-45A7-8F5D-D1B82A0F0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645" y="4361857"/>
            <a:ext cx="1553146" cy="15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2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776" y="1945918"/>
            <a:ext cx="6681064" cy="22110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741" y="3967595"/>
            <a:ext cx="6996897" cy="2613299"/>
          </a:xfrm>
          <a:prstGeom prst="rect">
            <a:avLst/>
          </a:prstGeom>
        </p:spPr>
      </p:pic>
      <p:pic>
        <p:nvPicPr>
          <p:cNvPr id="2050" name="Picture 2" descr="Tous les Fabricants de Crémaillères mécaniques, Inox, Aluminium, Plastique  | Crémaillè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7" y="4766380"/>
            <a:ext cx="2494877" cy="16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924597" y="5568305"/>
            <a:ext cx="18196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Crémaillère</a:t>
            </a:r>
            <a:br>
              <a:rPr lang="fr-FR" dirty="0"/>
            </a:br>
            <a:r>
              <a:rPr lang="fr-FR" sz="1400" dirty="0"/>
              <a:t>on parle ici de pignon/crémaillère</a:t>
            </a: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1C4D138-AF82-44DB-B161-E3AAB79A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87" y="2439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Engrenage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02B8FF-E049-4BB6-A198-A7159669A3A6}"/>
              </a:ext>
            </a:extLst>
          </p:cNvPr>
          <p:cNvSpPr txBox="1"/>
          <p:nvPr/>
        </p:nvSpPr>
        <p:spPr>
          <a:xfrm>
            <a:off x="120072" y="1014036"/>
            <a:ext cx="1170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Ensemble de plusieurs roue dentées </a:t>
            </a:r>
            <a:br>
              <a:rPr lang="fr-FR" dirty="0"/>
            </a:br>
            <a:r>
              <a:rPr lang="fr-FR" dirty="0"/>
              <a:t>objectif : diminuer ou augmenter la vitesse de rotation / le couple.</a:t>
            </a:r>
            <a:br>
              <a:rPr lang="fr-FR" dirty="0"/>
            </a:br>
            <a:r>
              <a:rPr lang="fr-FR" dirty="0"/>
              <a:t>La petite roue s’appelle le Pignon, la grande : la Roue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B3732F-AEBA-489D-93BF-8DAF3658E066}"/>
              </a:ext>
            </a:extLst>
          </p:cNvPr>
          <p:cNvSpPr txBox="1"/>
          <p:nvPr/>
        </p:nvSpPr>
        <p:spPr>
          <a:xfrm>
            <a:off x="10002887" y="4983530"/>
            <a:ext cx="1819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On parle ici  de vis et de roue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887518-DF24-4B82-BA8C-54FE5B5C865D}"/>
              </a:ext>
            </a:extLst>
          </p:cNvPr>
          <p:cNvSpPr txBox="1"/>
          <p:nvPr/>
        </p:nvSpPr>
        <p:spPr>
          <a:xfrm>
            <a:off x="2484582" y="2091620"/>
            <a:ext cx="133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pignon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23D8437-7C9A-4487-9E3D-715F3E1F2881}"/>
              </a:ext>
            </a:extLst>
          </p:cNvPr>
          <p:cNvCxnSpPr>
            <a:cxnSpLocks/>
          </p:cNvCxnSpPr>
          <p:nvPr/>
        </p:nvCxnSpPr>
        <p:spPr>
          <a:xfrm>
            <a:off x="3297382" y="2309091"/>
            <a:ext cx="68349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A825047-BA2D-4745-8CF7-846B8B133CE2}"/>
              </a:ext>
            </a:extLst>
          </p:cNvPr>
          <p:cNvSpPr txBox="1"/>
          <p:nvPr/>
        </p:nvSpPr>
        <p:spPr>
          <a:xfrm>
            <a:off x="2540991" y="2776185"/>
            <a:ext cx="133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roue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61A66D6-09E8-46F6-B9BC-F781241B59A4}"/>
              </a:ext>
            </a:extLst>
          </p:cNvPr>
          <p:cNvCxnSpPr>
            <a:cxnSpLocks/>
          </p:cNvCxnSpPr>
          <p:nvPr/>
        </p:nvCxnSpPr>
        <p:spPr>
          <a:xfrm>
            <a:off x="3195185" y="2981768"/>
            <a:ext cx="68349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7831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426</Words>
  <Application>Microsoft Office PowerPoint</Application>
  <PresentationFormat>Grand écran</PresentationFormat>
  <Paragraphs>54</Paragraphs>
  <Slides>10</Slides>
  <Notes>2</Notes>
  <HiddenSlides>0</HiddenSlides>
  <MMClips>1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Liens</vt:lpstr>
      </vt:variant>
      <vt:variant>
        <vt:i4>7</vt:i4>
      </vt:variant>
      <vt:variant>
        <vt:lpstr>Titres des diapositives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file:///\\intram.ensam.eu\cluny\tc\labo-ensam\BE\00_CM1_PSI\01_ADAPTATION\03_doc%20succinct%20pour%20les%20adaptations\sources%20catia\formes%20diverses_01.CATPart</vt:lpstr>
      <vt:lpstr>file:///\\intram.ensam.eu\cluny\tc\labo-ensam\BE\00_CM1_PSI\01_ADAPTATION\03_doc%20succinct%20pour%20les%20adaptations\sources%20catia\formes%20diverses_01.CATPart</vt:lpstr>
      <vt:lpstr>file:///\\intram.ensam.eu\cluny\tc\labo-ensam\BE\00_CM1_PSI\01_ADAPTATION\03_doc%20succinct%20pour%20les%20adaptations\sources%20catia\formes%20diverses_01.CATPart</vt:lpstr>
      <vt:lpstr>file:///\\intram.ensam.eu\cluny\tc\labo-ensam\BE\00_CM1_PSI\01_ADAPTATION\03_doc%20succinct%20pour%20les%20adaptations\sources%20catia\formes%20diverses_01.CATPart</vt:lpstr>
      <vt:lpstr>file:///\\intram.ensam.eu\cluny\tc\labo-ensam\BE\00_CM1_PSI\01_ADAPTATION\03_doc%20succinct%20pour%20les%20adaptations\formes%20diverses_02.CATPart</vt:lpstr>
      <vt:lpstr>file:///\\intram.ensam.eu\cluny\tc\labo-ensam\BE\00_CM1_PSI\01_ADAPTATION\03_doc%20succinct%20pour%20les%20adaptations\formes%20diverses_02.CATPart</vt:lpstr>
      <vt:lpstr>file:///\\intram.ensam.eu\cluny\tc\labo-ensam\BE\00_CM1_PSI\01_ADAPTATION\03_doc%20succinct%20pour%20les%20adaptations\formes%20diverses_02.CATPart</vt:lpstr>
      <vt:lpstr>Présentation PowerPoint</vt:lpstr>
      <vt:lpstr>Présentation PowerPoint</vt:lpstr>
      <vt:lpstr>Exemple pour s’entrainer</vt:lpstr>
      <vt:lpstr>Présentation PowerPoint</vt:lpstr>
      <vt:lpstr>Alésage trou cylindrique de bonne qualité permettant d’accueillir un cylindre plein (arbre/roulement/coussinet)  pour réaliser soit une Mise En Position soit une liaison complète (on parle de frettage) soit un mouvement relatif</vt:lpstr>
      <vt:lpstr>Formes diverses</vt:lpstr>
      <vt:lpstr>Diverses pièces mécaniques</vt:lpstr>
      <vt:lpstr>Diverses pièces mécaniques</vt:lpstr>
      <vt:lpstr>Engrenage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LABOUREAU Laurent</dc:creator>
  <cp:lastModifiedBy>LABOUREAU Laurent</cp:lastModifiedBy>
  <cp:revision>23</cp:revision>
  <dcterms:created xsi:type="dcterms:W3CDTF">2023-09-23T04:55:27Z</dcterms:created>
  <dcterms:modified xsi:type="dcterms:W3CDTF">2024-06-14T08:32:51Z</dcterms:modified>
</cp:coreProperties>
</file>