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vml" ContentType="application/vnd.openxmlformats-officedocument.vmlDrawing"/>
  <Default Extension="xlsx" ContentType="application/vnd.openxmlformats-officedocument.spreadsheetml.sheet"/>
  <Default Extension="mp4" ContentType="video/mp4"/>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2.xml" ContentType="application/vnd.openxmlformats-officedocument.drawingml.chart+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6"/>
  </p:notesMasterIdLst>
  <p:sldIdLst>
    <p:sldId id="256" r:id="rId2"/>
    <p:sldId id="259" r:id="rId3"/>
    <p:sldId id="357" r:id="rId4"/>
    <p:sldId id="358" r:id="rId5"/>
    <p:sldId id="327" r:id="rId6"/>
    <p:sldId id="328" r:id="rId7"/>
    <p:sldId id="329" r:id="rId8"/>
    <p:sldId id="378" r:id="rId9"/>
    <p:sldId id="386" r:id="rId10"/>
    <p:sldId id="379" r:id="rId11"/>
    <p:sldId id="384" r:id="rId12"/>
    <p:sldId id="261" r:id="rId13"/>
    <p:sldId id="262" r:id="rId14"/>
    <p:sldId id="330" r:id="rId15"/>
    <p:sldId id="331" r:id="rId16"/>
    <p:sldId id="333" r:id="rId17"/>
    <p:sldId id="332" r:id="rId18"/>
    <p:sldId id="341" r:id="rId19"/>
    <p:sldId id="338" r:id="rId20"/>
    <p:sldId id="337" r:id="rId21"/>
    <p:sldId id="380" r:id="rId22"/>
    <p:sldId id="387" r:id="rId23"/>
    <p:sldId id="388" r:id="rId24"/>
    <p:sldId id="263" r:id="rId25"/>
    <p:sldId id="334" r:id="rId26"/>
    <p:sldId id="335" r:id="rId27"/>
    <p:sldId id="336" r:id="rId28"/>
    <p:sldId id="339" r:id="rId29"/>
    <p:sldId id="340" r:id="rId30"/>
    <p:sldId id="342" r:id="rId31"/>
    <p:sldId id="344" r:id="rId32"/>
    <p:sldId id="347" r:id="rId33"/>
    <p:sldId id="345" r:id="rId34"/>
    <p:sldId id="346" r:id="rId35"/>
    <p:sldId id="349" r:id="rId36"/>
    <p:sldId id="348" r:id="rId37"/>
    <p:sldId id="385" r:id="rId38"/>
    <p:sldId id="356" r:id="rId39"/>
    <p:sldId id="350" r:id="rId40"/>
    <p:sldId id="352" r:id="rId41"/>
    <p:sldId id="353" r:id="rId42"/>
    <p:sldId id="354" r:id="rId43"/>
    <p:sldId id="355" r:id="rId44"/>
    <p:sldId id="381" r:id="rId45"/>
    <p:sldId id="382" r:id="rId46"/>
    <p:sldId id="389" r:id="rId47"/>
    <p:sldId id="362" r:id="rId48"/>
    <p:sldId id="363" r:id="rId49"/>
    <p:sldId id="365" r:id="rId50"/>
    <p:sldId id="366" r:id="rId51"/>
    <p:sldId id="383" r:id="rId52"/>
    <p:sldId id="359" r:id="rId53"/>
    <p:sldId id="360" r:id="rId54"/>
    <p:sldId id="371" r:id="rId55"/>
    <p:sldId id="372" r:id="rId56"/>
    <p:sldId id="361" r:id="rId57"/>
    <p:sldId id="370" r:id="rId58"/>
    <p:sldId id="376" r:id="rId59"/>
    <p:sldId id="373" r:id="rId60"/>
    <p:sldId id="364" r:id="rId61"/>
    <p:sldId id="367" r:id="rId62"/>
    <p:sldId id="368" r:id="rId63"/>
    <p:sldId id="369" r:id="rId64"/>
    <p:sldId id="390" r:id="rId65"/>
  </p:sldIdLst>
  <p:sldSz cx="9144000" cy="6858000" type="screen4x3"/>
  <p:notesSz cx="6858000" cy="9686925"/>
  <p:defaultTextStyle>
    <a:defPPr>
      <a:defRPr lang="fr-FR"/>
    </a:defPPr>
    <a:lvl1pPr algn="l" rtl="0" eaLnBrk="0" fontAlgn="base" hangingPunct="0">
      <a:spcBef>
        <a:spcPct val="0"/>
      </a:spcBef>
      <a:spcAft>
        <a:spcPct val="0"/>
      </a:spcAft>
      <a:defRPr sz="1400" kern="1200">
        <a:solidFill>
          <a:schemeClr val="tx1"/>
        </a:solidFill>
        <a:latin typeface="Cambria" panose="02040503050406030204" pitchFamily="18" charset="0"/>
        <a:ea typeface="+mn-ea"/>
        <a:cs typeface="+mn-cs"/>
      </a:defRPr>
    </a:lvl1pPr>
    <a:lvl2pPr marL="457200" algn="l" rtl="0" eaLnBrk="0" fontAlgn="base" hangingPunct="0">
      <a:spcBef>
        <a:spcPct val="0"/>
      </a:spcBef>
      <a:spcAft>
        <a:spcPct val="0"/>
      </a:spcAft>
      <a:defRPr sz="1400" kern="1200">
        <a:solidFill>
          <a:schemeClr val="tx1"/>
        </a:solidFill>
        <a:latin typeface="Cambria" panose="02040503050406030204" pitchFamily="18" charset="0"/>
        <a:ea typeface="+mn-ea"/>
        <a:cs typeface="+mn-cs"/>
      </a:defRPr>
    </a:lvl2pPr>
    <a:lvl3pPr marL="914400" algn="l" rtl="0" eaLnBrk="0" fontAlgn="base" hangingPunct="0">
      <a:spcBef>
        <a:spcPct val="0"/>
      </a:spcBef>
      <a:spcAft>
        <a:spcPct val="0"/>
      </a:spcAft>
      <a:defRPr sz="1400" kern="1200">
        <a:solidFill>
          <a:schemeClr val="tx1"/>
        </a:solidFill>
        <a:latin typeface="Cambria" panose="02040503050406030204" pitchFamily="18" charset="0"/>
        <a:ea typeface="+mn-ea"/>
        <a:cs typeface="+mn-cs"/>
      </a:defRPr>
    </a:lvl3pPr>
    <a:lvl4pPr marL="1371600" algn="l" rtl="0" eaLnBrk="0" fontAlgn="base" hangingPunct="0">
      <a:spcBef>
        <a:spcPct val="0"/>
      </a:spcBef>
      <a:spcAft>
        <a:spcPct val="0"/>
      </a:spcAft>
      <a:defRPr sz="1400" kern="1200">
        <a:solidFill>
          <a:schemeClr val="tx1"/>
        </a:solidFill>
        <a:latin typeface="Cambria" panose="02040503050406030204" pitchFamily="18" charset="0"/>
        <a:ea typeface="+mn-ea"/>
        <a:cs typeface="+mn-cs"/>
      </a:defRPr>
    </a:lvl4pPr>
    <a:lvl5pPr marL="1828800" algn="l" rtl="0" eaLnBrk="0" fontAlgn="base" hangingPunct="0">
      <a:spcBef>
        <a:spcPct val="0"/>
      </a:spcBef>
      <a:spcAft>
        <a:spcPct val="0"/>
      </a:spcAft>
      <a:defRPr sz="1400" kern="1200">
        <a:solidFill>
          <a:schemeClr val="tx1"/>
        </a:solidFill>
        <a:latin typeface="Cambria" panose="02040503050406030204" pitchFamily="18" charset="0"/>
        <a:ea typeface="+mn-ea"/>
        <a:cs typeface="+mn-cs"/>
      </a:defRPr>
    </a:lvl5pPr>
    <a:lvl6pPr marL="2286000" algn="l" defTabSz="914400" rtl="0" eaLnBrk="1" latinLnBrk="0" hangingPunct="1">
      <a:defRPr sz="1400" kern="1200">
        <a:solidFill>
          <a:schemeClr val="tx1"/>
        </a:solidFill>
        <a:latin typeface="Cambria" panose="02040503050406030204" pitchFamily="18" charset="0"/>
        <a:ea typeface="+mn-ea"/>
        <a:cs typeface="+mn-cs"/>
      </a:defRPr>
    </a:lvl6pPr>
    <a:lvl7pPr marL="2743200" algn="l" defTabSz="914400" rtl="0" eaLnBrk="1" latinLnBrk="0" hangingPunct="1">
      <a:defRPr sz="1400" kern="1200">
        <a:solidFill>
          <a:schemeClr val="tx1"/>
        </a:solidFill>
        <a:latin typeface="Cambria" panose="02040503050406030204" pitchFamily="18" charset="0"/>
        <a:ea typeface="+mn-ea"/>
        <a:cs typeface="+mn-cs"/>
      </a:defRPr>
    </a:lvl7pPr>
    <a:lvl8pPr marL="3200400" algn="l" defTabSz="914400" rtl="0" eaLnBrk="1" latinLnBrk="0" hangingPunct="1">
      <a:defRPr sz="1400" kern="1200">
        <a:solidFill>
          <a:schemeClr val="tx1"/>
        </a:solidFill>
        <a:latin typeface="Cambria" panose="02040503050406030204" pitchFamily="18" charset="0"/>
        <a:ea typeface="+mn-ea"/>
        <a:cs typeface="+mn-cs"/>
      </a:defRPr>
    </a:lvl8pPr>
    <a:lvl9pPr marL="3657600" algn="l" defTabSz="914400" rtl="0" eaLnBrk="1" latinLnBrk="0" hangingPunct="1">
      <a:defRPr sz="1400" kern="1200">
        <a:solidFill>
          <a:schemeClr val="tx1"/>
        </a:solidFill>
        <a:latin typeface="Cambria" panose="020405030504060302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51"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00"/>
    <a:srgbClr val="333300"/>
    <a:srgbClr val="CC3300"/>
    <a:srgbClr val="FF5353"/>
    <a:srgbClr val="7F0000"/>
    <a:srgbClr val="CC00FF"/>
    <a:srgbClr val="0033CC"/>
    <a:srgbClr val="99FFCC"/>
    <a:srgbClr val="9B9B9B"/>
    <a:srgbClr val="C5C5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FECB4D8-DB02-4DC6-A0A2-4F2EBAE1DC90}" styleName="Style moyen 1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8799B23B-EC83-4686-B30A-512413B5E67A}" styleName="Style léger 3 - Accentuation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31" autoAdjust="0"/>
    <p:restoredTop sz="74447" autoAdjust="0"/>
  </p:normalViewPr>
  <p:slideViewPr>
    <p:cSldViewPr>
      <p:cViewPr varScale="1">
        <p:scale>
          <a:sx n="87" d="100"/>
          <a:sy n="87" d="100"/>
        </p:scale>
        <p:origin x="2088" y="67"/>
      </p:cViewPr>
      <p:guideLst>
        <p:guide orient="horz" pos="2160"/>
        <p:guide pos="2880"/>
      </p:guideLst>
    </p:cSldViewPr>
  </p:slideViewPr>
  <p:notesTextViewPr>
    <p:cViewPr>
      <p:scale>
        <a:sx n="3" d="2"/>
        <a:sy n="3" d="2"/>
      </p:scale>
      <p:origin x="0" y="0"/>
    </p:cViewPr>
  </p:notesTextViewPr>
  <p:notesViewPr>
    <p:cSldViewPr>
      <p:cViewPr varScale="1">
        <p:scale>
          <a:sx n="73" d="100"/>
          <a:sy n="73" d="100"/>
        </p:scale>
        <p:origin x="-3174" y="-84"/>
      </p:cViewPr>
      <p:guideLst>
        <p:guide orient="horz" pos="3051"/>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71" Type="http://schemas.microsoft.com/office/2006/relationships/vbaProject" Target="vbaProject.bin"/><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package" Target="../embeddings/Feuille_de_calcul_Microsoft_Excel.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1" Type="http://schemas.openxmlformats.org/officeDocument/2006/relationships/package" Target="../embeddings/Feuille_de_calcul_Microsoft_Excel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26474828667249928"/>
          <c:y val="0.16898248595822718"/>
          <c:w val="0.69548319480898158"/>
          <c:h val="0.75722792226729263"/>
        </c:manualLayout>
      </c:layout>
      <c:barChart>
        <c:barDir val="bar"/>
        <c:grouping val="clustered"/>
        <c:varyColors val="0"/>
        <c:ser>
          <c:idx val="0"/>
          <c:order val="0"/>
          <c:tx>
            <c:strRef>
              <c:f>Feuil1!$B$1</c:f>
              <c:strCache>
                <c:ptCount val="1"/>
                <c:pt idx="0">
                  <c:v>Lubrifié</c:v>
                </c:pt>
              </c:strCache>
            </c:strRef>
          </c:tx>
          <c:invertIfNegative val="0"/>
          <c:cat>
            <c:strRef>
              <c:f>Feuil1!$A$2:$A$5</c:f>
              <c:strCache>
                <c:ptCount val="4"/>
                <c:pt idx="0">
                  <c:v>FFG corindon/acier</c:v>
                </c:pt>
                <c:pt idx="1">
                  <c:v>FFG CBN/acier</c:v>
                </c:pt>
                <c:pt idx="2">
                  <c:v>FFG diamant/céramique</c:v>
                </c:pt>
                <c:pt idx="3">
                  <c:v>Usinage</c:v>
                </c:pt>
              </c:strCache>
            </c:strRef>
          </c:cat>
          <c:val>
            <c:numRef>
              <c:f>Feuil1!$B$2:$B$5</c:f>
              <c:numCache>
                <c:formatCode>0%</c:formatCode>
                <c:ptCount val="4"/>
                <c:pt idx="0">
                  <c:v>0.5</c:v>
                </c:pt>
                <c:pt idx="1">
                  <c:v>0.3</c:v>
                </c:pt>
                <c:pt idx="2">
                  <c:v>0.2</c:v>
                </c:pt>
              </c:numCache>
            </c:numRef>
          </c:val>
          <c:extLst>
            <c:ext xmlns:c16="http://schemas.microsoft.com/office/drawing/2014/chart" uri="{C3380CC4-5D6E-409C-BE32-E72D297353CC}">
              <c16:uniqueId val="{00000000-F4E4-42A5-A2E4-6F628EE87936}"/>
            </c:ext>
          </c:extLst>
        </c:ser>
        <c:ser>
          <c:idx val="1"/>
          <c:order val="1"/>
          <c:tx>
            <c:strRef>
              <c:f>Feuil1!$C$1</c:f>
              <c:strCache>
                <c:ptCount val="1"/>
                <c:pt idx="0">
                  <c:v>Sec</c:v>
                </c:pt>
              </c:strCache>
            </c:strRef>
          </c:tx>
          <c:invertIfNegative val="0"/>
          <c:cat>
            <c:strRef>
              <c:f>Feuil1!$A$2:$A$5</c:f>
              <c:strCache>
                <c:ptCount val="4"/>
                <c:pt idx="0">
                  <c:v>FFG corindon/acier</c:v>
                </c:pt>
                <c:pt idx="1">
                  <c:v>FFG CBN/acier</c:v>
                </c:pt>
                <c:pt idx="2">
                  <c:v>FFG diamant/céramique</c:v>
                </c:pt>
                <c:pt idx="3">
                  <c:v>Usinage</c:v>
                </c:pt>
              </c:strCache>
            </c:strRef>
          </c:cat>
          <c:val>
            <c:numRef>
              <c:f>Feuil1!$C$2:$C$5</c:f>
              <c:numCache>
                <c:formatCode>0%</c:formatCode>
                <c:ptCount val="4"/>
                <c:pt idx="0">
                  <c:v>0.8</c:v>
                </c:pt>
                <c:pt idx="1">
                  <c:v>0.5</c:v>
                </c:pt>
                <c:pt idx="2">
                  <c:v>0.4</c:v>
                </c:pt>
                <c:pt idx="3">
                  <c:v>0.05</c:v>
                </c:pt>
              </c:numCache>
            </c:numRef>
          </c:val>
          <c:extLst>
            <c:ext xmlns:c16="http://schemas.microsoft.com/office/drawing/2014/chart" uri="{C3380CC4-5D6E-409C-BE32-E72D297353CC}">
              <c16:uniqueId val="{00000001-F4E4-42A5-A2E4-6F628EE87936}"/>
            </c:ext>
          </c:extLst>
        </c:ser>
        <c:dLbls>
          <c:showLegendKey val="0"/>
          <c:showVal val="0"/>
          <c:showCatName val="0"/>
          <c:showSerName val="0"/>
          <c:showPercent val="0"/>
          <c:showBubbleSize val="0"/>
        </c:dLbls>
        <c:gapWidth val="150"/>
        <c:axId val="-2060594384"/>
        <c:axId val="-2060601456"/>
      </c:barChart>
      <c:catAx>
        <c:axId val="-2060594384"/>
        <c:scaling>
          <c:orientation val="maxMin"/>
        </c:scaling>
        <c:delete val="0"/>
        <c:axPos val="l"/>
        <c:numFmt formatCode="General" sourceLinked="0"/>
        <c:majorTickMark val="out"/>
        <c:minorTickMark val="none"/>
        <c:tickLblPos val="nextTo"/>
        <c:crossAx val="-2060601456"/>
        <c:crosses val="autoZero"/>
        <c:auto val="1"/>
        <c:lblAlgn val="ctr"/>
        <c:lblOffset val="100"/>
        <c:noMultiLvlLbl val="0"/>
      </c:catAx>
      <c:valAx>
        <c:axId val="-2060601456"/>
        <c:scaling>
          <c:orientation val="minMax"/>
          <c:max val="1"/>
          <c:min val="0"/>
        </c:scaling>
        <c:delete val="0"/>
        <c:axPos val="t"/>
        <c:majorGridlines/>
        <c:numFmt formatCode="0%" sourceLinked="1"/>
        <c:majorTickMark val="out"/>
        <c:minorTickMark val="out"/>
        <c:tickLblPos val="nextTo"/>
        <c:crossAx val="-2060594384"/>
        <c:crosses val="autoZero"/>
        <c:crossBetween val="between"/>
        <c:majorUnit val="0.1"/>
        <c:minorUnit val="5.0000000000000024E-2"/>
      </c:valAx>
    </c:plotArea>
    <c:legend>
      <c:legendPos val="r"/>
      <c:layout>
        <c:manualLayout>
          <c:xMode val="edge"/>
          <c:yMode val="edge"/>
          <c:x val="0.79907463082266217"/>
          <c:y val="0.66203610912272326"/>
          <c:w val="0.14027731382062139"/>
          <c:h val="0.24354092102123651"/>
        </c:manualLayout>
      </c:layout>
      <c:overlay val="0"/>
      <c:spPr>
        <a:solidFill>
          <a:schemeClr val="bg1"/>
        </a:solidFill>
        <a:ln>
          <a:solidFill>
            <a:schemeClr val="tx1"/>
          </a:solidFill>
        </a:ln>
      </c:spPr>
    </c:legend>
    <c:plotVisOnly val="1"/>
    <c:dispBlanksAs val="gap"/>
    <c:showDLblsOverMax val="0"/>
  </c:chart>
  <c:spPr>
    <a:ln>
      <a:noFill/>
    </a:ln>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pPr>
            <a:r>
              <a:rPr lang="en-US" dirty="0" err="1" smtClean="0"/>
              <a:t>Epaisseur</a:t>
            </a:r>
            <a:r>
              <a:rPr lang="en-US" baseline="0" dirty="0" smtClean="0"/>
              <a:t> de la </a:t>
            </a:r>
            <a:r>
              <a:rPr lang="en-US" baseline="0" dirty="0" err="1" smtClean="0"/>
              <a:t>couche</a:t>
            </a:r>
            <a:r>
              <a:rPr lang="en-US" baseline="0" dirty="0" smtClean="0"/>
              <a:t> </a:t>
            </a:r>
            <a:r>
              <a:rPr lang="en-US" baseline="0" dirty="0" err="1" smtClean="0"/>
              <a:t>écrouie</a:t>
            </a:r>
            <a:r>
              <a:rPr lang="en-US" baseline="0" dirty="0" smtClean="0"/>
              <a:t> (µm)</a:t>
            </a:r>
            <a:endParaRPr lang="en-US" dirty="0"/>
          </a:p>
        </c:rich>
      </c:tx>
      <c:layout>
        <c:manualLayout>
          <c:xMode val="edge"/>
          <c:yMode val="edge"/>
          <c:x val="0.15944214228160214"/>
          <c:y val="0.15432955216051406"/>
        </c:manualLayout>
      </c:layout>
      <c:overlay val="0"/>
    </c:title>
    <c:autoTitleDeleted val="0"/>
    <c:plotArea>
      <c:layout>
        <c:manualLayout>
          <c:layoutTarget val="inner"/>
          <c:xMode val="edge"/>
          <c:yMode val="edge"/>
          <c:x val="4.4092323075213866E-2"/>
          <c:y val="0.30349457587510087"/>
          <c:w val="0.9191640743621079"/>
          <c:h val="0.43604544434699249"/>
        </c:manualLayout>
      </c:layout>
      <c:barChart>
        <c:barDir val="col"/>
        <c:grouping val="clustered"/>
        <c:varyColors val="0"/>
        <c:ser>
          <c:idx val="0"/>
          <c:order val="0"/>
          <c:tx>
            <c:strRef>
              <c:f>Feuil1!$B$1</c:f>
              <c:strCache>
                <c:ptCount val="1"/>
                <c:pt idx="0">
                  <c:v>Epaisseur couche écrouie (µm)</c:v>
                </c:pt>
              </c:strCache>
            </c:strRef>
          </c:tx>
          <c:invertIfNegative val="0"/>
          <c:dLbls>
            <c:spPr>
              <a:noFill/>
              <a:ln>
                <a:noFill/>
              </a:ln>
              <a:effectLst/>
            </c:spPr>
            <c:txPr>
              <a:bodyPr/>
              <a:lstStyle/>
              <a:p>
                <a:pPr>
                  <a:defRPr sz="1400" b="1"/>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Feuil1!$A$2:$A$5</c:f>
              <c:strCache>
                <c:ptCount val="4"/>
                <c:pt idx="0">
                  <c:v>Sans-Brûlure</c:v>
                </c:pt>
                <c:pt idx="1">
                  <c:v>Apparition de la Brûlure</c:v>
                </c:pt>
                <c:pt idx="2">
                  <c:v>Brûlure</c:v>
                </c:pt>
                <c:pt idx="3">
                  <c:v>Brûlure-Sévère</c:v>
                </c:pt>
              </c:strCache>
            </c:strRef>
          </c:cat>
          <c:val>
            <c:numRef>
              <c:f>Feuil1!$B$2:$B$5</c:f>
              <c:numCache>
                <c:formatCode>General</c:formatCode>
                <c:ptCount val="4"/>
                <c:pt idx="0">
                  <c:v>2.8</c:v>
                </c:pt>
                <c:pt idx="1">
                  <c:v>4.2</c:v>
                </c:pt>
                <c:pt idx="2">
                  <c:v>5.3</c:v>
                </c:pt>
                <c:pt idx="3">
                  <c:v>8.3000000000000007</c:v>
                </c:pt>
              </c:numCache>
            </c:numRef>
          </c:val>
          <c:extLst>
            <c:ext xmlns:c16="http://schemas.microsoft.com/office/drawing/2014/chart" uri="{C3380CC4-5D6E-409C-BE32-E72D297353CC}">
              <c16:uniqueId val="{00000000-46E9-4F63-8167-C0B845D32649}"/>
            </c:ext>
          </c:extLst>
        </c:ser>
        <c:dLbls>
          <c:showLegendKey val="0"/>
          <c:showVal val="1"/>
          <c:showCatName val="0"/>
          <c:showSerName val="0"/>
          <c:showPercent val="0"/>
          <c:showBubbleSize val="0"/>
        </c:dLbls>
        <c:gapWidth val="150"/>
        <c:overlap val="-25"/>
        <c:axId val="-2060604720"/>
        <c:axId val="-2060590576"/>
      </c:barChart>
      <c:catAx>
        <c:axId val="-2060604720"/>
        <c:scaling>
          <c:orientation val="minMax"/>
        </c:scaling>
        <c:delete val="0"/>
        <c:axPos val="b"/>
        <c:numFmt formatCode="General" sourceLinked="0"/>
        <c:majorTickMark val="none"/>
        <c:minorTickMark val="none"/>
        <c:tickLblPos val="nextTo"/>
        <c:txPr>
          <a:bodyPr/>
          <a:lstStyle/>
          <a:p>
            <a:pPr>
              <a:defRPr sz="900" b="1"/>
            </a:pPr>
            <a:endParaRPr lang="fr-FR"/>
          </a:p>
        </c:txPr>
        <c:crossAx val="-2060590576"/>
        <c:crosses val="autoZero"/>
        <c:auto val="1"/>
        <c:lblAlgn val="ctr"/>
        <c:lblOffset val="100"/>
        <c:noMultiLvlLbl val="0"/>
      </c:catAx>
      <c:valAx>
        <c:axId val="-2060590576"/>
        <c:scaling>
          <c:orientation val="minMax"/>
        </c:scaling>
        <c:delete val="1"/>
        <c:axPos val="l"/>
        <c:numFmt formatCode="General" sourceLinked="1"/>
        <c:majorTickMark val="out"/>
        <c:minorTickMark val="none"/>
        <c:tickLblPos val="nextTo"/>
        <c:crossAx val="-2060604720"/>
        <c:crosses val="autoZero"/>
        <c:crossBetween val="between"/>
      </c:valAx>
    </c:plotArea>
    <c:plotVisOnly val="1"/>
    <c:dispBlanksAs val="gap"/>
    <c:showDLblsOverMax val="0"/>
  </c:chart>
  <c:txPr>
    <a:bodyPr/>
    <a:lstStyle/>
    <a:p>
      <a:pPr>
        <a:defRPr sz="1800">
          <a:ln>
            <a:noFill/>
          </a:ln>
        </a:defRPr>
      </a:pPr>
      <a:endParaRPr lang="fr-FR"/>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2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84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sz="1200" smtClean="0">
                <a:latin typeface="Arial" panose="020B0604020202020204" pitchFamily="34" charset="0"/>
              </a:defRPr>
            </a:lvl1pPr>
          </a:lstStyle>
          <a:p>
            <a:pPr>
              <a:defRPr/>
            </a:pPr>
            <a:endParaRPr lang="fr-FR" altLang="fr-FR"/>
          </a:p>
        </p:txBody>
      </p:sp>
      <p:sp>
        <p:nvSpPr>
          <p:cNvPr id="4099" name="Rectangle 3"/>
          <p:cNvSpPr>
            <a:spLocks noGrp="1" noChangeArrowheads="1"/>
          </p:cNvSpPr>
          <p:nvPr>
            <p:ph type="dt" idx="1"/>
          </p:nvPr>
        </p:nvSpPr>
        <p:spPr bwMode="auto">
          <a:xfrm>
            <a:off x="3884613" y="0"/>
            <a:ext cx="2971800" cy="484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smtClean="0">
                <a:latin typeface="Arial" panose="020B0604020202020204" pitchFamily="34" charset="0"/>
              </a:defRPr>
            </a:lvl1pPr>
          </a:lstStyle>
          <a:p>
            <a:pPr>
              <a:defRPr/>
            </a:pPr>
            <a:endParaRPr lang="fr-FR" altLang="fr-FR"/>
          </a:p>
        </p:txBody>
      </p:sp>
      <p:sp>
        <p:nvSpPr>
          <p:cNvPr id="2052" name="Rectangle 4"/>
          <p:cNvSpPr>
            <a:spLocks noGrp="1" noRot="1" noChangeAspect="1" noChangeArrowheads="1" noTextEdit="1"/>
          </p:cNvSpPr>
          <p:nvPr>
            <p:ph type="sldImg" idx="2"/>
          </p:nvPr>
        </p:nvSpPr>
        <p:spPr bwMode="auto">
          <a:xfrm>
            <a:off x="1008063" y="727075"/>
            <a:ext cx="4841875" cy="36322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601290"/>
            <a:ext cx="5486400" cy="4359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altLang="fr-FR" noProof="0" smtClean="0"/>
              <a:t>Cliquez pour modifier les styles du texte du masque</a:t>
            </a:r>
          </a:p>
          <a:p>
            <a:pPr lvl="1"/>
            <a:r>
              <a:rPr lang="fr-FR" altLang="fr-FR" noProof="0" smtClean="0"/>
              <a:t>Deuxième niveau</a:t>
            </a:r>
          </a:p>
          <a:p>
            <a:pPr lvl="2"/>
            <a:r>
              <a:rPr lang="fr-FR" altLang="fr-FR" noProof="0" smtClean="0"/>
              <a:t>Troisième niveau</a:t>
            </a:r>
          </a:p>
          <a:p>
            <a:pPr lvl="3"/>
            <a:r>
              <a:rPr lang="fr-FR" altLang="fr-FR" noProof="0" smtClean="0"/>
              <a:t>Quatrième niveau</a:t>
            </a:r>
          </a:p>
          <a:p>
            <a:pPr lvl="4"/>
            <a:r>
              <a:rPr lang="fr-FR" altLang="fr-FR" noProof="0" smtClean="0"/>
              <a:t>Cinquième niveau</a:t>
            </a:r>
          </a:p>
        </p:txBody>
      </p:sp>
      <p:sp>
        <p:nvSpPr>
          <p:cNvPr id="4102" name="Rectangle 6"/>
          <p:cNvSpPr>
            <a:spLocks noGrp="1" noChangeArrowheads="1"/>
          </p:cNvSpPr>
          <p:nvPr>
            <p:ph type="ftr" sz="quarter" idx="4"/>
          </p:nvPr>
        </p:nvSpPr>
        <p:spPr bwMode="auto">
          <a:xfrm>
            <a:off x="0" y="9200898"/>
            <a:ext cx="2971800" cy="484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defRPr sz="1200" smtClean="0">
                <a:latin typeface="Arial" panose="020B0604020202020204" pitchFamily="34" charset="0"/>
              </a:defRPr>
            </a:lvl1pPr>
          </a:lstStyle>
          <a:p>
            <a:pPr>
              <a:defRPr/>
            </a:pPr>
            <a:endParaRPr lang="fr-FR" altLang="fr-FR"/>
          </a:p>
        </p:txBody>
      </p:sp>
      <p:sp>
        <p:nvSpPr>
          <p:cNvPr id="4103" name="Rectangle 7"/>
          <p:cNvSpPr>
            <a:spLocks noGrp="1" noChangeArrowheads="1"/>
          </p:cNvSpPr>
          <p:nvPr>
            <p:ph type="sldNum" sz="quarter" idx="5"/>
          </p:nvPr>
        </p:nvSpPr>
        <p:spPr bwMode="auto">
          <a:xfrm>
            <a:off x="3884613" y="9200898"/>
            <a:ext cx="2971800" cy="484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atin typeface="Arial" panose="020B0604020202020204" pitchFamily="34" charset="0"/>
              </a:defRPr>
            </a:lvl1pPr>
          </a:lstStyle>
          <a:p>
            <a:pPr>
              <a:defRPr/>
            </a:pPr>
            <a:fld id="{E53D747A-3C1D-4F2D-8CA7-BDDC85E476DA}" type="slidenum">
              <a:rPr lang="fr-FR" altLang="fr-FR"/>
              <a:pPr>
                <a:defRPr/>
              </a:pPr>
              <a:t>‹N°›</a:t>
            </a:fld>
            <a:endParaRPr lang="fr-FR" altLang="fr-FR"/>
          </a:p>
        </p:txBody>
      </p:sp>
    </p:spTree>
    <p:extLst>
      <p:ext uri="{BB962C8B-B14F-4D97-AF65-F5344CB8AC3E}">
        <p14:creationId xmlns:p14="http://schemas.microsoft.com/office/powerpoint/2010/main" val="429134913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1</a:t>
            </a:fld>
            <a:endParaRPr lang="fr-FR" altLang="fr-FR" sz="1200" dirty="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fr-FR" altLang="fr-FR" dirty="0" smtClean="0"/>
          </a:p>
        </p:txBody>
      </p:sp>
    </p:spTree>
    <p:extLst>
      <p:ext uri="{BB962C8B-B14F-4D97-AF65-F5344CB8AC3E}">
        <p14:creationId xmlns:p14="http://schemas.microsoft.com/office/powerpoint/2010/main" val="400160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2</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Exemple d’utilisation du procédé de rectification:</a:t>
            </a:r>
          </a:p>
          <a:p>
            <a:pPr eaLnBrk="1" hangingPunct="1"/>
            <a:r>
              <a:rPr lang="fr-FR" altLang="fr-FR" baseline="0" dirty="0" smtClean="0"/>
              <a:t>-Taillage de denture d’engrenage sur des matériaux durs et de forme complexe</a:t>
            </a:r>
          </a:p>
          <a:p>
            <a:pPr eaLnBrk="1" hangingPunct="1"/>
            <a:r>
              <a:rPr lang="fr-FR" altLang="fr-FR" baseline="0" dirty="0" smtClean="0"/>
              <a:t>-Obtention de géométrie aux tolérances serrées (µm) et des états de surface allant jusqu’au poli-miroir</a:t>
            </a:r>
          </a:p>
          <a:p>
            <a:pPr eaLnBrk="1" hangingPunct="1"/>
            <a:endParaRPr lang="fr-FR" altLang="fr-FR" baseline="0" dirty="0" smtClean="0"/>
          </a:p>
        </p:txBody>
      </p:sp>
    </p:spTree>
    <p:extLst>
      <p:ext uri="{BB962C8B-B14F-4D97-AF65-F5344CB8AC3E}">
        <p14:creationId xmlns:p14="http://schemas.microsoft.com/office/powerpoint/2010/main" val="34447553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3</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Utilisation du procédé de </a:t>
            </a:r>
            <a:r>
              <a:rPr lang="fr-FR" altLang="fr-FR" baseline="0" dirty="0" err="1" smtClean="0"/>
              <a:t>rectif</a:t>
            </a:r>
            <a:r>
              <a:rPr lang="fr-FR" altLang="fr-FR" baseline="0" dirty="0" smtClean="0"/>
              <a:t> sur des pièces mobiles et d’étanchéité</a:t>
            </a:r>
          </a:p>
          <a:p>
            <a:pPr eaLnBrk="1" hangingPunct="1"/>
            <a:r>
              <a:rPr lang="fr-FR" altLang="fr-FR" baseline="0" dirty="0" smtClean="0"/>
              <a:t>Bon état de surface minimiser les pertes par frottements et améliore l’étanchéité.</a:t>
            </a:r>
          </a:p>
          <a:p>
            <a:pPr eaLnBrk="1" hangingPunct="1"/>
            <a:r>
              <a:rPr lang="fr-FR" altLang="fr-FR" baseline="0" dirty="0" smtClean="0"/>
              <a:t>Ex train d’atterrissage d’avion souvent en matériau revêtu en chrome dur pour limiter l’usure et avec des états de surface proche du poli-miroir</a:t>
            </a:r>
          </a:p>
          <a:p>
            <a:pPr eaLnBrk="1" hangingPunct="1"/>
            <a:endParaRPr lang="fr-FR" altLang="fr-FR" baseline="0" dirty="0" smtClean="0"/>
          </a:p>
        </p:txBody>
      </p:sp>
    </p:spTree>
    <p:extLst>
      <p:ext uri="{BB962C8B-B14F-4D97-AF65-F5344CB8AC3E}">
        <p14:creationId xmlns:p14="http://schemas.microsoft.com/office/powerpoint/2010/main" val="41400759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4</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Rail, précision géométrique (rectification manuelle ou automatique)</a:t>
            </a:r>
          </a:p>
          <a:p>
            <a:pPr eaLnBrk="1" hangingPunct="1"/>
            <a:r>
              <a:rPr lang="fr-FR" altLang="fr-FR" baseline="0" dirty="0" smtClean="0"/>
              <a:t>Usinage de denture d’engrenage dans le naval</a:t>
            </a:r>
          </a:p>
        </p:txBody>
      </p:sp>
    </p:spTree>
    <p:extLst>
      <p:ext uri="{BB962C8B-B14F-4D97-AF65-F5344CB8AC3E}">
        <p14:creationId xmlns:p14="http://schemas.microsoft.com/office/powerpoint/2010/main" val="24969198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5</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Rectification plane très utilisé pour aplanir des surfaces et les  mettre à la côte.</a:t>
            </a:r>
          </a:p>
          <a:p>
            <a:pPr eaLnBrk="1" hangingPunct="1"/>
            <a:r>
              <a:rPr lang="fr-FR" altLang="fr-FR" baseline="0" dirty="0" smtClean="0"/>
              <a:t>Assimilable (schématiquement) à du fraisage en flanc.</a:t>
            </a:r>
          </a:p>
        </p:txBody>
      </p:sp>
    </p:spTree>
    <p:extLst>
      <p:ext uri="{BB962C8B-B14F-4D97-AF65-F5344CB8AC3E}">
        <p14:creationId xmlns:p14="http://schemas.microsoft.com/office/powerpoint/2010/main" val="3778872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6</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Rectification cylindrique s’apparente (schématiquement) à du tournage.</a:t>
            </a:r>
          </a:p>
          <a:p>
            <a:pPr eaLnBrk="1" hangingPunct="1"/>
            <a:r>
              <a:rPr lang="fr-FR" altLang="fr-FR" baseline="0" dirty="0" smtClean="0"/>
              <a:t>Les montages avec contre-pointe sont souvent utilisés pour éviter les phénomènes de vibration.</a:t>
            </a:r>
          </a:p>
          <a:p>
            <a:pPr eaLnBrk="1" hangingPunct="1"/>
            <a:r>
              <a:rPr lang="fr-FR" altLang="fr-FR" baseline="0" dirty="0" smtClean="0"/>
              <a:t>Des opérations de plongée sont souvent effectuées en début de gamme puis du chariotage est réalisé pour limiter les traces de recouvrement et améliorer l’état de surface</a:t>
            </a:r>
          </a:p>
        </p:txBody>
      </p:sp>
    </p:spTree>
    <p:extLst>
      <p:ext uri="{BB962C8B-B14F-4D97-AF65-F5344CB8AC3E}">
        <p14:creationId xmlns:p14="http://schemas.microsoft.com/office/powerpoint/2010/main" val="9501244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7</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La rectification de denture impose souvent des trajectoires complexes et engendre des aires de contacts parfois difficiles à </a:t>
            </a:r>
            <a:r>
              <a:rPr lang="fr-FR" altLang="fr-FR" baseline="0" dirty="0" err="1" smtClean="0"/>
              <a:t>intuiter</a:t>
            </a:r>
            <a:endParaRPr lang="fr-FR" altLang="fr-FR" baseline="0" dirty="0" smtClean="0"/>
          </a:p>
        </p:txBody>
      </p:sp>
    </p:spTree>
    <p:extLst>
      <p:ext uri="{BB962C8B-B14F-4D97-AF65-F5344CB8AC3E}">
        <p14:creationId xmlns:p14="http://schemas.microsoft.com/office/powerpoint/2010/main" val="21098674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8</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La rectification </a:t>
            </a:r>
            <a:r>
              <a:rPr lang="fr-FR" altLang="fr-FR" baseline="0" dirty="0" err="1" smtClean="0"/>
              <a:t>centerless</a:t>
            </a:r>
            <a:r>
              <a:rPr lang="fr-FR" altLang="fr-FR" baseline="0" dirty="0" smtClean="0"/>
              <a:t> permet de rapidement corriger les erreurs de formes et de faux rond sans avoir besoin d’un système de contre pointe.</a:t>
            </a:r>
          </a:p>
          <a:p>
            <a:pPr eaLnBrk="1" hangingPunct="1"/>
            <a:r>
              <a:rPr lang="fr-FR" altLang="fr-FR" baseline="0" dirty="0" smtClean="0"/>
              <a:t>Le barreau est placé sur un support B et se déplace entre deux meules qui viennent le rectifier et parallèlement à leur axe de rotation</a:t>
            </a:r>
          </a:p>
        </p:txBody>
      </p:sp>
    </p:spTree>
    <p:extLst>
      <p:ext uri="{BB962C8B-B14F-4D97-AF65-F5344CB8AC3E}">
        <p14:creationId xmlns:p14="http://schemas.microsoft.com/office/powerpoint/2010/main" val="8491974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9</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La rectification d’outil permet de mettre en forme des forets très durs à des géométries précises.</a:t>
            </a:r>
          </a:p>
          <a:p>
            <a:pPr eaLnBrk="1" hangingPunct="1"/>
            <a:r>
              <a:rPr lang="fr-FR" altLang="fr-FR" baseline="0" dirty="0" smtClean="0"/>
              <a:t>Plusieurs choix peuvent alors être fait:</a:t>
            </a:r>
          </a:p>
          <a:p>
            <a:pPr marL="171450" indent="-171450" eaLnBrk="1" hangingPunct="1">
              <a:buFontTx/>
              <a:buChar char="-"/>
            </a:pPr>
            <a:r>
              <a:rPr lang="fr-FR" altLang="fr-FR" baseline="0" dirty="0" smtClean="0"/>
              <a:t>La meule peut par exemple être droite et celle-ci se déplace sur la pièce. C’est essentiellement une des faces de la meule qui est en contact avec la pièce ce qui favorise l’usure</a:t>
            </a:r>
          </a:p>
          <a:p>
            <a:pPr marL="171450" indent="-171450" eaLnBrk="1" hangingPunct="1">
              <a:buFontTx/>
              <a:buChar char="-"/>
            </a:pPr>
            <a:r>
              <a:rPr lang="fr-FR" altLang="fr-FR" baseline="0" dirty="0" smtClean="0"/>
              <a:t>La meule peut également être adaptée à la largeur d’un intervalle. Cela limite l’usure de la meule et les températures de contact. Inconvénient il faut régulièrement contrôler la géométrie de la meule pour être sur de donner les bonnes côtes à la pièce</a:t>
            </a:r>
          </a:p>
        </p:txBody>
      </p:sp>
    </p:spTree>
    <p:extLst>
      <p:ext uri="{BB962C8B-B14F-4D97-AF65-F5344CB8AC3E}">
        <p14:creationId xmlns:p14="http://schemas.microsoft.com/office/powerpoint/2010/main" val="2802099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10</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Rigidité du système fondamental.</a:t>
            </a:r>
          </a:p>
          <a:p>
            <a:pPr eaLnBrk="1" hangingPunct="1"/>
            <a:r>
              <a:rPr lang="fr-FR" altLang="fr-FR" baseline="0" dirty="0" smtClean="0"/>
              <a:t>C’est le point qui peut être bloquant.</a:t>
            </a:r>
            <a:br>
              <a:rPr lang="fr-FR" altLang="fr-FR" baseline="0" dirty="0" smtClean="0"/>
            </a:br>
            <a:r>
              <a:rPr lang="fr-FR" altLang="fr-FR" baseline="0" dirty="0" smtClean="0"/>
              <a:t>Ce type de rectification est souvent limité à de l’ébauche</a:t>
            </a:r>
          </a:p>
          <a:p>
            <a:pPr eaLnBrk="1" hangingPunct="1"/>
            <a:endParaRPr lang="fr-FR" altLang="fr-FR" baseline="0" dirty="0" smtClean="0"/>
          </a:p>
        </p:txBody>
      </p:sp>
    </p:spTree>
    <p:extLst>
      <p:ext uri="{BB962C8B-B14F-4D97-AF65-F5344CB8AC3E}">
        <p14:creationId xmlns:p14="http://schemas.microsoft.com/office/powerpoint/2010/main" val="15486609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11</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Illustration de la rectification par bras robotisé</a:t>
            </a:r>
          </a:p>
        </p:txBody>
      </p:sp>
    </p:spTree>
    <p:extLst>
      <p:ext uri="{BB962C8B-B14F-4D97-AF65-F5344CB8AC3E}">
        <p14:creationId xmlns:p14="http://schemas.microsoft.com/office/powerpoint/2010/main" val="16658131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12</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Outil coupant aléatoirement répartis: Arrête de coupe non définie.</a:t>
            </a:r>
          </a:p>
          <a:p>
            <a:pPr eaLnBrk="1" hangingPunct="1"/>
            <a:r>
              <a:rPr lang="fr-FR" altLang="fr-FR" baseline="0" dirty="0" smtClean="0"/>
              <a:t>Mise en rotation de la meule et déplacement de celle-ci sur le matériau on réalise un enlèvement de matière par production de micro-copeau</a:t>
            </a:r>
          </a:p>
          <a:p>
            <a:pPr eaLnBrk="1" hangingPunct="1"/>
            <a:r>
              <a:rPr lang="fr-FR" altLang="fr-FR" baseline="0" dirty="0" smtClean="0"/>
              <a:t>En fonction de la préparation de la meule (dressage) pouvoir plus ou moins coupant de le meule</a:t>
            </a:r>
          </a:p>
          <a:p>
            <a:pPr eaLnBrk="1" hangingPunct="1"/>
            <a:r>
              <a:rPr lang="fr-FR" altLang="fr-FR" baseline="0" dirty="0" smtClean="0"/>
              <a:t>Forte déformation plastique de la matière avec un enlèvement de matière plus ou moins marquée (fonction des conditions de coupe et du matériau à usiner).</a:t>
            </a:r>
          </a:p>
          <a:p>
            <a:pPr eaLnBrk="1" hangingPunct="1"/>
            <a:r>
              <a:rPr lang="fr-FR" altLang="fr-FR" baseline="0" dirty="0" smtClean="0"/>
              <a:t>Lubrification utile pour améliorer le contact (en termes mécanique) mais aussi pour limiter les échauffements</a:t>
            </a:r>
          </a:p>
        </p:txBody>
      </p:sp>
    </p:spTree>
    <p:extLst>
      <p:ext uri="{BB962C8B-B14F-4D97-AF65-F5344CB8AC3E}">
        <p14:creationId xmlns:p14="http://schemas.microsoft.com/office/powerpoint/2010/main" val="11589285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13</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Energie de coupe très importante 7 à 10 fois plus qu’en usinage classique: en rectification de finition volume de matière déformée plastiquement très important par rapport au volume de copeau. </a:t>
            </a:r>
          </a:p>
          <a:p>
            <a:pPr eaLnBrk="1" hangingPunct="1"/>
            <a:r>
              <a:rPr lang="fr-FR" altLang="fr-FR" baseline="0" dirty="0" smtClean="0"/>
              <a:t>Energie de déformation plastique et friction provoque une chaleur importante dans la zone de contact</a:t>
            </a:r>
          </a:p>
          <a:p>
            <a:pPr marL="0" marR="0" lvl="0" indent="0" algn="l" defTabSz="914400" rtl="0" eaLnBrk="1" fontAlgn="base" latinLnBrk="0" hangingPunct="1">
              <a:lnSpc>
                <a:spcPct val="100000"/>
              </a:lnSpc>
              <a:spcBef>
                <a:spcPct val="30000"/>
              </a:spcBef>
              <a:spcAft>
                <a:spcPct val="0"/>
              </a:spcAft>
              <a:buClrTx/>
              <a:buSzTx/>
              <a:buFontTx/>
              <a:buNone/>
              <a:tabLst/>
              <a:defRPr/>
            </a:pPr>
            <a:r>
              <a:rPr lang="fr-FR" altLang="fr-FR" baseline="0" dirty="0" smtClean="0"/>
              <a:t>La rectification nécessite la maitrise d’une 20aine de paramètres</a:t>
            </a:r>
          </a:p>
          <a:p>
            <a:pPr eaLnBrk="1" hangingPunct="1"/>
            <a:endParaRPr lang="fr-FR" altLang="fr-FR" baseline="0" dirty="0" smtClean="0"/>
          </a:p>
        </p:txBody>
      </p:sp>
    </p:spTree>
    <p:extLst>
      <p:ext uri="{BB962C8B-B14F-4D97-AF65-F5344CB8AC3E}">
        <p14:creationId xmlns:p14="http://schemas.microsoft.com/office/powerpoint/2010/main" val="12830726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14</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Outil abrasif.</a:t>
            </a:r>
          </a:p>
          <a:p>
            <a:pPr eaLnBrk="1" hangingPunct="1"/>
            <a:r>
              <a:rPr lang="fr-FR" altLang="fr-FR" baseline="0" dirty="0" smtClean="0"/>
              <a:t>La meule est constitué de grains très durs agglomérés par un liant. Ce liant peut être vitrifié mais aussi métallique pour autoriser des plus grandes vitesses de rotations</a:t>
            </a:r>
          </a:p>
        </p:txBody>
      </p:sp>
    </p:spTree>
    <p:extLst>
      <p:ext uri="{BB962C8B-B14F-4D97-AF65-F5344CB8AC3E}">
        <p14:creationId xmlns:p14="http://schemas.microsoft.com/office/powerpoint/2010/main" val="3824555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15</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Une meule est spécifié par sa taille de grain (en </a:t>
            </a:r>
            <a:r>
              <a:rPr lang="fr-FR" altLang="fr-FR" baseline="0" dirty="0" err="1" smtClean="0"/>
              <a:t>mesh</a:t>
            </a:r>
            <a:r>
              <a:rPr lang="fr-FR" altLang="fr-FR" baseline="0" dirty="0" smtClean="0"/>
              <a:t>), son type de grain, la forme de ce grain, la dureté de son grain, son taux de porosité et son type de liant.</a:t>
            </a:r>
          </a:p>
          <a:p>
            <a:pPr eaLnBrk="1" hangingPunct="1"/>
            <a:endParaRPr lang="fr-FR" altLang="fr-FR" baseline="0" dirty="0" smtClean="0"/>
          </a:p>
          <a:p>
            <a:pPr eaLnBrk="1" hangingPunct="1"/>
            <a:endParaRPr lang="fr-FR" altLang="fr-FR" baseline="0" dirty="0" smtClean="0"/>
          </a:p>
        </p:txBody>
      </p:sp>
    </p:spTree>
    <p:extLst>
      <p:ext uri="{BB962C8B-B14F-4D97-AF65-F5344CB8AC3E}">
        <p14:creationId xmlns:p14="http://schemas.microsoft.com/office/powerpoint/2010/main" val="42294958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16</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Les liants céramiques/vitrifiés sont les plus utilisés sur les meules classiques. Ils permettent des vitesses périphériques de meule de l’ordre de 30-40m/s maximum.</a:t>
            </a:r>
          </a:p>
          <a:p>
            <a:pPr eaLnBrk="1" hangingPunct="1"/>
            <a:endParaRPr lang="fr-FR" altLang="fr-FR" baseline="0" dirty="0" smtClean="0"/>
          </a:p>
          <a:p>
            <a:pPr eaLnBrk="1" hangingPunct="1"/>
            <a:r>
              <a:rPr lang="fr-FR" altLang="fr-FR" baseline="0" dirty="0" smtClean="0"/>
              <a:t>Pour les hautes vitesses de coupe (100-150m/s) les liants vitrifiés ne permettent plus d’assurer la cohésion des grains. Des liants métalliques sont alors utilisés.</a:t>
            </a:r>
          </a:p>
          <a:p>
            <a:pPr eaLnBrk="1" hangingPunct="1"/>
            <a:endParaRPr lang="fr-FR" altLang="fr-FR" baseline="0" dirty="0" smtClean="0"/>
          </a:p>
          <a:p>
            <a:pPr eaLnBrk="1" hangingPunct="1"/>
            <a:endParaRPr lang="fr-FR" altLang="fr-FR" baseline="0" dirty="0" smtClean="0"/>
          </a:p>
        </p:txBody>
      </p:sp>
    </p:spTree>
    <p:extLst>
      <p:ext uri="{BB962C8B-B14F-4D97-AF65-F5344CB8AC3E}">
        <p14:creationId xmlns:p14="http://schemas.microsoft.com/office/powerpoint/2010/main" val="1756714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17</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La majorité des grains utilisés sont de type alumines. Ils permettent d’usiner la majorité des matériaux avec des conditions d’état de surface satisfaisant.</a:t>
            </a:r>
          </a:p>
          <a:p>
            <a:pPr eaLnBrk="1" hangingPunct="1"/>
            <a:endParaRPr lang="fr-FR" altLang="fr-FR" baseline="0" dirty="0" smtClean="0"/>
          </a:p>
          <a:p>
            <a:pPr eaLnBrk="1" hangingPunct="1"/>
            <a:r>
              <a:rPr lang="fr-FR" altLang="fr-FR" baseline="0" dirty="0" smtClean="0"/>
              <a:t>Dans le cas de la rectification hautes vitesse, de l’usinage de matériau extrêmement durs, ou avec des conditions de coupe particulièrement sévères des meules diamants peuvent être utilisées.</a:t>
            </a:r>
          </a:p>
          <a:p>
            <a:pPr eaLnBrk="1" hangingPunct="1"/>
            <a:r>
              <a:rPr lang="fr-FR" altLang="fr-FR" baseline="0" dirty="0" smtClean="0"/>
              <a:t>Les grains diamants présentent cependant une forte affinité chimique avec le fer on préférera souvent le CBN.</a:t>
            </a:r>
          </a:p>
        </p:txBody>
      </p:sp>
    </p:spTree>
    <p:extLst>
      <p:ext uri="{BB962C8B-B14F-4D97-AF65-F5344CB8AC3E}">
        <p14:creationId xmlns:p14="http://schemas.microsoft.com/office/powerpoint/2010/main" val="31810610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18</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Quelques exemples de meules avec des porosités et des formes de grain différentes</a:t>
            </a:r>
          </a:p>
        </p:txBody>
      </p:sp>
    </p:spTree>
    <p:extLst>
      <p:ext uri="{BB962C8B-B14F-4D97-AF65-F5344CB8AC3E}">
        <p14:creationId xmlns:p14="http://schemas.microsoft.com/office/powerpoint/2010/main" val="23017032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19</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Usure progressive des grains de la meule.</a:t>
            </a:r>
          </a:p>
          <a:p>
            <a:pPr eaLnBrk="1" hangingPunct="1"/>
            <a:r>
              <a:rPr lang="fr-FR" altLang="fr-FR" baseline="0" dirty="0" smtClean="0"/>
              <a:t>On a soit:</a:t>
            </a:r>
          </a:p>
          <a:p>
            <a:pPr marL="171450" indent="-171450" eaLnBrk="1" hangingPunct="1">
              <a:buFontTx/>
              <a:buChar char="-"/>
            </a:pPr>
            <a:r>
              <a:rPr lang="fr-FR" altLang="fr-FR" baseline="0" dirty="0" smtClean="0"/>
              <a:t>Une apparition de plats sur les grains</a:t>
            </a:r>
          </a:p>
          <a:p>
            <a:pPr marL="171450" indent="-171450" eaLnBrk="1" hangingPunct="1">
              <a:buFontTx/>
              <a:buChar char="-"/>
            </a:pPr>
            <a:r>
              <a:rPr lang="fr-FR" altLang="fr-FR" baseline="0" dirty="0" smtClean="0"/>
              <a:t>Un arrachement des grains</a:t>
            </a:r>
          </a:p>
          <a:p>
            <a:pPr marL="171450" indent="-171450" eaLnBrk="1" hangingPunct="1">
              <a:buFontTx/>
              <a:buChar char="-"/>
            </a:pPr>
            <a:r>
              <a:rPr lang="fr-FR" altLang="fr-FR" baseline="0" dirty="0" smtClean="0"/>
              <a:t>Une fracture de ce grain</a:t>
            </a:r>
          </a:p>
          <a:p>
            <a:pPr marL="171450" indent="-171450" eaLnBrk="1" hangingPunct="1">
              <a:buFontTx/>
              <a:buChar char="-"/>
            </a:pPr>
            <a:endParaRPr lang="fr-FR" altLang="fr-FR" baseline="0" dirty="0" smtClean="0"/>
          </a:p>
          <a:p>
            <a:pPr marL="0" indent="0" eaLnBrk="1" hangingPunct="1">
              <a:buFontTx/>
              <a:buNone/>
            </a:pPr>
            <a:r>
              <a:rPr lang="fr-FR" altLang="fr-FR" baseline="0" dirty="0" smtClean="0"/>
              <a:t>Il est alors nécessaire de remettre la meule à la forme par un « dressage »</a:t>
            </a:r>
          </a:p>
          <a:p>
            <a:pPr marL="0" indent="0" eaLnBrk="1" hangingPunct="1">
              <a:buFontTx/>
              <a:buNone/>
            </a:pPr>
            <a:endParaRPr lang="fr-FR" altLang="fr-FR" baseline="0" dirty="0" smtClean="0"/>
          </a:p>
          <a:p>
            <a:pPr marL="0" indent="0" eaLnBrk="1" hangingPunct="1">
              <a:buFontTx/>
              <a:buNone/>
            </a:pPr>
            <a:endParaRPr lang="fr-FR" altLang="fr-FR" baseline="0" dirty="0" smtClean="0"/>
          </a:p>
          <a:p>
            <a:pPr eaLnBrk="1" hangingPunct="1"/>
            <a:endParaRPr lang="fr-FR" altLang="fr-FR" baseline="0" dirty="0" smtClean="0"/>
          </a:p>
        </p:txBody>
      </p:sp>
    </p:spTree>
    <p:extLst>
      <p:ext uri="{BB962C8B-B14F-4D97-AF65-F5344CB8AC3E}">
        <p14:creationId xmlns:p14="http://schemas.microsoft.com/office/powerpoint/2010/main" val="12636008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20</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La meule est généralement « dressée » par une pointe diamant qui vient donner à la meule la forme et le pouvoir de coupe voulus.</a:t>
            </a:r>
          </a:p>
          <a:p>
            <a:pPr eaLnBrk="1" hangingPunct="1"/>
            <a:r>
              <a:rPr lang="fr-FR" altLang="fr-FR" baseline="0" dirty="0" smtClean="0"/>
              <a:t>Cette pointe diamant vient enlever les grains usés de la meule à une vitesse d’avance et à une profondeur de passe donnés</a:t>
            </a:r>
          </a:p>
          <a:p>
            <a:pPr eaLnBrk="1" hangingPunct="1"/>
            <a:endParaRPr lang="fr-FR" altLang="fr-FR" baseline="0" dirty="0" smtClean="0"/>
          </a:p>
          <a:p>
            <a:pPr eaLnBrk="1" hangingPunct="1"/>
            <a:r>
              <a:rPr lang="fr-FR" altLang="fr-FR" baseline="0" dirty="0" smtClean="0"/>
              <a:t>Les conditions de dressage ont une influence directe sur les efforts de coupe et l’état de surface de la pièce.</a:t>
            </a:r>
          </a:p>
          <a:p>
            <a:pPr eaLnBrk="1" hangingPunct="1"/>
            <a:endParaRPr lang="fr-FR" altLang="fr-FR" baseline="0" dirty="0" smtClean="0"/>
          </a:p>
          <a:p>
            <a:pPr eaLnBrk="1" hangingPunct="1"/>
            <a:r>
              <a:rPr lang="fr-FR" altLang="fr-FR" baseline="0" dirty="0" smtClean="0"/>
              <a:t>Le taux de recouvrement en dressage est une notion fondamentale qui sera abordé en TP.</a:t>
            </a:r>
          </a:p>
          <a:p>
            <a:pPr eaLnBrk="1" hangingPunct="1"/>
            <a:endParaRPr lang="fr-FR" altLang="fr-FR" baseline="0" dirty="0" smtClean="0"/>
          </a:p>
          <a:p>
            <a:pPr eaLnBrk="1" hangingPunct="1"/>
            <a:r>
              <a:rPr lang="fr-FR" altLang="fr-FR" baseline="0" dirty="0" smtClean="0"/>
              <a:t>Il est défini par le rapport entre la largeur effective du diamant et la vitesse d’avance de se diamant par tour de meule.</a:t>
            </a:r>
          </a:p>
          <a:p>
            <a:pPr eaLnBrk="1" hangingPunct="1"/>
            <a:r>
              <a:rPr lang="fr-FR" altLang="fr-FR" baseline="0" dirty="0" smtClean="0"/>
              <a:t>Plus il est élevé plus le pouvoir coupant de la meule est faible mais plus la rugosité sera bonne</a:t>
            </a:r>
          </a:p>
        </p:txBody>
      </p:sp>
    </p:spTree>
    <p:extLst>
      <p:ext uri="{BB962C8B-B14F-4D97-AF65-F5344CB8AC3E}">
        <p14:creationId xmlns:p14="http://schemas.microsoft.com/office/powerpoint/2010/main" val="39947459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21</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Etant donné le caractère primordial du dressage de meule, de nombreuse recherche ont lieu pour comprendre et améliorer celui-ci</a:t>
            </a:r>
          </a:p>
          <a:p>
            <a:pPr eaLnBrk="1" hangingPunct="1"/>
            <a:endParaRPr lang="fr-FR" altLang="fr-FR" baseline="0" dirty="0" smtClean="0"/>
          </a:p>
          <a:p>
            <a:pPr eaLnBrk="1" hangingPunct="1"/>
            <a:r>
              <a:rPr lang="fr-FR" altLang="fr-FR" baseline="0" dirty="0" smtClean="0"/>
              <a:t>Exemple de cartographie d’une meule avant et après avivage</a:t>
            </a:r>
          </a:p>
          <a:p>
            <a:pPr eaLnBrk="1" hangingPunct="1"/>
            <a:endParaRPr lang="fr-FR" altLang="fr-FR" baseline="0" dirty="0" smtClean="0"/>
          </a:p>
          <a:p>
            <a:pPr eaLnBrk="1" hangingPunct="1"/>
            <a:r>
              <a:rPr lang="fr-FR" altLang="fr-FR" baseline="0" dirty="0" smtClean="0"/>
              <a:t>Avivage, on supprime le liant pour libérer les grains (photo de droite)</a:t>
            </a:r>
          </a:p>
          <a:p>
            <a:pPr eaLnBrk="1" hangingPunct="1"/>
            <a:endParaRPr lang="fr-FR" altLang="fr-FR" baseline="0" dirty="0" smtClean="0"/>
          </a:p>
        </p:txBody>
      </p:sp>
    </p:spTree>
    <p:extLst>
      <p:ext uri="{BB962C8B-B14F-4D97-AF65-F5344CB8AC3E}">
        <p14:creationId xmlns:p14="http://schemas.microsoft.com/office/powerpoint/2010/main" val="37547538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22</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Ex </a:t>
            </a:r>
            <a:r>
              <a:rPr lang="fr-FR" altLang="fr-FR" baseline="0" dirty="0" err="1" smtClean="0"/>
              <a:t>overlap</a:t>
            </a:r>
            <a:r>
              <a:rPr lang="fr-FR" altLang="fr-FR" baseline="0" dirty="0" smtClean="0"/>
              <a:t> ratio</a:t>
            </a:r>
          </a:p>
        </p:txBody>
      </p:sp>
    </p:spTree>
    <p:extLst>
      <p:ext uri="{BB962C8B-B14F-4D97-AF65-F5344CB8AC3E}">
        <p14:creationId xmlns:p14="http://schemas.microsoft.com/office/powerpoint/2010/main" val="41132085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23</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fr-FR" altLang="fr-FR" baseline="0" dirty="0" smtClean="0"/>
          </a:p>
        </p:txBody>
      </p:sp>
    </p:spTree>
    <p:extLst>
      <p:ext uri="{BB962C8B-B14F-4D97-AF65-F5344CB8AC3E}">
        <p14:creationId xmlns:p14="http://schemas.microsoft.com/office/powerpoint/2010/main" val="10445015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24</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Formation du copeau en coupe classique:</a:t>
            </a:r>
          </a:p>
          <a:p>
            <a:pPr eaLnBrk="1" hangingPunct="1"/>
            <a:endParaRPr lang="fr-FR" altLang="fr-FR" baseline="0" dirty="0" smtClean="0"/>
          </a:p>
          <a:p>
            <a:pPr eaLnBrk="1" hangingPunct="1"/>
            <a:r>
              <a:rPr lang="fr-FR" altLang="fr-FR" baseline="0" dirty="0" smtClean="0"/>
              <a:t>Angle de coupe, angle de dépouille, glissement du copeau sur la face de coupe, bande de cisaillement etc…</a:t>
            </a:r>
          </a:p>
        </p:txBody>
      </p:sp>
    </p:spTree>
    <p:extLst>
      <p:ext uri="{BB962C8B-B14F-4D97-AF65-F5344CB8AC3E}">
        <p14:creationId xmlns:p14="http://schemas.microsoft.com/office/powerpoint/2010/main" val="21775092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25</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Angles de coupe dépendants de l’orientation des grains.</a:t>
            </a:r>
          </a:p>
          <a:p>
            <a:pPr eaLnBrk="1" hangingPunct="1"/>
            <a:endParaRPr lang="fr-FR" altLang="fr-FR" baseline="0" dirty="0" smtClean="0"/>
          </a:p>
          <a:p>
            <a:pPr marL="0" marR="0" lvl="0" indent="0" algn="l" defTabSz="914400" rtl="0" eaLnBrk="1" fontAlgn="base" latinLnBrk="0" hangingPunct="1">
              <a:lnSpc>
                <a:spcPct val="100000"/>
              </a:lnSpc>
              <a:spcBef>
                <a:spcPct val="30000"/>
              </a:spcBef>
              <a:spcAft>
                <a:spcPct val="0"/>
              </a:spcAft>
              <a:buClrTx/>
              <a:buSzTx/>
              <a:buFontTx/>
              <a:buNone/>
              <a:tabLst/>
              <a:defRPr/>
            </a:pPr>
            <a:r>
              <a:rPr lang="fr-FR" altLang="fr-FR" baseline="0" dirty="0" smtClean="0"/>
              <a:t>Déformation plastique très importante en rectification, taille du copeau extrêmement réduite.</a:t>
            </a:r>
          </a:p>
          <a:p>
            <a:pPr eaLnBrk="1" hangingPunct="1"/>
            <a:endParaRPr lang="fr-FR" altLang="fr-FR" baseline="0" dirty="0" smtClean="0"/>
          </a:p>
        </p:txBody>
      </p:sp>
    </p:spTree>
    <p:extLst>
      <p:ext uri="{BB962C8B-B14F-4D97-AF65-F5344CB8AC3E}">
        <p14:creationId xmlns:p14="http://schemas.microsoft.com/office/powerpoint/2010/main" val="5178421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26</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Energie spécifique de coupe très élevée en rectification de finition</a:t>
            </a:r>
          </a:p>
          <a:p>
            <a:pPr eaLnBrk="1" hangingPunct="1"/>
            <a:endParaRPr lang="fr-FR" altLang="fr-FR" baseline="0" dirty="0" smtClean="0"/>
          </a:p>
        </p:txBody>
      </p:sp>
    </p:spTree>
    <p:extLst>
      <p:ext uri="{BB962C8B-B14F-4D97-AF65-F5344CB8AC3E}">
        <p14:creationId xmlns:p14="http://schemas.microsoft.com/office/powerpoint/2010/main" val="2113438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27</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Abrasion avec une forte déformation plastique (matériaux ductiles principalement)</a:t>
            </a:r>
          </a:p>
          <a:p>
            <a:pPr eaLnBrk="1" hangingPunct="1"/>
            <a:r>
              <a:rPr lang="fr-FR" altLang="fr-FR" baseline="0" dirty="0" smtClean="0"/>
              <a:t>Rayure s’apparentant à de la coupe classique</a:t>
            </a:r>
          </a:p>
          <a:p>
            <a:pPr eaLnBrk="1" hangingPunct="1"/>
            <a:r>
              <a:rPr lang="fr-FR" altLang="fr-FR" baseline="0" dirty="0" smtClean="0"/>
              <a:t>Micro-fractures dans le cas d’un matériau très dur et/ou très fragile</a:t>
            </a:r>
          </a:p>
          <a:p>
            <a:pPr eaLnBrk="1" hangingPunct="1"/>
            <a:endParaRPr lang="fr-FR" altLang="fr-FR" baseline="0" dirty="0" smtClean="0"/>
          </a:p>
          <a:p>
            <a:pPr eaLnBrk="1" hangingPunct="1"/>
            <a:endParaRPr lang="fr-FR" altLang="fr-FR" baseline="0" dirty="0" smtClean="0"/>
          </a:p>
          <a:p>
            <a:pPr eaLnBrk="1" hangingPunct="1"/>
            <a:endParaRPr lang="fr-FR" altLang="fr-FR" baseline="0" dirty="0" smtClean="0"/>
          </a:p>
        </p:txBody>
      </p:sp>
    </p:spTree>
    <p:extLst>
      <p:ext uri="{BB962C8B-B14F-4D97-AF65-F5344CB8AC3E}">
        <p14:creationId xmlns:p14="http://schemas.microsoft.com/office/powerpoint/2010/main" val="27595159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28</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En rectification, très peu de chaleur part dans le copeau (taille faible du copeau)</a:t>
            </a:r>
          </a:p>
          <a:p>
            <a:pPr eaLnBrk="1" hangingPunct="1"/>
            <a:r>
              <a:rPr lang="fr-FR" altLang="fr-FR" baseline="0" dirty="0" smtClean="0"/>
              <a:t>Il faut donc évacuer cette chaleur soit:</a:t>
            </a:r>
          </a:p>
          <a:p>
            <a:pPr marL="171450" indent="-171450" eaLnBrk="1" hangingPunct="1">
              <a:buFontTx/>
              <a:buChar char="-"/>
            </a:pPr>
            <a:r>
              <a:rPr lang="fr-FR" altLang="fr-FR" baseline="0" dirty="0" smtClean="0"/>
              <a:t>Dans l’outil</a:t>
            </a:r>
          </a:p>
          <a:p>
            <a:pPr marL="171450" indent="-171450" eaLnBrk="1" hangingPunct="1">
              <a:buFontTx/>
              <a:buChar char="-"/>
            </a:pPr>
            <a:r>
              <a:rPr lang="fr-FR" altLang="fr-FR" baseline="0" dirty="0" smtClean="0"/>
              <a:t>Dans la pièce</a:t>
            </a:r>
          </a:p>
          <a:p>
            <a:pPr marL="171450" indent="-171450" eaLnBrk="1" hangingPunct="1">
              <a:buFontTx/>
              <a:buChar char="-"/>
            </a:pPr>
            <a:r>
              <a:rPr lang="fr-FR" altLang="fr-FR" baseline="0" dirty="0" smtClean="0"/>
              <a:t>Dans le lubrifiant</a:t>
            </a:r>
          </a:p>
          <a:p>
            <a:pPr marL="171450" indent="-171450" eaLnBrk="1" hangingPunct="1">
              <a:buFontTx/>
              <a:buChar char="-"/>
            </a:pPr>
            <a:endParaRPr lang="fr-FR" altLang="fr-FR" baseline="0" dirty="0" smtClean="0"/>
          </a:p>
          <a:p>
            <a:pPr marL="0" indent="0" eaLnBrk="1" hangingPunct="1">
              <a:buFontTx/>
              <a:buNone/>
            </a:pPr>
            <a:r>
              <a:rPr lang="fr-FR" altLang="fr-FR" baseline="0" dirty="0" smtClean="0"/>
              <a:t>Pour favoriser l’intégrité matière on essais donc de minimiser la part de chaleur/chaleur totale du procédé qui est absorbée par la pièce. (minimisation du coefficient de répartition)</a:t>
            </a:r>
          </a:p>
        </p:txBody>
      </p:sp>
    </p:spTree>
    <p:extLst>
      <p:ext uri="{BB962C8B-B14F-4D97-AF65-F5344CB8AC3E}">
        <p14:creationId xmlns:p14="http://schemas.microsoft.com/office/powerpoint/2010/main" val="32278624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29</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Lors de la simulation du procédé, la meule est assimilée à une source de chaleur mobile sur la pièce</a:t>
            </a:r>
          </a:p>
        </p:txBody>
      </p:sp>
    </p:spTree>
    <p:extLst>
      <p:ext uri="{BB962C8B-B14F-4D97-AF65-F5344CB8AC3E}">
        <p14:creationId xmlns:p14="http://schemas.microsoft.com/office/powerpoint/2010/main" val="34670181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30</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La quantité de chaleur absorbée par la pièce/la puissance totale de coupe est très </a:t>
            </a:r>
            <a:r>
              <a:rPr lang="fr-FR" altLang="fr-FR" baseline="0" dirty="0" err="1" smtClean="0"/>
              <a:t>elevée</a:t>
            </a:r>
            <a:r>
              <a:rPr lang="fr-FR" altLang="fr-FR" baseline="0" dirty="0" smtClean="0"/>
              <a:t> (80%) avec des meules alumines en rectification à sec comparée à l’usinage classique (5%)</a:t>
            </a:r>
          </a:p>
          <a:p>
            <a:pPr eaLnBrk="1" hangingPunct="1"/>
            <a:r>
              <a:rPr lang="fr-FR" altLang="fr-FR" baseline="0" dirty="0" smtClean="0"/>
              <a:t>L’utilisation de meules CBN permet de limiter ce phénomène.</a:t>
            </a:r>
          </a:p>
          <a:p>
            <a:pPr eaLnBrk="1" hangingPunct="1"/>
            <a:r>
              <a:rPr lang="fr-FR" altLang="fr-FR" baseline="0" dirty="0" smtClean="0"/>
              <a:t>La lubrification permet également d’absorber une grosse part de chaleur</a:t>
            </a:r>
          </a:p>
        </p:txBody>
      </p:sp>
    </p:spTree>
    <p:extLst>
      <p:ext uri="{BB962C8B-B14F-4D97-AF65-F5344CB8AC3E}">
        <p14:creationId xmlns:p14="http://schemas.microsoft.com/office/powerpoint/2010/main" val="31580907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31</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Brûlure de rectification:</a:t>
            </a:r>
          </a:p>
          <a:p>
            <a:pPr eaLnBrk="1" hangingPunct="1"/>
            <a:r>
              <a:rPr lang="fr-FR" altLang="fr-FR" baseline="0" dirty="0" smtClean="0"/>
              <a:t>Survient après un emballement du procédé lorsque la température de contact dépasse la température de revenu du matériau</a:t>
            </a:r>
          </a:p>
          <a:p>
            <a:pPr eaLnBrk="1" hangingPunct="1"/>
            <a:endParaRPr lang="fr-FR" altLang="fr-FR" baseline="0" dirty="0" smtClean="0"/>
          </a:p>
          <a:p>
            <a:pPr eaLnBrk="1" hangingPunct="1"/>
            <a:r>
              <a:rPr lang="fr-FR" altLang="fr-FR" baseline="0" dirty="0" smtClean="0"/>
              <a:t>Exemple de conditions de coupe de plus en plus sévères (effectuées en laboratoire) jusqu’à l’apparition d’une brûlure de rectification.</a:t>
            </a:r>
          </a:p>
        </p:txBody>
      </p:sp>
    </p:spTree>
    <p:extLst>
      <p:ext uri="{BB962C8B-B14F-4D97-AF65-F5344CB8AC3E}">
        <p14:creationId xmlns:p14="http://schemas.microsoft.com/office/powerpoint/2010/main" val="6512218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32</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Brûlures causées en milieu industriel,</a:t>
            </a:r>
          </a:p>
          <a:p>
            <a:pPr eaLnBrk="1" hangingPunct="1"/>
            <a:endParaRPr lang="fr-FR" altLang="fr-FR" baseline="0" dirty="0" smtClean="0"/>
          </a:p>
          <a:p>
            <a:pPr eaLnBrk="1" hangingPunct="1"/>
            <a:r>
              <a:rPr lang="fr-FR" altLang="fr-FR" baseline="0" dirty="0" smtClean="0"/>
              <a:t>La magnétoscopie révèle des fissures dans la direction transverse au sens de rectification</a:t>
            </a:r>
          </a:p>
          <a:p>
            <a:pPr eaLnBrk="1" hangingPunct="1"/>
            <a:endParaRPr lang="fr-FR" altLang="fr-FR" baseline="0" dirty="0" smtClean="0"/>
          </a:p>
          <a:p>
            <a:pPr eaLnBrk="1" hangingPunct="1"/>
            <a:r>
              <a:rPr lang="fr-FR" altLang="fr-FR" baseline="0" dirty="0" smtClean="0"/>
              <a:t>Les pièces touchées sont mises au rebut (coût 100k euros)</a:t>
            </a:r>
          </a:p>
          <a:p>
            <a:pPr eaLnBrk="1" hangingPunct="1"/>
            <a:endParaRPr lang="fr-FR" altLang="fr-FR" baseline="0" dirty="0" smtClean="0"/>
          </a:p>
          <a:p>
            <a:pPr eaLnBrk="1" hangingPunct="1"/>
            <a:endParaRPr lang="fr-FR" altLang="fr-FR" baseline="0" dirty="0" smtClean="0"/>
          </a:p>
        </p:txBody>
      </p:sp>
    </p:spTree>
    <p:extLst>
      <p:ext uri="{BB962C8B-B14F-4D97-AF65-F5344CB8AC3E}">
        <p14:creationId xmlns:p14="http://schemas.microsoft.com/office/powerpoint/2010/main" val="40071553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33</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Déformation plastique importante rectification=&gt;écrouissage</a:t>
            </a:r>
          </a:p>
          <a:p>
            <a:pPr eaLnBrk="1" hangingPunct="1"/>
            <a:endParaRPr lang="fr-FR" altLang="fr-FR" baseline="0" dirty="0" smtClean="0"/>
          </a:p>
        </p:txBody>
      </p:sp>
    </p:spTree>
    <p:extLst>
      <p:ext uri="{BB962C8B-B14F-4D97-AF65-F5344CB8AC3E}">
        <p14:creationId xmlns:p14="http://schemas.microsoft.com/office/powerpoint/2010/main" val="31913274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34</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Taille de la zone écrouie dépendante de l’intensité de brûlure. </a:t>
            </a:r>
          </a:p>
          <a:p>
            <a:pPr eaLnBrk="1" hangingPunct="1"/>
            <a:r>
              <a:rPr lang="fr-FR" altLang="fr-FR" baseline="0" dirty="0" smtClean="0"/>
              <a:t>EBSD (technique d’imagerie révélant l’orientation et la taille des grains)</a:t>
            </a:r>
          </a:p>
        </p:txBody>
      </p:sp>
    </p:spTree>
    <p:extLst>
      <p:ext uri="{BB962C8B-B14F-4D97-AF65-F5344CB8AC3E}">
        <p14:creationId xmlns:p14="http://schemas.microsoft.com/office/powerpoint/2010/main" val="11865259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35</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Effet de sur-revenu.</a:t>
            </a:r>
          </a:p>
          <a:p>
            <a:pPr eaLnBrk="1" hangingPunct="1"/>
            <a:r>
              <a:rPr lang="fr-FR" altLang="fr-FR" baseline="0" dirty="0" smtClean="0"/>
              <a:t>La dureté est réduite en surface</a:t>
            </a:r>
          </a:p>
        </p:txBody>
      </p:sp>
    </p:spTree>
    <p:extLst>
      <p:ext uri="{BB962C8B-B14F-4D97-AF65-F5344CB8AC3E}">
        <p14:creationId xmlns:p14="http://schemas.microsoft.com/office/powerpoint/2010/main" val="57216280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36</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Effet de trempe</a:t>
            </a:r>
          </a:p>
          <a:p>
            <a:pPr eaLnBrk="1" hangingPunct="1"/>
            <a:r>
              <a:rPr lang="fr-FR" altLang="fr-FR" baseline="0" dirty="0" smtClean="0"/>
              <a:t>La dureté est augmentée en surface puis en sous couche (dans la zone où la température n’a pas atteint le seuil d’austénitisation) on retrouve l’effet de survenu.</a:t>
            </a:r>
          </a:p>
        </p:txBody>
      </p:sp>
    </p:spTree>
    <p:extLst>
      <p:ext uri="{BB962C8B-B14F-4D97-AF65-F5344CB8AC3E}">
        <p14:creationId xmlns:p14="http://schemas.microsoft.com/office/powerpoint/2010/main" val="1482275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37</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Trois type de profils de contraintes résiduelles que l’on retrouve après rectification:</a:t>
            </a:r>
          </a:p>
          <a:p>
            <a:pPr marL="171450" indent="-171450" eaLnBrk="1" hangingPunct="1">
              <a:buFontTx/>
              <a:buChar char="-"/>
            </a:pPr>
            <a:r>
              <a:rPr lang="fr-FR" altLang="fr-FR" baseline="0" dirty="0" smtClean="0"/>
              <a:t>Classique écrouissage de surface compression dans la première surépaisseur</a:t>
            </a:r>
          </a:p>
          <a:p>
            <a:pPr marL="171450" indent="-171450" eaLnBrk="1" hangingPunct="1">
              <a:buFontTx/>
              <a:buChar char="-"/>
            </a:pPr>
            <a:r>
              <a:rPr lang="fr-FR" altLang="fr-FR" baseline="0" dirty="0" smtClean="0"/>
              <a:t>Endommagement thermique 1 présence de martensite en surface qui provoque de fortes contraintes de traction en sous couche</a:t>
            </a:r>
          </a:p>
          <a:p>
            <a:pPr marL="171450" indent="-171450" eaLnBrk="1" hangingPunct="1">
              <a:buFontTx/>
              <a:buChar char="-"/>
            </a:pPr>
            <a:r>
              <a:rPr lang="fr-FR" altLang="fr-FR" baseline="0" dirty="0" smtClean="0"/>
              <a:t>Endommagement thermique 2 contraintes de traction en surface</a:t>
            </a:r>
          </a:p>
          <a:p>
            <a:pPr eaLnBrk="1" hangingPunct="1"/>
            <a:endParaRPr lang="fr-FR" altLang="fr-FR" baseline="0" dirty="0" smtClean="0"/>
          </a:p>
        </p:txBody>
      </p:sp>
    </p:spTree>
    <p:extLst>
      <p:ext uri="{BB962C8B-B14F-4D97-AF65-F5344CB8AC3E}">
        <p14:creationId xmlns:p14="http://schemas.microsoft.com/office/powerpoint/2010/main" val="207848945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38</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Ressuage utilisation d’un révélateur qui vient se fixer dans les défauts </a:t>
            </a:r>
            <a:r>
              <a:rPr lang="fr-FR" altLang="fr-FR" baseline="0" dirty="0" err="1" smtClean="0"/>
              <a:t>débouchants</a:t>
            </a:r>
            <a:endParaRPr lang="fr-FR" altLang="fr-FR" baseline="0" dirty="0" smtClean="0"/>
          </a:p>
          <a:p>
            <a:pPr eaLnBrk="1" hangingPunct="1"/>
            <a:r>
              <a:rPr lang="fr-FR" altLang="fr-FR" baseline="0" dirty="0" smtClean="0"/>
              <a:t>Attaque acide, révèle la microstructure</a:t>
            </a:r>
          </a:p>
          <a:p>
            <a:pPr eaLnBrk="1" hangingPunct="1"/>
            <a:r>
              <a:rPr lang="fr-FR" altLang="fr-FR" baseline="0" dirty="0" smtClean="0"/>
              <a:t>Magnétoscopie idem que le ressuage mais avec l’utilisation d’un champ magnétique pour fixer le révélateurs dans les défauts </a:t>
            </a:r>
            <a:r>
              <a:rPr lang="fr-FR" altLang="fr-FR" baseline="0" dirty="0" err="1" smtClean="0"/>
              <a:t>débouchants</a:t>
            </a:r>
            <a:endParaRPr lang="fr-FR" altLang="fr-FR" baseline="0" dirty="0" smtClean="0"/>
          </a:p>
          <a:p>
            <a:pPr eaLnBrk="1" hangingPunct="1"/>
            <a:endParaRPr lang="fr-FR" altLang="fr-FR" baseline="0" dirty="0" smtClean="0"/>
          </a:p>
        </p:txBody>
      </p:sp>
    </p:spTree>
    <p:extLst>
      <p:ext uri="{BB962C8B-B14F-4D97-AF65-F5344CB8AC3E}">
        <p14:creationId xmlns:p14="http://schemas.microsoft.com/office/powerpoint/2010/main" val="16057931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39</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Exemple de système de lubrification sous huile entière en rectification plane</a:t>
            </a:r>
          </a:p>
        </p:txBody>
      </p:sp>
    </p:spTree>
    <p:extLst>
      <p:ext uri="{BB962C8B-B14F-4D97-AF65-F5344CB8AC3E}">
        <p14:creationId xmlns:p14="http://schemas.microsoft.com/office/powerpoint/2010/main" val="1786544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40</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fr-FR" altLang="fr-FR" baseline="0" dirty="0" smtClean="0"/>
          </a:p>
        </p:txBody>
      </p:sp>
    </p:spTree>
    <p:extLst>
      <p:ext uri="{BB962C8B-B14F-4D97-AF65-F5344CB8AC3E}">
        <p14:creationId xmlns:p14="http://schemas.microsoft.com/office/powerpoint/2010/main" val="261137737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41</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fr-FR" altLang="fr-FR" baseline="0" dirty="0" smtClean="0"/>
          </a:p>
        </p:txBody>
      </p:sp>
    </p:spTree>
    <p:extLst>
      <p:ext uri="{BB962C8B-B14F-4D97-AF65-F5344CB8AC3E}">
        <p14:creationId xmlns:p14="http://schemas.microsoft.com/office/powerpoint/2010/main" val="162162129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42</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Travaux de recherche sur la lubrification:</a:t>
            </a:r>
          </a:p>
          <a:p>
            <a:pPr eaLnBrk="1" hangingPunct="1"/>
            <a:endParaRPr lang="fr-FR" altLang="fr-FR" baseline="0" dirty="0" smtClean="0"/>
          </a:p>
          <a:p>
            <a:pPr eaLnBrk="1" hangingPunct="1"/>
            <a:r>
              <a:rPr lang="fr-FR" altLang="fr-FR" baseline="0" dirty="0" smtClean="0"/>
              <a:t>Comparaison des efforts de coupe et de l’effet de l’usure pour des lubrifiants types huiles entières et émulsion</a:t>
            </a:r>
          </a:p>
        </p:txBody>
      </p:sp>
    </p:spTree>
    <p:extLst>
      <p:ext uri="{BB962C8B-B14F-4D97-AF65-F5344CB8AC3E}">
        <p14:creationId xmlns:p14="http://schemas.microsoft.com/office/powerpoint/2010/main" val="393734623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43</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Cryogénie Laboratoire LAMPA.</a:t>
            </a:r>
          </a:p>
          <a:p>
            <a:pPr eaLnBrk="1" hangingPunct="1"/>
            <a:endParaRPr lang="fr-FR" altLang="fr-FR" baseline="0" dirty="0" smtClean="0"/>
          </a:p>
          <a:p>
            <a:pPr eaLnBrk="1" hangingPunct="1"/>
            <a:r>
              <a:rPr lang="fr-FR" altLang="fr-FR" baseline="0" dirty="0" smtClean="0"/>
              <a:t>Utilisation de la </a:t>
            </a:r>
            <a:r>
              <a:rPr lang="fr-FR" altLang="fr-FR" baseline="0" dirty="0" err="1" smtClean="0"/>
              <a:t>cryognie</a:t>
            </a:r>
            <a:r>
              <a:rPr lang="fr-FR" altLang="fr-FR" baseline="0" dirty="0" smtClean="0"/>
              <a:t> pour limiter les températures dans la zone de contact et mais aussi supprimer les problèmes de recyclage des huiles de coupe classiques</a:t>
            </a:r>
          </a:p>
        </p:txBody>
      </p:sp>
    </p:spTree>
    <p:extLst>
      <p:ext uri="{BB962C8B-B14F-4D97-AF65-F5344CB8AC3E}">
        <p14:creationId xmlns:p14="http://schemas.microsoft.com/office/powerpoint/2010/main" val="363690511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44</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Travaux de recherche:</a:t>
            </a:r>
          </a:p>
          <a:p>
            <a:pPr eaLnBrk="1" hangingPunct="1"/>
            <a:endParaRPr lang="fr-FR" altLang="fr-FR" baseline="0" dirty="0" smtClean="0"/>
          </a:p>
          <a:p>
            <a:pPr eaLnBrk="1" hangingPunct="1"/>
            <a:r>
              <a:rPr lang="fr-FR" altLang="fr-FR" baseline="0" dirty="0" smtClean="0"/>
              <a:t>Création de sillons sur la meule lors du dressage pour drainer le fluide dans la zone de coupe</a:t>
            </a:r>
          </a:p>
        </p:txBody>
      </p:sp>
    </p:spTree>
    <p:extLst>
      <p:ext uri="{BB962C8B-B14F-4D97-AF65-F5344CB8AC3E}">
        <p14:creationId xmlns:p14="http://schemas.microsoft.com/office/powerpoint/2010/main" val="231640552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45</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Utilisation d’une plaque chauffante instrumentée en capteurs de température afin de tester l’efficacité du fluide</a:t>
            </a:r>
          </a:p>
        </p:txBody>
      </p:sp>
    </p:spTree>
    <p:extLst>
      <p:ext uri="{BB962C8B-B14F-4D97-AF65-F5344CB8AC3E}">
        <p14:creationId xmlns:p14="http://schemas.microsoft.com/office/powerpoint/2010/main" val="80177358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46</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fr-FR" altLang="fr-FR" baseline="0" dirty="0" smtClean="0"/>
          </a:p>
        </p:txBody>
      </p:sp>
    </p:spTree>
    <p:extLst>
      <p:ext uri="{BB962C8B-B14F-4D97-AF65-F5344CB8AC3E}">
        <p14:creationId xmlns:p14="http://schemas.microsoft.com/office/powerpoint/2010/main" val="351107683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47</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fr-FR" altLang="fr-FR" baseline="0" dirty="0" smtClean="0"/>
          </a:p>
        </p:txBody>
      </p:sp>
    </p:spTree>
    <p:extLst>
      <p:ext uri="{BB962C8B-B14F-4D97-AF65-F5344CB8AC3E}">
        <p14:creationId xmlns:p14="http://schemas.microsoft.com/office/powerpoint/2010/main" val="203909210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48</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Importance de l’étude des temps improductifs</a:t>
            </a:r>
          </a:p>
        </p:txBody>
      </p:sp>
    </p:spTree>
    <p:extLst>
      <p:ext uri="{BB962C8B-B14F-4D97-AF65-F5344CB8AC3E}">
        <p14:creationId xmlns:p14="http://schemas.microsoft.com/office/powerpoint/2010/main" val="61772987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49</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Adaptation des conditions de coupe en fonction des données renvoyées par les capteurs.</a:t>
            </a:r>
          </a:p>
          <a:p>
            <a:pPr eaLnBrk="1" hangingPunct="1"/>
            <a:r>
              <a:rPr lang="fr-FR" altLang="fr-FR" baseline="0" dirty="0" smtClean="0"/>
              <a:t>L’usinage s’arrête lorsque la côte est atteinte.</a:t>
            </a:r>
          </a:p>
          <a:p>
            <a:pPr eaLnBrk="1" hangingPunct="1"/>
            <a:endParaRPr lang="fr-FR" altLang="fr-FR" baseline="0" dirty="0" smtClean="0"/>
          </a:p>
          <a:p>
            <a:pPr eaLnBrk="1" hangingPunct="1"/>
            <a:r>
              <a:rPr lang="fr-FR" altLang="fr-FR" baseline="0" dirty="0" smtClean="0"/>
              <a:t>L’opérateur migre vers une fonction de contrôleur du procédé.</a:t>
            </a:r>
          </a:p>
        </p:txBody>
      </p:sp>
    </p:spTree>
    <p:extLst>
      <p:ext uri="{BB962C8B-B14F-4D97-AF65-F5344CB8AC3E}">
        <p14:creationId xmlns:p14="http://schemas.microsoft.com/office/powerpoint/2010/main" val="357915095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50</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Rectification:</a:t>
            </a:r>
          </a:p>
          <a:p>
            <a:pPr eaLnBrk="1" hangingPunct="1"/>
            <a:endParaRPr lang="fr-FR" altLang="fr-FR" baseline="0" dirty="0" smtClean="0"/>
          </a:p>
          <a:p>
            <a:pPr eaLnBrk="1" hangingPunct="1"/>
            <a:r>
              <a:rPr lang="fr-FR" altLang="fr-FR" baseline="0" dirty="0" smtClean="0"/>
              <a:t>Changement d’outil très chronophage</a:t>
            </a:r>
          </a:p>
          <a:p>
            <a:pPr eaLnBrk="1" hangingPunct="1"/>
            <a:endParaRPr lang="fr-FR" altLang="fr-FR" baseline="0" dirty="0" smtClean="0"/>
          </a:p>
          <a:p>
            <a:pPr eaLnBrk="1" hangingPunct="1"/>
            <a:r>
              <a:rPr lang="fr-FR" altLang="fr-FR" baseline="0" dirty="0" smtClean="0"/>
              <a:t>Nouvelles technos permettant le changement d’outil de manière robotisée</a:t>
            </a:r>
          </a:p>
        </p:txBody>
      </p:sp>
    </p:spTree>
    <p:extLst>
      <p:ext uri="{BB962C8B-B14F-4D97-AF65-F5344CB8AC3E}">
        <p14:creationId xmlns:p14="http://schemas.microsoft.com/office/powerpoint/2010/main" val="358506831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51</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fr-FR" altLang="fr-FR" baseline="0" dirty="0" smtClean="0"/>
          </a:p>
        </p:txBody>
      </p:sp>
    </p:spTree>
    <p:extLst>
      <p:ext uri="{BB962C8B-B14F-4D97-AF65-F5344CB8AC3E}">
        <p14:creationId xmlns:p14="http://schemas.microsoft.com/office/powerpoint/2010/main" val="361286302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52</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fr-FR" altLang="fr-FR" baseline="0" dirty="0" smtClean="0"/>
          </a:p>
        </p:txBody>
      </p:sp>
    </p:spTree>
    <p:extLst>
      <p:ext uri="{BB962C8B-B14F-4D97-AF65-F5344CB8AC3E}">
        <p14:creationId xmlns:p14="http://schemas.microsoft.com/office/powerpoint/2010/main" val="363428038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53</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fr-FR" altLang="fr-FR" baseline="0" dirty="0" smtClean="0"/>
          </a:p>
        </p:txBody>
      </p:sp>
    </p:spTree>
    <p:extLst>
      <p:ext uri="{BB962C8B-B14F-4D97-AF65-F5344CB8AC3E}">
        <p14:creationId xmlns:p14="http://schemas.microsoft.com/office/powerpoint/2010/main" val="387832252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54</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Approche relativement simple de type plan d’expérience</a:t>
            </a:r>
          </a:p>
          <a:p>
            <a:pPr eaLnBrk="1" hangingPunct="1"/>
            <a:endParaRPr lang="fr-FR" altLang="fr-FR" baseline="0" dirty="0" smtClean="0"/>
          </a:p>
          <a:p>
            <a:pPr eaLnBrk="1" hangingPunct="1"/>
            <a:r>
              <a:rPr lang="fr-FR" altLang="fr-FR" baseline="0" dirty="0" smtClean="0"/>
              <a:t>Rapide à mettre en œuvre mais peut s’avérer insuffisant en cas de modifications du procédé (changement de matériau, d’outil de coupe….)</a:t>
            </a:r>
          </a:p>
        </p:txBody>
      </p:sp>
    </p:spTree>
    <p:extLst>
      <p:ext uri="{BB962C8B-B14F-4D97-AF65-F5344CB8AC3E}">
        <p14:creationId xmlns:p14="http://schemas.microsoft.com/office/powerpoint/2010/main" val="232115072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55</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Bilan thermique du procédé par des instrumentations en mesure de température et en efforts:</a:t>
            </a:r>
          </a:p>
          <a:p>
            <a:pPr eaLnBrk="1" hangingPunct="1"/>
            <a:endParaRPr lang="fr-FR" altLang="fr-FR" baseline="0" dirty="0" smtClean="0"/>
          </a:p>
          <a:p>
            <a:pPr eaLnBrk="1" hangingPunct="1"/>
            <a:r>
              <a:rPr lang="fr-FR" altLang="fr-FR" baseline="0" dirty="0" smtClean="0"/>
              <a:t>Objectifs définir des domaines de fonctionnement du procédé</a:t>
            </a:r>
          </a:p>
        </p:txBody>
      </p:sp>
    </p:spTree>
    <p:extLst>
      <p:ext uri="{BB962C8B-B14F-4D97-AF65-F5344CB8AC3E}">
        <p14:creationId xmlns:p14="http://schemas.microsoft.com/office/powerpoint/2010/main" val="88700259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56</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Instrumentation par platine </a:t>
            </a:r>
            <a:r>
              <a:rPr lang="fr-FR" altLang="fr-FR" baseline="0" dirty="0" err="1" smtClean="0"/>
              <a:t>Kistler</a:t>
            </a:r>
            <a:r>
              <a:rPr lang="fr-FR" altLang="fr-FR" baseline="0" dirty="0" smtClean="0"/>
              <a:t> (utilisation laboratoire)</a:t>
            </a:r>
          </a:p>
          <a:p>
            <a:pPr eaLnBrk="1" hangingPunct="1"/>
            <a:endParaRPr lang="fr-FR" altLang="fr-FR" baseline="0" dirty="0" smtClean="0"/>
          </a:p>
          <a:p>
            <a:pPr eaLnBrk="1" hangingPunct="1"/>
            <a:r>
              <a:rPr lang="fr-FR" altLang="fr-FR" baseline="0" dirty="0" smtClean="0"/>
              <a:t>Instrumentation à la broche (utilisation industrielle)</a:t>
            </a:r>
          </a:p>
          <a:p>
            <a:pPr eaLnBrk="1" hangingPunct="1"/>
            <a:endParaRPr lang="fr-FR" altLang="fr-FR" baseline="0" dirty="0" smtClean="0"/>
          </a:p>
          <a:p>
            <a:pPr eaLnBrk="1" hangingPunct="1"/>
            <a:r>
              <a:rPr lang="fr-FR" altLang="fr-FR" baseline="0" dirty="0" smtClean="0"/>
              <a:t>Besoin d’une qualification spécifique personnel pour analyser et interpréter les signaux obtenus</a:t>
            </a:r>
          </a:p>
        </p:txBody>
      </p:sp>
    </p:spTree>
    <p:extLst>
      <p:ext uri="{BB962C8B-B14F-4D97-AF65-F5344CB8AC3E}">
        <p14:creationId xmlns:p14="http://schemas.microsoft.com/office/powerpoint/2010/main" val="405865248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57</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Mesure de température (utilisation laboratoire)</a:t>
            </a:r>
          </a:p>
          <a:p>
            <a:pPr marL="171450" indent="-171450" eaLnBrk="1" hangingPunct="1">
              <a:buFontTx/>
              <a:buChar char="-"/>
            </a:pPr>
            <a:r>
              <a:rPr lang="fr-FR" altLang="fr-FR" baseline="0" dirty="0" smtClean="0"/>
              <a:t>De manière directe (capteur de température)</a:t>
            </a:r>
          </a:p>
          <a:p>
            <a:pPr marL="171450" indent="-171450" eaLnBrk="1" hangingPunct="1">
              <a:buFontTx/>
              <a:buChar char="-"/>
            </a:pPr>
            <a:r>
              <a:rPr lang="fr-FR" altLang="fr-FR" baseline="0" dirty="0" smtClean="0"/>
              <a:t>De manière indirecte (caméra thermique)</a:t>
            </a:r>
          </a:p>
          <a:p>
            <a:pPr marL="171450" indent="-171450" eaLnBrk="1" hangingPunct="1">
              <a:buFontTx/>
              <a:buChar char="-"/>
            </a:pPr>
            <a:endParaRPr lang="fr-FR" altLang="fr-FR" baseline="0" dirty="0" smtClean="0"/>
          </a:p>
          <a:p>
            <a:pPr marL="0" indent="0" eaLnBrk="1" hangingPunct="1">
              <a:buFontTx/>
              <a:buNone/>
            </a:pPr>
            <a:endParaRPr lang="fr-FR" altLang="fr-FR" baseline="0" dirty="0" smtClean="0"/>
          </a:p>
        </p:txBody>
      </p:sp>
    </p:spTree>
    <p:extLst>
      <p:ext uri="{BB962C8B-B14F-4D97-AF65-F5344CB8AC3E}">
        <p14:creationId xmlns:p14="http://schemas.microsoft.com/office/powerpoint/2010/main" val="31383799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58</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Travaux en cours (en outre </a:t>
            </a:r>
            <a:r>
              <a:rPr lang="fr-FR" altLang="fr-FR" baseline="0" dirty="0" err="1" smtClean="0"/>
              <a:t>rhin</a:t>
            </a:r>
            <a:r>
              <a:rPr lang="fr-FR" altLang="fr-FR" baseline="0" dirty="0" smtClean="0"/>
              <a:t>)</a:t>
            </a:r>
          </a:p>
          <a:p>
            <a:pPr eaLnBrk="1" hangingPunct="1"/>
            <a:endParaRPr lang="fr-FR" altLang="fr-FR" baseline="0" dirty="0" smtClean="0"/>
          </a:p>
          <a:p>
            <a:pPr eaLnBrk="1" hangingPunct="1"/>
            <a:r>
              <a:rPr lang="fr-FR" altLang="fr-FR" baseline="0" dirty="0" smtClean="0"/>
              <a:t>Instrumentation en température de l’outil: difficile à mettre en œuvre car demande une instrumentation de pièce tournante</a:t>
            </a:r>
          </a:p>
        </p:txBody>
      </p:sp>
    </p:spTree>
    <p:extLst>
      <p:ext uri="{BB962C8B-B14F-4D97-AF65-F5344CB8AC3E}">
        <p14:creationId xmlns:p14="http://schemas.microsoft.com/office/powerpoint/2010/main" val="62483272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59</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Définition de domaines de fonctionnements:</a:t>
            </a:r>
          </a:p>
          <a:p>
            <a:pPr eaLnBrk="1" hangingPunct="1"/>
            <a:endParaRPr lang="fr-FR" altLang="fr-FR" baseline="0" dirty="0" smtClean="0"/>
          </a:p>
          <a:p>
            <a:pPr eaLnBrk="1" hangingPunct="1"/>
            <a:r>
              <a:rPr lang="fr-FR" altLang="fr-FR" baseline="0" dirty="0" smtClean="0"/>
              <a:t>Visualisation claire et rapide des axes d’améliorations du </a:t>
            </a:r>
            <a:r>
              <a:rPr lang="fr-FR" altLang="fr-FR" baseline="0" dirty="0" err="1" smtClean="0"/>
              <a:t>process</a:t>
            </a:r>
            <a:r>
              <a:rPr lang="fr-FR" altLang="fr-FR" baseline="0" dirty="0" smtClean="0"/>
              <a:t> (augmentation de </a:t>
            </a:r>
            <a:r>
              <a:rPr lang="fr-FR" altLang="fr-FR" baseline="0" dirty="0" err="1" smtClean="0"/>
              <a:t>Vw</a:t>
            </a:r>
            <a:r>
              <a:rPr lang="fr-FR" altLang="fr-FR" baseline="0" dirty="0" smtClean="0"/>
              <a:t>, </a:t>
            </a:r>
            <a:r>
              <a:rPr lang="fr-FR" altLang="fr-FR" baseline="0" dirty="0" err="1" smtClean="0"/>
              <a:t>diminuation</a:t>
            </a:r>
            <a:r>
              <a:rPr lang="fr-FR" altLang="fr-FR" baseline="0" dirty="0" smtClean="0"/>
              <a:t> du nombre de </a:t>
            </a:r>
            <a:r>
              <a:rPr lang="fr-FR" altLang="fr-FR" baseline="0" dirty="0" err="1" smtClean="0"/>
              <a:t>dresssage</a:t>
            </a:r>
            <a:r>
              <a:rPr lang="fr-FR" altLang="fr-FR" baseline="0" dirty="0" smtClean="0"/>
              <a:t>….)</a:t>
            </a:r>
          </a:p>
          <a:p>
            <a:pPr eaLnBrk="1" hangingPunct="1"/>
            <a:endParaRPr lang="fr-FR" altLang="fr-FR" baseline="0" dirty="0" smtClean="0"/>
          </a:p>
        </p:txBody>
      </p:sp>
    </p:spTree>
    <p:extLst>
      <p:ext uri="{BB962C8B-B14F-4D97-AF65-F5344CB8AC3E}">
        <p14:creationId xmlns:p14="http://schemas.microsoft.com/office/powerpoint/2010/main" val="41992996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60</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Procédé à l’étude rectification haute vitesse</a:t>
            </a:r>
          </a:p>
        </p:txBody>
      </p:sp>
    </p:spTree>
    <p:extLst>
      <p:ext uri="{BB962C8B-B14F-4D97-AF65-F5344CB8AC3E}">
        <p14:creationId xmlns:p14="http://schemas.microsoft.com/office/powerpoint/2010/main" val="29604868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61</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fr-FR" altLang="fr-FR" baseline="0" dirty="0" smtClean="0"/>
          </a:p>
        </p:txBody>
      </p:sp>
    </p:spTree>
    <p:extLst>
      <p:ext uri="{BB962C8B-B14F-4D97-AF65-F5344CB8AC3E}">
        <p14:creationId xmlns:p14="http://schemas.microsoft.com/office/powerpoint/2010/main" val="412779972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62</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fr-FR" altLang="fr-FR" baseline="0" dirty="0" smtClean="0"/>
          </a:p>
        </p:txBody>
      </p:sp>
    </p:spTree>
    <p:extLst>
      <p:ext uri="{BB962C8B-B14F-4D97-AF65-F5344CB8AC3E}">
        <p14:creationId xmlns:p14="http://schemas.microsoft.com/office/powerpoint/2010/main" val="231186470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63</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r>
              <a:rPr lang="fr-FR" altLang="fr-FR" baseline="0" dirty="0" smtClean="0"/>
              <a:t>Gros avantage de la rectification:</a:t>
            </a:r>
          </a:p>
          <a:p>
            <a:pPr eaLnBrk="1" hangingPunct="1"/>
            <a:endParaRPr lang="fr-FR" altLang="fr-FR" baseline="0" dirty="0" smtClean="0"/>
          </a:p>
          <a:p>
            <a:pPr eaLnBrk="1" hangingPunct="1"/>
            <a:r>
              <a:rPr lang="fr-FR" altLang="fr-FR" baseline="0" dirty="0" smtClean="0"/>
              <a:t>Permet d’usiner avec une meule rainurée à la fois le fond de la pièce mais aussi les parois de la gorge tout en assurant un bon état de surface</a:t>
            </a:r>
          </a:p>
        </p:txBody>
      </p:sp>
    </p:spTree>
    <p:extLst>
      <p:ext uri="{BB962C8B-B14F-4D97-AF65-F5344CB8AC3E}">
        <p14:creationId xmlns:p14="http://schemas.microsoft.com/office/powerpoint/2010/main" val="176524785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r"/>
            <a:fld id="{416CD68C-2490-487A-A303-DA4FFDAECEBF}" type="slidenum">
              <a:rPr lang="fr-FR" altLang="fr-FR" sz="1200">
                <a:latin typeface="Arial" panose="020B0604020202020204" pitchFamily="34" charset="0"/>
              </a:rPr>
              <a:pPr algn="r"/>
              <a:t>64</a:t>
            </a:fld>
            <a:endParaRPr lang="fr-FR" altLang="fr-FR" sz="1200">
              <a:latin typeface="Arial" panose="020B0604020202020204" pitchFamily="34"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fr-FR" altLang="fr-FR" baseline="0" dirty="0" smtClean="0"/>
          </a:p>
        </p:txBody>
      </p:sp>
    </p:spTree>
    <p:extLst>
      <p:ext uri="{BB962C8B-B14F-4D97-AF65-F5344CB8AC3E}">
        <p14:creationId xmlns:p14="http://schemas.microsoft.com/office/powerpoint/2010/main" val="239226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143000" y="1122363"/>
            <a:ext cx="6858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Rectangle 4"/>
          <p:cNvSpPr>
            <a:spLocks noGrp="1" noChangeArrowheads="1"/>
          </p:cNvSpPr>
          <p:nvPr>
            <p:ph type="dt" sz="half" idx="10"/>
          </p:nvPr>
        </p:nvSpPr>
        <p:spPr>
          <a:ln/>
        </p:spPr>
        <p:txBody>
          <a:bodyPr/>
          <a:lstStyle>
            <a:lvl1pPr>
              <a:defRPr/>
            </a:lvl1pPr>
          </a:lstStyle>
          <a:p>
            <a:pPr>
              <a:defRPr/>
            </a:pPr>
            <a:fld id="{AE3D1C6B-4ECE-4703-8979-76D5322C0019}" type="datetime1">
              <a:rPr lang="fr-FR" altLang="fr-FR"/>
              <a:pPr>
                <a:defRPr/>
              </a:pPr>
              <a:t>13/10/2020</a:t>
            </a:fld>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956576DB-6B0D-4F4C-8018-40A9DFD90DA8}" type="slidenum">
              <a:rPr lang="fr-FR" altLang="fr-FR"/>
              <a:pPr>
                <a:defRPr/>
              </a:pPr>
              <a:t>‹N°›</a:t>
            </a:fld>
            <a:endParaRPr lang="fr-FR" altLang="fr-FR"/>
          </a:p>
        </p:txBody>
      </p:sp>
    </p:spTree>
    <p:extLst>
      <p:ext uri="{BB962C8B-B14F-4D97-AF65-F5344CB8AC3E}">
        <p14:creationId xmlns:p14="http://schemas.microsoft.com/office/powerpoint/2010/main" val="626449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fld id="{BB4CC24F-C834-45CE-AC83-68A6B43014FB}" type="datetime1">
              <a:rPr lang="fr-FR" altLang="fr-FR"/>
              <a:pPr>
                <a:defRPr/>
              </a:pPr>
              <a:t>13/10/2020</a:t>
            </a:fld>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1F61E331-2929-4423-A035-6A479399FFB3}" type="slidenum">
              <a:rPr lang="fr-FR" altLang="fr-FR"/>
              <a:pPr>
                <a:defRPr/>
              </a:pPr>
              <a:t>‹N°›</a:t>
            </a:fld>
            <a:endParaRPr lang="fr-FR" altLang="fr-FR"/>
          </a:p>
        </p:txBody>
      </p:sp>
    </p:spTree>
    <p:extLst>
      <p:ext uri="{BB962C8B-B14F-4D97-AF65-F5344CB8AC3E}">
        <p14:creationId xmlns:p14="http://schemas.microsoft.com/office/powerpoint/2010/main" val="3817015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23888" y="1709738"/>
            <a:ext cx="78867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fr-FR" smtClean="0"/>
              <a:t>Modifiez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fld id="{617FDB0C-0CB3-429D-B126-4853707DFDBF}" type="datetime1">
              <a:rPr lang="fr-FR" altLang="fr-FR"/>
              <a:pPr>
                <a:defRPr/>
              </a:pPr>
              <a:t>13/10/2020</a:t>
            </a:fld>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6817C613-47D0-4379-8310-3EC9AA8E9A6B}" type="slidenum">
              <a:rPr lang="fr-FR" altLang="fr-FR"/>
              <a:pPr>
                <a:defRPr/>
              </a:pPr>
              <a:t>‹N°›</a:t>
            </a:fld>
            <a:endParaRPr lang="fr-FR" altLang="fr-FR"/>
          </a:p>
        </p:txBody>
      </p:sp>
    </p:spTree>
    <p:extLst>
      <p:ext uri="{BB962C8B-B14F-4D97-AF65-F5344CB8AC3E}">
        <p14:creationId xmlns:p14="http://schemas.microsoft.com/office/powerpoint/2010/main" val="17130336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4"/>
          <p:cNvSpPr>
            <a:spLocks noGrp="1" noChangeArrowheads="1"/>
          </p:cNvSpPr>
          <p:nvPr>
            <p:ph type="dt" sz="half" idx="10"/>
          </p:nvPr>
        </p:nvSpPr>
        <p:spPr>
          <a:ln/>
        </p:spPr>
        <p:txBody>
          <a:bodyPr/>
          <a:lstStyle>
            <a:lvl1pPr>
              <a:defRPr/>
            </a:lvl1pPr>
          </a:lstStyle>
          <a:p>
            <a:pPr>
              <a:defRPr/>
            </a:pPr>
            <a:fld id="{3ABC9A68-3142-47BE-995F-0FA26678E9DE}" type="datetime1">
              <a:rPr lang="fr-FR" altLang="fr-FR"/>
              <a:pPr>
                <a:defRPr/>
              </a:pPr>
              <a:t>13/10/2020</a:t>
            </a:fld>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98656938-9ECB-4392-832F-87E091A6C051}" type="slidenum">
              <a:rPr lang="fr-FR" altLang="fr-FR"/>
              <a:pPr>
                <a:defRPr/>
              </a:pPr>
              <a:t>‹N°›</a:t>
            </a:fld>
            <a:endParaRPr lang="fr-FR" altLang="fr-FR"/>
          </a:p>
        </p:txBody>
      </p:sp>
    </p:spTree>
    <p:extLst>
      <p:ext uri="{BB962C8B-B14F-4D97-AF65-F5344CB8AC3E}">
        <p14:creationId xmlns:p14="http://schemas.microsoft.com/office/powerpoint/2010/main" val="2700170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30238" y="365125"/>
            <a:ext cx="78867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630238" y="2505075"/>
            <a:ext cx="386873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29150" y="2505075"/>
            <a:ext cx="38877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4"/>
          <p:cNvSpPr>
            <a:spLocks noGrp="1" noChangeArrowheads="1"/>
          </p:cNvSpPr>
          <p:nvPr>
            <p:ph type="dt" sz="half" idx="10"/>
          </p:nvPr>
        </p:nvSpPr>
        <p:spPr>
          <a:ln/>
        </p:spPr>
        <p:txBody>
          <a:bodyPr/>
          <a:lstStyle>
            <a:lvl1pPr>
              <a:defRPr/>
            </a:lvl1pPr>
          </a:lstStyle>
          <a:p>
            <a:pPr>
              <a:defRPr/>
            </a:pPr>
            <a:fld id="{31435A62-3EB5-45F4-819F-0C4E4015D0C0}" type="datetime1">
              <a:rPr lang="fr-FR" altLang="fr-FR"/>
              <a:pPr>
                <a:defRPr/>
              </a:pPr>
              <a:t>13/10/2020</a:t>
            </a:fld>
            <a:endParaRPr lang="fr-FR" alt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9" name="Rectangle 6"/>
          <p:cNvSpPr>
            <a:spLocks noGrp="1" noChangeArrowheads="1"/>
          </p:cNvSpPr>
          <p:nvPr>
            <p:ph type="sldNum" sz="quarter" idx="12"/>
          </p:nvPr>
        </p:nvSpPr>
        <p:spPr>
          <a:ln/>
        </p:spPr>
        <p:txBody>
          <a:bodyPr/>
          <a:lstStyle>
            <a:lvl1pPr>
              <a:defRPr/>
            </a:lvl1pPr>
          </a:lstStyle>
          <a:p>
            <a:pPr>
              <a:defRPr/>
            </a:pPr>
            <a:fld id="{601581C3-CB34-4295-B284-63A62E5712F0}" type="slidenum">
              <a:rPr lang="fr-FR" altLang="fr-FR"/>
              <a:pPr>
                <a:defRPr/>
              </a:pPr>
              <a:t>‹N°›</a:t>
            </a:fld>
            <a:endParaRPr lang="fr-FR" altLang="fr-FR"/>
          </a:p>
        </p:txBody>
      </p:sp>
    </p:spTree>
    <p:extLst>
      <p:ext uri="{BB962C8B-B14F-4D97-AF65-F5344CB8AC3E}">
        <p14:creationId xmlns:p14="http://schemas.microsoft.com/office/powerpoint/2010/main" val="2745162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Rectangle 4"/>
          <p:cNvSpPr>
            <a:spLocks noGrp="1" noChangeArrowheads="1"/>
          </p:cNvSpPr>
          <p:nvPr>
            <p:ph type="dt" sz="half" idx="10"/>
          </p:nvPr>
        </p:nvSpPr>
        <p:spPr>
          <a:ln/>
        </p:spPr>
        <p:txBody>
          <a:bodyPr/>
          <a:lstStyle>
            <a:lvl1pPr>
              <a:defRPr/>
            </a:lvl1pPr>
          </a:lstStyle>
          <a:p>
            <a:pPr>
              <a:defRPr/>
            </a:pPr>
            <a:fld id="{FF9506C6-417A-46D0-80EA-9A71A56C751B}" type="datetime1">
              <a:rPr lang="fr-FR" altLang="fr-FR"/>
              <a:pPr>
                <a:defRPr/>
              </a:pPr>
              <a:t>13/10/2020</a:t>
            </a:fld>
            <a:endParaRPr lang="fr-FR" alt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5" name="Rectangle 6"/>
          <p:cNvSpPr>
            <a:spLocks noGrp="1" noChangeArrowheads="1"/>
          </p:cNvSpPr>
          <p:nvPr>
            <p:ph type="sldNum" sz="quarter" idx="12"/>
          </p:nvPr>
        </p:nvSpPr>
        <p:spPr>
          <a:ln/>
        </p:spPr>
        <p:txBody>
          <a:bodyPr/>
          <a:lstStyle>
            <a:lvl1pPr>
              <a:defRPr/>
            </a:lvl1pPr>
          </a:lstStyle>
          <a:p>
            <a:pPr>
              <a:defRPr/>
            </a:pPr>
            <a:fld id="{9D63D85E-B336-47F7-9251-4EDC50F73C91}" type="slidenum">
              <a:rPr lang="fr-FR" altLang="fr-FR"/>
              <a:pPr>
                <a:defRPr/>
              </a:pPr>
              <a:t>‹N°›</a:t>
            </a:fld>
            <a:endParaRPr lang="fr-FR" altLang="fr-FR"/>
          </a:p>
        </p:txBody>
      </p:sp>
    </p:spTree>
    <p:extLst>
      <p:ext uri="{BB962C8B-B14F-4D97-AF65-F5344CB8AC3E}">
        <p14:creationId xmlns:p14="http://schemas.microsoft.com/office/powerpoint/2010/main" val="1057746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2FBA9E9C-FE81-4307-A436-454F9728341D}" type="datetime1">
              <a:rPr lang="fr-FR" altLang="fr-FR"/>
              <a:pPr>
                <a:defRPr/>
              </a:pPr>
              <a:t>13/10/2020</a:t>
            </a:fld>
            <a:endParaRPr lang="fr-FR" alt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4" name="Rectangle 6"/>
          <p:cNvSpPr>
            <a:spLocks noGrp="1" noChangeArrowheads="1"/>
          </p:cNvSpPr>
          <p:nvPr>
            <p:ph type="sldNum" sz="quarter" idx="12"/>
          </p:nvPr>
        </p:nvSpPr>
        <p:spPr>
          <a:ln/>
        </p:spPr>
        <p:txBody>
          <a:bodyPr/>
          <a:lstStyle>
            <a:lvl1pPr>
              <a:defRPr/>
            </a:lvl1pPr>
          </a:lstStyle>
          <a:p>
            <a:pPr>
              <a:defRPr/>
            </a:pPr>
            <a:fld id="{7E68A2F0-39E2-4B20-9287-A05AC5E57C13}" type="slidenum">
              <a:rPr lang="fr-FR" altLang="fr-FR"/>
              <a:pPr>
                <a:defRPr/>
              </a:pPr>
              <a:t>‹N°›</a:t>
            </a:fld>
            <a:endParaRPr lang="fr-FR" altLang="fr-FR"/>
          </a:p>
        </p:txBody>
      </p:sp>
    </p:spTree>
    <p:extLst>
      <p:ext uri="{BB962C8B-B14F-4D97-AF65-F5344CB8AC3E}">
        <p14:creationId xmlns:p14="http://schemas.microsoft.com/office/powerpoint/2010/main" val="328322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457200"/>
            <a:ext cx="2949575"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fld id="{CD937F2C-9899-4061-AD03-C5E0CC7675D5}" type="datetime1">
              <a:rPr lang="fr-FR" altLang="fr-FR"/>
              <a:pPr>
                <a:defRPr/>
              </a:pPr>
              <a:t>13/10/2020</a:t>
            </a:fld>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22BD30CF-2331-4B6D-B6F6-2825B0AD1602}" type="slidenum">
              <a:rPr lang="fr-FR" altLang="fr-FR"/>
              <a:pPr>
                <a:defRPr/>
              </a:pPr>
              <a:t>‹N°›</a:t>
            </a:fld>
            <a:endParaRPr lang="fr-FR" altLang="fr-FR"/>
          </a:p>
        </p:txBody>
      </p:sp>
    </p:spTree>
    <p:extLst>
      <p:ext uri="{BB962C8B-B14F-4D97-AF65-F5344CB8AC3E}">
        <p14:creationId xmlns:p14="http://schemas.microsoft.com/office/powerpoint/2010/main" val="12658548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457200"/>
            <a:ext cx="2949575"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fld id="{583B0E4C-1221-48FA-96AC-D8C99070F6EE}" type="datetime1">
              <a:rPr lang="fr-FR" altLang="fr-FR"/>
              <a:pPr>
                <a:defRPr/>
              </a:pPr>
              <a:t>13/10/2020</a:t>
            </a:fld>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86BE5125-A62D-46CA-9FD6-EFB5FF773795}" type="slidenum">
              <a:rPr lang="fr-FR" altLang="fr-FR"/>
              <a:pPr>
                <a:defRPr/>
              </a:pPr>
              <a:t>‹N°›</a:t>
            </a:fld>
            <a:endParaRPr lang="fr-FR" altLang="fr-FR"/>
          </a:p>
        </p:txBody>
      </p:sp>
    </p:spTree>
    <p:extLst>
      <p:ext uri="{BB962C8B-B14F-4D97-AF65-F5344CB8AC3E}">
        <p14:creationId xmlns:p14="http://schemas.microsoft.com/office/powerpoint/2010/main" val="4198281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fld id="{6E00CA86-44BB-4E79-9135-E5ABDEC04C65}" type="datetime1">
              <a:rPr lang="fr-FR" altLang="fr-FR"/>
              <a:pPr>
                <a:defRPr/>
              </a:pPr>
              <a:t>13/10/2020</a:t>
            </a:fld>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CCE04F2D-B3BE-483D-8883-E162A954F1EF}" type="slidenum">
              <a:rPr lang="fr-FR" altLang="fr-FR"/>
              <a:pPr>
                <a:defRPr/>
              </a:pPr>
              <a:t>‹N°›</a:t>
            </a:fld>
            <a:endParaRPr lang="fr-FR" altLang="fr-FR"/>
          </a:p>
        </p:txBody>
      </p:sp>
    </p:spTree>
    <p:extLst>
      <p:ext uri="{BB962C8B-B14F-4D97-AF65-F5344CB8AC3E}">
        <p14:creationId xmlns:p14="http://schemas.microsoft.com/office/powerpoint/2010/main" val="4203313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fld id="{421F4B2A-41C6-4407-9911-6F6D981B4D3E}" type="datetime1">
              <a:rPr lang="fr-FR" altLang="fr-FR"/>
              <a:pPr>
                <a:defRPr/>
              </a:pPr>
              <a:t>13/10/2020</a:t>
            </a:fld>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68EE157F-517A-46A5-A693-FC3AD5A2EEA6}" type="slidenum">
              <a:rPr lang="fr-FR" altLang="fr-FR"/>
              <a:pPr>
                <a:defRPr/>
              </a:pPr>
              <a:t>‹N°›</a:t>
            </a:fld>
            <a:endParaRPr lang="fr-FR" altLang="fr-FR"/>
          </a:p>
        </p:txBody>
      </p:sp>
    </p:spTree>
    <p:extLst>
      <p:ext uri="{BB962C8B-B14F-4D97-AF65-F5344CB8AC3E}">
        <p14:creationId xmlns:p14="http://schemas.microsoft.com/office/powerpoint/2010/main" val="42188638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u">
    <p:spTree>
      <p:nvGrpSpPr>
        <p:cNvPr id="1" name=""/>
        <p:cNvGrpSpPr/>
        <p:nvPr/>
      </p:nvGrpSpPr>
      <p:grpSpPr>
        <a:xfrm>
          <a:off x="0" y="0"/>
          <a:ext cx="0" cy="0"/>
          <a:chOff x="0" y="0"/>
          <a:chExt cx="0" cy="0"/>
        </a:xfrm>
      </p:grpSpPr>
      <p:sp>
        <p:nvSpPr>
          <p:cNvPr id="2" name="Espace réservé du contenu 1"/>
          <p:cNvSpPr>
            <a:spLocks noGrp="1"/>
          </p:cNvSpPr>
          <p:nvPr>
            <p:ph/>
          </p:nvPr>
        </p:nvSpPr>
        <p:spPr>
          <a:xfrm>
            <a:off x="457200" y="274638"/>
            <a:ext cx="8229600" cy="585152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3" name="Rectangle 4"/>
          <p:cNvSpPr>
            <a:spLocks noGrp="1" noChangeArrowheads="1"/>
          </p:cNvSpPr>
          <p:nvPr>
            <p:ph type="dt" sz="half" idx="10"/>
          </p:nvPr>
        </p:nvSpPr>
        <p:spPr>
          <a:ln/>
        </p:spPr>
        <p:txBody>
          <a:bodyPr/>
          <a:lstStyle>
            <a:lvl1pPr>
              <a:defRPr/>
            </a:lvl1pPr>
          </a:lstStyle>
          <a:p>
            <a:pPr>
              <a:defRPr/>
            </a:pPr>
            <a:fld id="{12F34D6A-70C7-4763-AF9D-312B39D6E196}" type="datetime1">
              <a:rPr lang="fr-FR" altLang="fr-FR"/>
              <a:pPr>
                <a:defRPr/>
              </a:pPr>
              <a:t>13/10/2020</a:t>
            </a:fld>
            <a:endParaRPr lang="fr-FR" alt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5" name="Rectangle 6"/>
          <p:cNvSpPr>
            <a:spLocks noGrp="1" noChangeArrowheads="1"/>
          </p:cNvSpPr>
          <p:nvPr>
            <p:ph type="sldNum" sz="quarter" idx="12"/>
          </p:nvPr>
        </p:nvSpPr>
        <p:spPr>
          <a:ln/>
        </p:spPr>
        <p:txBody>
          <a:bodyPr/>
          <a:lstStyle>
            <a:lvl1pPr>
              <a:defRPr/>
            </a:lvl1pPr>
          </a:lstStyle>
          <a:p>
            <a:pPr>
              <a:defRPr/>
            </a:pPr>
            <a:fld id="{D641B9F2-3363-4186-90D9-0DF096ED1044}" type="slidenum">
              <a:rPr lang="fr-FR" altLang="fr-FR"/>
              <a:pPr>
                <a:defRPr/>
              </a:pPr>
              <a:t>‹N°›</a:t>
            </a:fld>
            <a:endParaRPr lang="fr-FR" altLang="fr-FR"/>
          </a:p>
        </p:txBody>
      </p:sp>
    </p:spTree>
    <p:extLst>
      <p:ext uri="{BB962C8B-B14F-4D97-AF65-F5344CB8AC3E}">
        <p14:creationId xmlns:p14="http://schemas.microsoft.com/office/powerpoint/2010/main" val="42674651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reserve="1">
  <p:cSld name="Titre et text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2"/>
          <p:cNvSpPr>
            <a:spLocks noGrp="1"/>
          </p:cNvSpPr>
          <p:nvPr>
            <p:ph type="body"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a:defRPr/>
            </a:pPr>
            <a:fld id="{AB47F5B6-F79A-4B38-B369-E9A2AD9D7216}" type="datetime1">
              <a:rPr lang="fr-FR" altLang="fr-FR" smtClean="0"/>
              <a:pPr>
                <a:defRPr/>
              </a:pPr>
              <a:t>13/10/2020</a:t>
            </a:fld>
            <a:endParaRPr lang="fr-FR" altLang="fr-FR"/>
          </a:p>
        </p:txBody>
      </p:sp>
      <p:sp>
        <p:nvSpPr>
          <p:cNvPr id="5" name="Espace réservé du pied de page 4"/>
          <p:cNvSpPr>
            <a:spLocks noGrp="1"/>
          </p:cNvSpPr>
          <p:nvPr>
            <p:ph type="ftr" sz="quarter" idx="11"/>
          </p:nvPr>
        </p:nvSpPr>
        <p:spPr/>
        <p:txBody>
          <a:bodyPr/>
          <a:lstStyle/>
          <a:p>
            <a:pPr>
              <a:defRPr/>
            </a:pPr>
            <a:endParaRPr lang="fr-FR" altLang="fr-FR"/>
          </a:p>
        </p:txBody>
      </p:sp>
      <p:sp>
        <p:nvSpPr>
          <p:cNvPr id="6" name="Espace réservé du numéro de diapositive 5"/>
          <p:cNvSpPr>
            <a:spLocks noGrp="1"/>
          </p:cNvSpPr>
          <p:nvPr>
            <p:ph type="sldNum" sz="quarter" idx="12"/>
          </p:nvPr>
        </p:nvSpPr>
        <p:spPr/>
        <p:txBody>
          <a:bodyPr/>
          <a:lstStyle/>
          <a:p>
            <a:pPr>
              <a:defRPr/>
            </a:pPr>
            <a:fld id="{265A63F5-AC21-4FD4-96D2-02E338AC6A06}" type="slidenum">
              <a:rPr lang="fr-FR" altLang="fr-FR" smtClean="0"/>
              <a:pPr>
                <a:defRPr/>
              </a:pPr>
              <a:t>‹N°›</a:t>
            </a:fld>
            <a:endParaRPr lang="fr-FR" altLang="fr-FR"/>
          </a:p>
        </p:txBody>
      </p:sp>
    </p:spTree>
    <p:extLst>
      <p:ext uri="{BB962C8B-B14F-4D97-AF65-F5344CB8AC3E}">
        <p14:creationId xmlns:p14="http://schemas.microsoft.com/office/powerpoint/2010/main" val="4010117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fr-FR" altLang="fr-FR" smtClean="0"/>
              <a:t>Cliquez pour modifier le style du titre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smtClean="0">
                <a:latin typeface="+mn-lt"/>
              </a:defRPr>
            </a:lvl1pPr>
          </a:lstStyle>
          <a:p>
            <a:pPr>
              <a:defRPr/>
            </a:pPr>
            <a:fld id="{AB47F5B6-F79A-4B38-B369-E9A2AD9D7216}" type="datetime1">
              <a:rPr lang="fr-FR" altLang="fr-FR"/>
              <a:pPr>
                <a:defRPr/>
              </a:pPr>
              <a:t>13/10/2020</a:t>
            </a:fld>
            <a:endParaRPr lang="fr-FR" altLang="fr-F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mtClean="0">
                <a:latin typeface="+mn-lt"/>
              </a:defRPr>
            </a:lvl1pPr>
          </a:lstStyle>
          <a:p>
            <a:pPr>
              <a:defRPr/>
            </a:pPr>
            <a:endParaRPr lang="fr-FR" altLang="fr-F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mtClean="0">
                <a:latin typeface="+mn-lt"/>
              </a:defRPr>
            </a:lvl1pPr>
          </a:lstStyle>
          <a:p>
            <a:pPr>
              <a:defRPr/>
            </a:pPr>
            <a:fld id="{265A63F5-AC21-4FD4-96D2-02E338AC6A06}" type="slidenum">
              <a:rPr lang="fr-FR" altLang="fr-FR"/>
              <a:pPr>
                <a:defRPr/>
              </a:pPr>
              <a:t>‹N°›</a:t>
            </a:fld>
            <a:endParaRPr lang="fr-FR" alt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png"/><Relationship Id="rId7" Type="http://schemas.microsoft.com/office/2007/relationships/hdphoto" Target="../media/hdphoto2.wdp"/><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24.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28.emf"/><Relationship Id="rId4" Type="http://schemas.openxmlformats.org/officeDocument/2006/relationships/oleObject" Target="../embeddings/oleObject1.bin"/></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29.png"/><Relationship Id="rId7" Type="http://schemas.openxmlformats.org/officeDocument/2006/relationships/image" Target="../media/image33.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 Id="rId9" Type="http://schemas.openxmlformats.org/officeDocument/2006/relationships/image" Target="../media/image35.jpeg"/></Relationships>
</file>

<file path=ppt/slides/_rels/slide19.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37.emf"/></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0.png"/><Relationship Id="rId4" Type="http://schemas.openxmlformats.org/officeDocument/2006/relationships/image" Target="../media/image39.png"/></Relationships>
</file>

<file path=ppt/slides/_rels/slide2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49.png"/><Relationship Id="rId7" Type="http://schemas.openxmlformats.org/officeDocument/2006/relationships/image" Target="../media/image51.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microsoft.com/office/2007/relationships/hdphoto" Target="../media/hdphoto4.wdp"/><Relationship Id="rId5" Type="http://schemas.openxmlformats.org/officeDocument/2006/relationships/image" Target="../media/image50.png"/><Relationship Id="rId4" Type="http://schemas.microsoft.com/office/2007/relationships/hdphoto" Target="../media/hdphoto3.wdp"/></Relationships>
</file>

<file path=ppt/slides/_rels/slide28.xml.rels><?xml version="1.0" encoding="UTF-8" standalone="yes"?>
<Relationships xmlns="http://schemas.openxmlformats.org/package/2006/relationships"><Relationship Id="rId8" Type="http://schemas.openxmlformats.org/officeDocument/2006/relationships/image" Target="../media/image220.png"/><Relationship Id="rId7" Type="http://schemas.openxmlformats.org/officeDocument/2006/relationships/image" Target="../media/image180.png"/><Relationship Id="rId2" Type="http://schemas.openxmlformats.org/officeDocument/2006/relationships/notesSlide" Target="../notesSlides/notesSlide28.xml"/><Relationship Id="rId1" Type="http://schemas.openxmlformats.org/officeDocument/2006/relationships/slideLayout" Target="../slideLayouts/slideLayout1.xml"/><Relationship Id="rId9" Type="http://schemas.openxmlformats.org/officeDocument/2006/relationships/image" Target="../media/image230.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55.png"/><Relationship Id="rId4" Type="http://schemas.openxmlformats.org/officeDocument/2006/relationships/image" Target="../media/image54.jpeg"/></Relationships>
</file>

<file path=ppt/slides/_rels/slide3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chart" Target="../charts/chart2.xml"/><Relationship Id="rId7" Type="http://schemas.openxmlformats.org/officeDocument/2006/relationships/image" Target="../media/image60.jpe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59.jpeg"/><Relationship Id="rId5" Type="http://schemas.openxmlformats.org/officeDocument/2006/relationships/image" Target="../media/image58.png"/><Relationship Id="rId4" Type="http://schemas.openxmlformats.org/officeDocument/2006/relationships/image" Target="../media/image57.jpeg"/></Relationships>
</file>

<file path=ppt/slides/_rels/slide3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emf"/></Relationships>
</file>

<file path=ppt/slides/_rels/slide3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71.jpeg"/></Relationships>
</file>

<file path=ppt/slides/_rels/slide4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73.png"/></Relationships>
</file>

<file path=ppt/slides/_rels/slide4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79.png"/><Relationship Id="rId4"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56.xml"/><Relationship Id="rId1" Type="http://schemas.openxmlformats.org/officeDocument/2006/relationships/slideLayout" Target="../slideLayouts/slideLayout1.xml"/><Relationship Id="rId5" Type="http://schemas.openxmlformats.org/officeDocument/2006/relationships/image" Target="../media/image83.png"/><Relationship Id="rId4" Type="http://schemas.openxmlformats.org/officeDocument/2006/relationships/image" Target="../media/image82.png"/></Relationships>
</file>

<file path=ppt/slides/_rels/slide57.xml.rels><?xml version="1.0" encoding="UTF-8" standalone="yes"?>
<Relationships xmlns="http://schemas.openxmlformats.org/package/2006/relationships"><Relationship Id="rId3" Type="http://schemas.openxmlformats.org/officeDocument/2006/relationships/image" Target="../media/image84.png"/><Relationship Id="rId7" Type="http://schemas.microsoft.com/office/2007/relationships/hdphoto" Target="../media/hdphoto6.wdp"/><Relationship Id="rId2" Type="http://schemas.openxmlformats.org/officeDocument/2006/relationships/notesSlide" Target="../notesSlides/notesSlide57.xml"/><Relationship Id="rId1" Type="http://schemas.openxmlformats.org/officeDocument/2006/relationships/slideLayout" Target="../slideLayouts/slideLayout1.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image" Target="../media/image85.png"/></Relationships>
</file>

<file path=ppt/slides/_rels/slide58.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63.xml"/><Relationship Id="rId1" Type="http://schemas.openxmlformats.org/officeDocument/2006/relationships/slideLayout" Target="../slideLayouts/slideLayout1.xml"/><Relationship Id="rId4" Type="http://schemas.openxmlformats.org/officeDocument/2006/relationships/image" Target="../media/image92.png"/></Relationships>
</file>

<file path=ppt/slides/_rels/slide6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space réservé de la date 3"/>
          <p:cNvSpPr>
            <a:spLocks noGrp="1"/>
          </p:cNvSpPr>
          <p:nvPr>
            <p:ph type="dt" sz="quarter" idx="10"/>
          </p:nvPr>
        </p:nvSpPr>
        <p:spPr/>
        <p:txBody>
          <a:bodyPr/>
          <a:lstStyle/>
          <a:p>
            <a:pPr>
              <a:defRPr/>
            </a:pPr>
            <a:fld id="{7CEE5D1A-2BFB-4E22-99A4-09754D761735}" type="datetime1">
              <a:rPr lang="fr-FR" altLang="fr-FR"/>
              <a:pPr>
                <a:defRPr/>
              </a:pPr>
              <a:t>13/10/2020</a:t>
            </a:fld>
            <a:endParaRPr lang="fr-FR" altLang="fr-FR" dirty="0"/>
          </a:p>
        </p:txBody>
      </p:sp>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1</a:t>
            </a:fld>
            <a:endParaRPr lang="fr-FR" altLang="fr-FR" dirty="0"/>
          </a:p>
        </p:txBody>
      </p:sp>
      <p:sp>
        <p:nvSpPr>
          <p:cNvPr id="3080" name="Text Box 7"/>
          <p:cNvSpPr txBox="1">
            <a:spLocks noChangeArrowheads="1"/>
          </p:cNvSpPr>
          <p:nvPr/>
        </p:nvSpPr>
        <p:spPr bwMode="auto">
          <a:xfrm>
            <a:off x="2246370" y="5258111"/>
            <a:ext cx="507485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1800" b="1" dirty="0" err="1" smtClean="0"/>
              <a:t>Usinage</a:t>
            </a:r>
            <a:r>
              <a:rPr lang="en-US" sz="1800" b="1" dirty="0" smtClean="0"/>
              <a:t> par abrasion: </a:t>
            </a:r>
            <a:r>
              <a:rPr lang="en-US" sz="1800" b="1" dirty="0" err="1" smtClean="0"/>
              <a:t>principes</a:t>
            </a:r>
            <a:r>
              <a:rPr lang="en-US" sz="1800" b="1" dirty="0" smtClean="0"/>
              <a:t> </a:t>
            </a:r>
            <a:r>
              <a:rPr lang="en-US" sz="1800" b="1" dirty="0" err="1" smtClean="0"/>
              <a:t>généraux</a:t>
            </a:r>
            <a:r>
              <a:rPr lang="en-US" sz="1800" b="1" dirty="0" smtClean="0"/>
              <a:t> de la rectification</a:t>
            </a:r>
            <a:endParaRPr lang="fr-FR" sz="1800" b="1" dirty="0"/>
          </a:p>
        </p:txBody>
      </p:sp>
      <p:sp>
        <p:nvSpPr>
          <p:cNvPr id="5" name="Rectangle 4"/>
          <p:cNvSpPr/>
          <p:nvPr/>
        </p:nvSpPr>
        <p:spPr>
          <a:xfrm>
            <a:off x="2439904" y="6245225"/>
            <a:ext cx="4687788" cy="385042"/>
          </a:xfrm>
          <a:prstGeom prst="rect">
            <a:avLst/>
          </a:prstGeom>
        </p:spPr>
        <p:txBody>
          <a:bodyPr wrap="square">
            <a:spAutoFit/>
          </a:bodyPr>
          <a:lstStyle/>
          <a:p>
            <a:pPr algn="ctr">
              <a:lnSpc>
                <a:spcPct val="115000"/>
              </a:lnSpc>
              <a:spcBef>
                <a:spcPts val="600"/>
              </a:spcBef>
              <a:spcAft>
                <a:spcPts val="0"/>
              </a:spcAft>
            </a:pPr>
            <a:r>
              <a:rPr lang="en-US" sz="1800" b="1" dirty="0" smtClean="0">
                <a:solidFill>
                  <a:srgbClr val="000000"/>
                </a:solidFill>
                <a:latin typeface="Arial" panose="020B0604020202020204" pitchFamily="34" charset="0"/>
                <a:ea typeface="Times New Roman" panose="02020603050405020304" pitchFamily="18" charset="0"/>
              </a:rPr>
              <a:t>Bruno LAVISSE / </a:t>
            </a:r>
            <a:r>
              <a:rPr lang="en-US" sz="1800" b="1" dirty="0" err="1" smtClean="0">
                <a:solidFill>
                  <a:srgbClr val="000000"/>
                </a:solidFill>
                <a:latin typeface="Arial" panose="020B0604020202020204" pitchFamily="34" charset="0"/>
                <a:ea typeface="Times New Roman" panose="02020603050405020304" pitchFamily="18" charset="0"/>
              </a:rPr>
              <a:t>Guénaël</a:t>
            </a:r>
            <a:r>
              <a:rPr lang="en-US" sz="1800" b="1" dirty="0" smtClean="0">
                <a:solidFill>
                  <a:srgbClr val="000000"/>
                </a:solidFill>
                <a:latin typeface="Arial" panose="020B0604020202020204" pitchFamily="34" charset="0"/>
                <a:ea typeface="Times New Roman" panose="02020603050405020304" pitchFamily="18" charset="0"/>
              </a:rPr>
              <a:t> GERMAIN</a:t>
            </a:r>
            <a:r>
              <a:rPr lang="en-US" sz="1800" dirty="0" smtClean="0">
                <a:solidFill>
                  <a:srgbClr val="000000"/>
                </a:solidFill>
                <a:latin typeface="Arial" panose="020B0604020202020204" pitchFamily="34" charset="0"/>
                <a:ea typeface="Times New Roman" panose="02020603050405020304" pitchFamily="18" charset="0"/>
              </a:rPr>
              <a:t> </a:t>
            </a:r>
            <a:endParaRPr lang="fr-FR" sz="1800" dirty="0">
              <a:solidFill>
                <a:srgbClr val="000000"/>
              </a:solidFill>
              <a:latin typeface="Times New Roman" panose="02020603050405020304" pitchFamily="18" charset="0"/>
              <a:ea typeface="Calibri" panose="020F0502020204030204" pitchFamily="34" charset="0"/>
            </a:endParaRPr>
          </a:p>
        </p:txBody>
      </p:sp>
      <p:pic>
        <p:nvPicPr>
          <p:cNvPr id="4" name="Image 3"/>
          <p:cNvPicPr>
            <a:picLocks noChangeAspect="1"/>
          </p:cNvPicPr>
          <p:nvPr/>
        </p:nvPicPr>
        <p:blipFill>
          <a:blip r:embed="rId3"/>
          <a:stretch>
            <a:fillRect/>
          </a:stretch>
        </p:blipFill>
        <p:spPr>
          <a:xfrm>
            <a:off x="2815984" y="1251942"/>
            <a:ext cx="3935626" cy="3530198"/>
          </a:xfrm>
          <a:prstGeom prst="rect">
            <a:avLst/>
          </a:prstGeom>
        </p:spPr>
      </p:pic>
      <p:sp>
        <p:nvSpPr>
          <p:cNvPr id="13" name="Text Box 14"/>
          <p:cNvSpPr txBox="1">
            <a:spLocks noChangeArrowheads="1"/>
          </p:cNvSpPr>
          <p:nvPr/>
        </p:nvSpPr>
        <p:spPr bwMode="auto">
          <a:xfrm>
            <a:off x="3275856" y="375861"/>
            <a:ext cx="539159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fr-FR" sz="2000" dirty="0"/>
              <a:t>Arts et Metiers ParisTech 1</a:t>
            </a:r>
            <a:r>
              <a:rPr lang="fr-FR" sz="2000" baseline="30000" dirty="0"/>
              <a:t>er</a:t>
            </a:r>
            <a:r>
              <a:rPr lang="fr-FR" sz="2000" dirty="0"/>
              <a:t> année </a:t>
            </a:r>
          </a:p>
        </p:txBody>
      </p:sp>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4281" y="15003"/>
            <a:ext cx="2013536" cy="1121827"/>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2</a:t>
            </a:fld>
            <a:endParaRPr lang="fr-FR" altLang="fr-FR" dirty="0"/>
          </a:p>
        </p:txBody>
      </p:sp>
      <p:sp>
        <p:nvSpPr>
          <p:cNvPr id="2" name="ZoneTexte 1"/>
          <p:cNvSpPr txBox="1"/>
          <p:nvPr/>
        </p:nvSpPr>
        <p:spPr>
          <a:xfrm>
            <a:off x="558704" y="980728"/>
            <a:ext cx="2501128"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Utilisation industrielle</a:t>
            </a:r>
            <a:endParaRPr lang="fr-FR" sz="2000" i="1" dirty="0">
              <a:latin typeface="Times New Roman" panose="02020603050405020304" pitchFamily="18" charset="0"/>
              <a:cs typeface="Times New Roman" panose="02020603050405020304" pitchFamily="18" charset="0"/>
            </a:endParaRPr>
          </a:p>
        </p:txBody>
      </p:sp>
      <p:sp>
        <p:nvSpPr>
          <p:cNvPr id="15"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Introduction</a:t>
            </a:r>
            <a:endParaRPr lang="fr-FR" sz="2600" b="1" dirty="0"/>
          </a:p>
        </p:txBody>
      </p:sp>
      <p:pic>
        <p:nvPicPr>
          <p:cNvPr id="1028" name="Picture 4" descr="Résultat de recherche d'images pour &quot;reduction gear ship&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1043" y="1556799"/>
            <a:ext cx="3553352" cy="1926691"/>
          </a:xfrm>
          <a:prstGeom prst="rect">
            <a:avLst/>
          </a:prstGeom>
          <a:noFill/>
          <a:extLst>
            <a:ext uri="{909E8E84-426E-40DD-AFC4-6F175D3DCCD1}">
              <a14:hiddenFill xmlns:a14="http://schemas.microsoft.com/office/drawing/2010/main">
                <a:solidFill>
                  <a:srgbClr val="FFFFFF"/>
                </a:solidFill>
              </a14:hiddenFill>
            </a:ext>
          </a:extLst>
        </p:spPr>
      </p:pic>
      <p:sp>
        <p:nvSpPr>
          <p:cNvPr id="18" name="ZoneTexte 17"/>
          <p:cNvSpPr txBox="1"/>
          <p:nvPr/>
        </p:nvSpPr>
        <p:spPr>
          <a:xfrm>
            <a:off x="558704" y="2058480"/>
            <a:ext cx="3528392" cy="923330"/>
          </a:xfrm>
          <a:prstGeom prst="rect">
            <a:avLst/>
          </a:prstGeom>
          <a:noFill/>
        </p:spPr>
        <p:txBody>
          <a:bodyPr wrap="square" rtlCol="0">
            <a:spAutoFit/>
          </a:bodyPr>
          <a:lstStyle/>
          <a:p>
            <a:r>
              <a:rPr lang="fr-FR" sz="1800" dirty="0" smtClean="0"/>
              <a:t>Etape de finition de la gamme d’usinage sur des matériaux très durs ou de forme complexe</a:t>
            </a:r>
            <a:endParaRPr lang="fr-FR" sz="1800" dirty="0"/>
          </a:p>
        </p:txBody>
      </p:sp>
      <p:sp>
        <p:nvSpPr>
          <p:cNvPr id="19" name="ZoneTexte 18"/>
          <p:cNvSpPr txBox="1"/>
          <p:nvPr/>
        </p:nvSpPr>
        <p:spPr>
          <a:xfrm>
            <a:off x="693144" y="4653136"/>
            <a:ext cx="3259512" cy="1200329"/>
          </a:xfrm>
          <a:prstGeom prst="rect">
            <a:avLst/>
          </a:prstGeom>
          <a:noFill/>
        </p:spPr>
        <p:txBody>
          <a:bodyPr wrap="square" rtlCol="0">
            <a:spAutoFit/>
          </a:bodyPr>
          <a:lstStyle/>
          <a:p>
            <a:r>
              <a:rPr lang="fr-FR" sz="1800" dirty="0" smtClean="0"/>
              <a:t>Obtention de dimensions géométriques précises (~µm) et très bons état de surface (jusqu’à 0,05µm)</a:t>
            </a:r>
            <a:endParaRPr lang="fr-FR" sz="1800" dirty="0"/>
          </a:p>
        </p:txBody>
      </p:sp>
      <p:pic>
        <p:nvPicPr>
          <p:cNvPr id="20" name="Picture 2" descr="RÃ©sultat de recherche d'images pour &quot;superfinition&quot;"/>
          <p:cNvPicPr>
            <a:picLocks noChangeAspect="1" noChangeArrowheads="1"/>
          </p:cNvPicPr>
          <p:nvPr/>
        </p:nvPicPr>
        <p:blipFill rotWithShape="1">
          <a:blip r:embed="rId4">
            <a:extLst>
              <a:ext uri="{28A0092B-C50C-407E-A947-70E740481C1C}">
                <a14:useLocalDpi xmlns:a14="http://schemas.microsoft.com/office/drawing/2010/main" val="0"/>
              </a:ext>
            </a:extLst>
          </a:blip>
          <a:srcRect t="552" b="39"/>
          <a:stretch/>
        </p:blipFill>
        <p:spPr bwMode="auto">
          <a:xfrm>
            <a:off x="4681044" y="4411859"/>
            <a:ext cx="3553351" cy="19266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43893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3</a:t>
            </a:fld>
            <a:endParaRPr lang="fr-FR" altLang="fr-FR" dirty="0"/>
          </a:p>
        </p:txBody>
      </p:sp>
      <p:sp>
        <p:nvSpPr>
          <p:cNvPr id="2" name="ZoneTexte 1"/>
          <p:cNvSpPr txBox="1"/>
          <p:nvPr/>
        </p:nvSpPr>
        <p:spPr>
          <a:xfrm>
            <a:off x="558704" y="980728"/>
            <a:ext cx="4949400"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Pièces typiques rectifiées dans l’industrie</a:t>
            </a:r>
            <a:endParaRPr lang="fr-FR" sz="2000" i="1" dirty="0">
              <a:latin typeface="Times New Roman" panose="02020603050405020304" pitchFamily="18" charset="0"/>
              <a:cs typeface="Times New Roman" panose="02020603050405020304" pitchFamily="18" charset="0"/>
            </a:endParaRPr>
          </a:p>
        </p:txBody>
      </p:sp>
      <p:sp>
        <p:nvSpPr>
          <p:cNvPr id="11"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Introduction</a:t>
            </a:r>
            <a:endParaRPr lang="fr-FR" sz="2600" b="1" dirty="0"/>
          </a:p>
        </p:txBody>
      </p:sp>
      <p:grpSp>
        <p:nvGrpSpPr>
          <p:cNvPr id="4" name="Groupe 3"/>
          <p:cNvGrpSpPr/>
          <p:nvPr/>
        </p:nvGrpSpPr>
        <p:grpSpPr>
          <a:xfrm>
            <a:off x="631009" y="3317193"/>
            <a:ext cx="3793263" cy="2348932"/>
            <a:chOff x="710252" y="2421961"/>
            <a:chExt cx="3240360" cy="1822703"/>
          </a:xfrm>
        </p:grpSpPr>
        <p:pic>
          <p:nvPicPr>
            <p:cNvPr id="15366" name="Picture 6" descr="RÃ©sultat de recherche d'images pour &quot;vilebrequin rectifiÃ©&quot;"/>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29080" b="80122" l="5518" r="97754"/>
                      </a14:imgEffect>
                    </a14:imgLayer>
                  </a14:imgProps>
                </a:ext>
                <a:ext uri="{28A0092B-C50C-407E-A947-70E740481C1C}">
                  <a14:useLocalDpi xmlns:a14="http://schemas.microsoft.com/office/drawing/2010/main" val="0"/>
                </a:ext>
              </a:extLst>
            </a:blip>
            <a:srcRect/>
            <a:stretch>
              <a:fillRect/>
            </a:stretch>
          </p:blipFill>
          <p:spPr bwMode="auto">
            <a:xfrm>
              <a:off x="710252" y="2421961"/>
              <a:ext cx="3240360" cy="1822703"/>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1124916" y="3865550"/>
              <a:ext cx="2150939" cy="214943"/>
            </a:xfrm>
            <a:prstGeom prst="rect">
              <a:avLst/>
            </a:prstGeom>
          </p:spPr>
          <p:txBody>
            <a:bodyPr wrap="square">
              <a:spAutoFit/>
            </a:bodyPr>
            <a:lstStyle/>
            <a:p>
              <a:pPr algn="ctr">
                <a:spcAft>
                  <a:spcPts val="800"/>
                </a:spcAft>
              </a:pPr>
              <a:r>
                <a:rPr lang="fr-FR" sz="1200" dirty="0" smtClean="0">
                  <a:effectLst/>
                  <a:latin typeface="Times New Roman" panose="02020603050405020304" pitchFamily="18" charset="0"/>
                  <a:ea typeface="Calibri" panose="020F0502020204030204" pitchFamily="34" charset="0"/>
                </a:rPr>
                <a:t>Vilebrequin</a:t>
              </a:r>
              <a:endParaRPr lang="fr-FR" sz="1200" dirty="0">
                <a:effectLst/>
                <a:latin typeface="Times New Roman" panose="02020603050405020304" pitchFamily="18" charset="0"/>
                <a:ea typeface="Calibri" panose="020F0502020204030204" pitchFamily="34" charset="0"/>
              </a:endParaRPr>
            </a:p>
          </p:txBody>
        </p:sp>
      </p:grpSp>
      <p:grpSp>
        <p:nvGrpSpPr>
          <p:cNvPr id="5" name="Groupe 4"/>
          <p:cNvGrpSpPr/>
          <p:nvPr/>
        </p:nvGrpSpPr>
        <p:grpSpPr>
          <a:xfrm>
            <a:off x="2899081" y="1896055"/>
            <a:ext cx="2517954" cy="1582670"/>
            <a:chOff x="2459121" y="1943295"/>
            <a:chExt cx="2150939" cy="1228106"/>
          </a:xfrm>
        </p:grpSpPr>
        <p:pic>
          <p:nvPicPr>
            <p:cNvPr id="15364" name="Picture 4" descr="RÃ©sultat de recherche d'images pour &quot;soupape rectifiÃ©e&quo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26834" y="1943295"/>
              <a:ext cx="1296144" cy="972108"/>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2459121" y="2894402"/>
              <a:ext cx="2150939" cy="276999"/>
            </a:xfrm>
            <a:prstGeom prst="rect">
              <a:avLst/>
            </a:prstGeom>
          </p:spPr>
          <p:txBody>
            <a:bodyPr wrap="square">
              <a:spAutoFit/>
            </a:bodyPr>
            <a:lstStyle/>
            <a:p>
              <a:pPr algn="ctr">
                <a:spcAft>
                  <a:spcPts val="800"/>
                </a:spcAft>
              </a:pPr>
              <a:r>
                <a:rPr lang="fr-FR" sz="1200" dirty="0" smtClean="0">
                  <a:effectLst/>
                  <a:latin typeface="Times New Roman" panose="02020603050405020304" pitchFamily="18" charset="0"/>
                  <a:ea typeface="Calibri" panose="020F0502020204030204" pitchFamily="34" charset="0"/>
                </a:rPr>
                <a:t>Soupape</a:t>
              </a:r>
              <a:endParaRPr lang="fr-FR" sz="1200" dirty="0">
                <a:effectLst/>
                <a:latin typeface="Times New Roman" panose="02020603050405020304" pitchFamily="18" charset="0"/>
                <a:ea typeface="Calibri" panose="020F0502020204030204" pitchFamily="34" charset="0"/>
              </a:endParaRPr>
            </a:p>
          </p:txBody>
        </p:sp>
      </p:grpSp>
      <p:grpSp>
        <p:nvGrpSpPr>
          <p:cNvPr id="6" name="Groupe 5"/>
          <p:cNvGrpSpPr/>
          <p:nvPr/>
        </p:nvGrpSpPr>
        <p:grpSpPr>
          <a:xfrm>
            <a:off x="34837" y="1615700"/>
            <a:ext cx="2705909" cy="1857111"/>
            <a:chOff x="260282" y="1591837"/>
            <a:chExt cx="2311498" cy="1441064"/>
          </a:xfrm>
        </p:grpSpPr>
        <p:pic>
          <p:nvPicPr>
            <p:cNvPr id="15362" name="Picture 2" descr="RÃ©sultat de recherche d'images pour &quot;rectification plan de joints culasse&quot;"/>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4479" b="90000" l="4259" r="90000"/>
                      </a14:imgEffect>
                    </a14:imgLayer>
                  </a14:imgProps>
                </a:ext>
                <a:ext uri="{28A0092B-C50C-407E-A947-70E740481C1C}">
                  <a14:useLocalDpi xmlns:a14="http://schemas.microsoft.com/office/drawing/2010/main" val="0"/>
                </a:ext>
              </a:extLst>
            </a:blip>
            <a:srcRect/>
            <a:stretch>
              <a:fillRect/>
            </a:stretch>
          </p:blipFill>
          <p:spPr bwMode="auto">
            <a:xfrm rot="16200000">
              <a:off x="871591" y="1115783"/>
              <a:ext cx="1224136" cy="2176243"/>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p:cNvSpPr/>
            <p:nvPr/>
          </p:nvSpPr>
          <p:spPr>
            <a:xfrm>
              <a:off x="260282" y="2755902"/>
              <a:ext cx="2150939" cy="276999"/>
            </a:xfrm>
            <a:prstGeom prst="rect">
              <a:avLst/>
            </a:prstGeom>
          </p:spPr>
          <p:txBody>
            <a:bodyPr wrap="square">
              <a:spAutoFit/>
            </a:bodyPr>
            <a:lstStyle/>
            <a:p>
              <a:pPr algn="ctr">
                <a:spcAft>
                  <a:spcPts val="800"/>
                </a:spcAft>
              </a:pPr>
              <a:r>
                <a:rPr lang="fr-FR" sz="1200" dirty="0" smtClean="0">
                  <a:effectLst/>
                  <a:latin typeface="Times New Roman" panose="02020603050405020304" pitchFamily="18" charset="0"/>
                  <a:ea typeface="Calibri" panose="020F0502020204030204" pitchFamily="34" charset="0"/>
                </a:rPr>
                <a:t>Plan de joint culasse</a:t>
              </a:r>
              <a:endParaRPr lang="fr-FR" sz="1200" dirty="0">
                <a:effectLst/>
                <a:latin typeface="Times New Roman" panose="02020603050405020304" pitchFamily="18" charset="0"/>
                <a:ea typeface="Calibri" panose="020F0502020204030204" pitchFamily="34" charset="0"/>
              </a:endParaRPr>
            </a:p>
          </p:txBody>
        </p:sp>
      </p:grpSp>
      <p:grpSp>
        <p:nvGrpSpPr>
          <p:cNvPr id="14" name="Groupe 13"/>
          <p:cNvGrpSpPr/>
          <p:nvPr/>
        </p:nvGrpSpPr>
        <p:grpSpPr>
          <a:xfrm>
            <a:off x="6026857" y="2214169"/>
            <a:ext cx="2599264" cy="2884822"/>
            <a:chOff x="6221466" y="1842276"/>
            <a:chExt cx="2232248" cy="2658249"/>
          </a:xfrm>
        </p:grpSpPr>
        <p:pic>
          <p:nvPicPr>
            <p:cNvPr id="7" name="Image 6"/>
            <p:cNvPicPr>
              <a:picLocks noChangeAspect="1"/>
            </p:cNvPicPr>
            <p:nvPr/>
          </p:nvPicPr>
          <p:blipFill rotWithShape="1">
            <a:blip r:embed="rId8"/>
            <a:srcRect l="34880" r="35825"/>
            <a:stretch/>
          </p:blipFill>
          <p:spPr>
            <a:xfrm>
              <a:off x="6221466" y="1842276"/>
              <a:ext cx="2232248" cy="2381250"/>
            </a:xfrm>
            <a:prstGeom prst="rect">
              <a:avLst/>
            </a:prstGeom>
          </p:spPr>
        </p:pic>
        <p:sp>
          <p:nvSpPr>
            <p:cNvPr id="23" name="Rectangle 22"/>
            <p:cNvSpPr/>
            <p:nvPr/>
          </p:nvSpPr>
          <p:spPr>
            <a:xfrm>
              <a:off x="6286138" y="4223526"/>
              <a:ext cx="2150939" cy="276999"/>
            </a:xfrm>
            <a:prstGeom prst="rect">
              <a:avLst/>
            </a:prstGeom>
          </p:spPr>
          <p:txBody>
            <a:bodyPr wrap="square">
              <a:spAutoFit/>
            </a:bodyPr>
            <a:lstStyle/>
            <a:p>
              <a:pPr algn="ctr">
                <a:spcAft>
                  <a:spcPts val="800"/>
                </a:spcAft>
              </a:pPr>
              <a:r>
                <a:rPr lang="fr-FR" sz="1200" dirty="0" smtClean="0">
                  <a:effectLst/>
                  <a:latin typeface="Times New Roman" panose="02020603050405020304" pitchFamily="18" charset="0"/>
                  <a:ea typeface="Calibri" panose="020F0502020204030204" pitchFamily="34" charset="0"/>
                </a:rPr>
                <a:t>Train d’</a:t>
              </a:r>
              <a:r>
                <a:rPr lang="fr-FR" sz="1200" dirty="0" err="1" smtClean="0">
                  <a:effectLst/>
                  <a:latin typeface="Times New Roman" panose="02020603050405020304" pitchFamily="18" charset="0"/>
                  <a:ea typeface="Calibri" panose="020F0502020204030204" pitchFamily="34" charset="0"/>
                </a:rPr>
                <a:t>atterissage</a:t>
              </a:r>
              <a:endParaRPr lang="fr-FR" sz="1200" dirty="0">
                <a:effectLst/>
                <a:latin typeface="Times New Roman" panose="02020603050405020304" pitchFamily="18" charset="0"/>
                <a:ea typeface="Calibri" panose="020F0502020204030204" pitchFamily="34" charset="0"/>
              </a:endParaRPr>
            </a:p>
          </p:txBody>
        </p:sp>
      </p:grpSp>
      <p:grpSp>
        <p:nvGrpSpPr>
          <p:cNvPr id="22" name="Groupe 21"/>
          <p:cNvGrpSpPr/>
          <p:nvPr/>
        </p:nvGrpSpPr>
        <p:grpSpPr>
          <a:xfrm>
            <a:off x="108610" y="1484784"/>
            <a:ext cx="5039454" cy="4757024"/>
            <a:chOff x="108610" y="1484784"/>
            <a:chExt cx="5039454" cy="4757024"/>
          </a:xfrm>
        </p:grpSpPr>
        <p:sp>
          <p:nvSpPr>
            <p:cNvPr id="21" name="Forme libre 20"/>
            <p:cNvSpPr/>
            <p:nvPr/>
          </p:nvSpPr>
          <p:spPr bwMode="auto">
            <a:xfrm>
              <a:off x="108610" y="1484784"/>
              <a:ext cx="5039454" cy="4345753"/>
            </a:xfrm>
            <a:custGeom>
              <a:avLst/>
              <a:gdLst>
                <a:gd name="connsiteX0" fmla="*/ 837539 w 5410302"/>
                <a:gd name="connsiteY0" fmla="*/ 208145 h 4345753"/>
                <a:gd name="connsiteX1" fmla="*/ 46429 w 5410302"/>
                <a:gd name="connsiteY1" fmla="*/ 886240 h 4345753"/>
                <a:gd name="connsiteX2" fmla="*/ 354653 w 5410302"/>
                <a:gd name="connsiteY2" fmla="*/ 3701359 h 4345753"/>
                <a:gd name="connsiteX3" fmla="*/ 2491678 w 5410302"/>
                <a:gd name="connsiteY3" fmla="*/ 4338356 h 4345753"/>
                <a:gd name="connsiteX4" fmla="*/ 4638977 w 5410302"/>
                <a:gd name="connsiteY4" fmla="*/ 3947938 h 4345753"/>
                <a:gd name="connsiteX5" fmla="*/ 5265701 w 5410302"/>
                <a:gd name="connsiteY5" fmla="*/ 2530105 h 4345753"/>
                <a:gd name="connsiteX6" fmla="*/ 5224604 w 5410302"/>
                <a:gd name="connsiteY6" fmla="*/ 506096 h 4345753"/>
                <a:gd name="connsiteX7" fmla="*/ 3282788 w 5410302"/>
                <a:gd name="connsiteY7" fmla="*/ 12936 h 4345753"/>
                <a:gd name="connsiteX8" fmla="*/ 837539 w 5410302"/>
                <a:gd name="connsiteY8" fmla="*/ 208145 h 4345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10302" h="4345753">
                  <a:moveTo>
                    <a:pt x="837539" y="208145"/>
                  </a:moveTo>
                  <a:cubicBezTo>
                    <a:pt x="298146" y="353696"/>
                    <a:pt x="126910" y="304038"/>
                    <a:pt x="46429" y="886240"/>
                  </a:cubicBezTo>
                  <a:cubicBezTo>
                    <a:pt x="-34052" y="1468442"/>
                    <a:pt x="-52889" y="3126006"/>
                    <a:pt x="354653" y="3701359"/>
                  </a:cubicBezTo>
                  <a:cubicBezTo>
                    <a:pt x="762194" y="4276712"/>
                    <a:pt x="1777624" y="4297259"/>
                    <a:pt x="2491678" y="4338356"/>
                  </a:cubicBezTo>
                  <a:cubicBezTo>
                    <a:pt x="3205732" y="4379453"/>
                    <a:pt x="4176640" y="4249313"/>
                    <a:pt x="4638977" y="3947938"/>
                  </a:cubicBezTo>
                  <a:cubicBezTo>
                    <a:pt x="5101314" y="3646563"/>
                    <a:pt x="5168097" y="3103745"/>
                    <a:pt x="5265701" y="2530105"/>
                  </a:cubicBezTo>
                  <a:cubicBezTo>
                    <a:pt x="5363305" y="1956465"/>
                    <a:pt x="5555089" y="925624"/>
                    <a:pt x="5224604" y="506096"/>
                  </a:cubicBezTo>
                  <a:cubicBezTo>
                    <a:pt x="4894119" y="86568"/>
                    <a:pt x="4017390" y="62594"/>
                    <a:pt x="3282788" y="12936"/>
                  </a:cubicBezTo>
                  <a:cubicBezTo>
                    <a:pt x="2548186" y="-36722"/>
                    <a:pt x="1376932" y="62594"/>
                    <a:pt x="837539" y="208145"/>
                  </a:cubicBezTo>
                  <a:close/>
                </a:path>
              </a:pathLst>
            </a:custGeom>
            <a:noFill/>
            <a:ln w="47625" cap="flat" cmpd="sng" algn="ctr">
              <a:solidFill>
                <a:srgbClr val="CC3300"/>
              </a:solidFill>
              <a:prstDash val="dash"/>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27" name="Rectangle 26"/>
            <p:cNvSpPr/>
            <p:nvPr/>
          </p:nvSpPr>
          <p:spPr>
            <a:xfrm>
              <a:off x="2090289" y="5903254"/>
              <a:ext cx="1300915" cy="338554"/>
            </a:xfrm>
            <a:prstGeom prst="rect">
              <a:avLst/>
            </a:prstGeom>
          </p:spPr>
          <p:txBody>
            <a:bodyPr wrap="square">
              <a:spAutoFit/>
            </a:bodyPr>
            <a:lstStyle/>
            <a:p>
              <a:pPr algn="ctr">
                <a:spcAft>
                  <a:spcPts val="800"/>
                </a:spcAft>
              </a:pPr>
              <a:r>
                <a:rPr lang="fr-FR" sz="1600" b="1" dirty="0" smtClean="0">
                  <a:effectLst/>
                  <a:latin typeface="Times New Roman" panose="02020603050405020304" pitchFamily="18" charset="0"/>
                  <a:ea typeface="Calibri" panose="020F0502020204030204" pitchFamily="34" charset="0"/>
                </a:rPr>
                <a:t>Automobile</a:t>
              </a:r>
              <a:endParaRPr lang="fr-FR" sz="1600" b="1" dirty="0">
                <a:effectLst/>
                <a:latin typeface="Times New Roman" panose="02020603050405020304" pitchFamily="18" charset="0"/>
                <a:ea typeface="Calibri" panose="020F0502020204030204" pitchFamily="34" charset="0"/>
              </a:endParaRPr>
            </a:p>
          </p:txBody>
        </p:sp>
      </p:grpSp>
      <p:sp>
        <p:nvSpPr>
          <p:cNvPr id="30" name="Forme libre 29"/>
          <p:cNvSpPr/>
          <p:nvPr/>
        </p:nvSpPr>
        <p:spPr bwMode="auto">
          <a:xfrm>
            <a:off x="5788623" y="1860739"/>
            <a:ext cx="3115797" cy="3259591"/>
          </a:xfrm>
          <a:custGeom>
            <a:avLst/>
            <a:gdLst>
              <a:gd name="connsiteX0" fmla="*/ 59676 w 3362647"/>
              <a:gd name="connsiteY0" fmla="*/ 2828470 h 3432808"/>
              <a:gd name="connsiteX1" fmla="*/ 635029 w 3362647"/>
              <a:gd name="connsiteY1" fmla="*/ 3373001 h 3432808"/>
              <a:gd name="connsiteX2" fmla="*/ 2504925 w 3362647"/>
              <a:gd name="connsiteY2" fmla="*/ 3414097 h 3432808"/>
              <a:gd name="connsiteX3" fmla="*/ 3152197 w 3362647"/>
              <a:gd name="connsiteY3" fmla="*/ 3342178 h 3432808"/>
              <a:gd name="connsiteX4" fmla="*/ 3265213 w 3362647"/>
              <a:gd name="connsiteY4" fmla="*/ 2509972 h 3432808"/>
              <a:gd name="connsiteX5" fmla="*/ 3275487 w 3362647"/>
              <a:gd name="connsiteY5" fmla="*/ 290754 h 3432808"/>
              <a:gd name="connsiteX6" fmla="*/ 2114507 w 3362647"/>
              <a:gd name="connsiteY6" fmla="*/ 13351 h 3432808"/>
              <a:gd name="connsiteX7" fmla="*/ 337078 w 3362647"/>
              <a:gd name="connsiteY7" fmla="*/ 167464 h 3432808"/>
              <a:gd name="connsiteX8" fmla="*/ 49402 w 3362647"/>
              <a:gd name="connsiteY8" fmla="*/ 660623 h 3432808"/>
              <a:gd name="connsiteX9" fmla="*/ 59676 w 3362647"/>
              <a:gd name="connsiteY9" fmla="*/ 2828470 h 3432808"/>
              <a:gd name="connsiteX0" fmla="*/ 59676 w 3271875"/>
              <a:gd name="connsiteY0" fmla="*/ 2820339 h 3424677"/>
              <a:gd name="connsiteX1" fmla="*/ 635029 w 3271875"/>
              <a:gd name="connsiteY1" fmla="*/ 3364870 h 3424677"/>
              <a:gd name="connsiteX2" fmla="*/ 2504925 w 3271875"/>
              <a:gd name="connsiteY2" fmla="*/ 3405966 h 3424677"/>
              <a:gd name="connsiteX3" fmla="*/ 3152197 w 3271875"/>
              <a:gd name="connsiteY3" fmla="*/ 3334047 h 3424677"/>
              <a:gd name="connsiteX4" fmla="*/ 3265213 w 3271875"/>
              <a:gd name="connsiteY4" fmla="*/ 2501841 h 3424677"/>
              <a:gd name="connsiteX5" fmla="*/ 3059730 w 3271875"/>
              <a:gd name="connsiteY5" fmla="*/ 313445 h 3424677"/>
              <a:gd name="connsiteX6" fmla="*/ 2114507 w 3271875"/>
              <a:gd name="connsiteY6" fmla="*/ 5220 h 3424677"/>
              <a:gd name="connsiteX7" fmla="*/ 337078 w 3271875"/>
              <a:gd name="connsiteY7" fmla="*/ 159333 h 3424677"/>
              <a:gd name="connsiteX8" fmla="*/ 49402 w 3271875"/>
              <a:gd name="connsiteY8" fmla="*/ 652492 h 3424677"/>
              <a:gd name="connsiteX9" fmla="*/ 59676 w 3271875"/>
              <a:gd name="connsiteY9" fmla="*/ 2820339 h 3424677"/>
              <a:gd name="connsiteX0" fmla="*/ 59676 w 3203755"/>
              <a:gd name="connsiteY0" fmla="*/ 2820339 h 3425345"/>
              <a:gd name="connsiteX1" fmla="*/ 635029 w 3203755"/>
              <a:gd name="connsiteY1" fmla="*/ 3364870 h 3425345"/>
              <a:gd name="connsiteX2" fmla="*/ 2504925 w 3203755"/>
              <a:gd name="connsiteY2" fmla="*/ 3405966 h 3425345"/>
              <a:gd name="connsiteX3" fmla="*/ 3152197 w 3203755"/>
              <a:gd name="connsiteY3" fmla="*/ 3334047 h 3425345"/>
              <a:gd name="connsiteX4" fmla="*/ 3152197 w 3203755"/>
              <a:gd name="connsiteY4" fmla="*/ 2491567 h 3425345"/>
              <a:gd name="connsiteX5" fmla="*/ 3059730 w 3203755"/>
              <a:gd name="connsiteY5" fmla="*/ 313445 h 3425345"/>
              <a:gd name="connsiteX6" fmla="*/ 2114507 w 3203755"/>
              <a:gd name="connsiteY6" fmla="*/ 5220 h 3425345"/>
              <a:gd name="connsiteX7" fmla="*/ 337078 w 3203755"/>
              <a:gd name="connsiteY7" fmla="*/ 159333 h 3425345"/>
              <a:gd name="connsiteX8" fmla="*/ 49402 w 3203755"/>
              <a:gd name="connsiteY8" fmla="*/ 652492 h 3425345"/>
              <a:gd name="connsiteX9" fmla="*/ 59676 w 3203755"/>
              <a:gd name="connsiteY9" fmla="*/ 2820339 h 3425345"/>
              <a:gd name="connsiteX0" fmla="*/ 59676 w 3175616"/>
              <a:gd name="connsiteY0" fmla="*/ 2820339 h 3427798"/>
              <a:gd name="connsiteX1" fmla="*/ 635029 w 3175616"/>
              <a:gd name="connsiteY1" fmla="*/ 3364870 h 3427798"/>
              <a:gd name="connsiteX2" fmla="*/ 2504925 w 3175616"/>
              <a:gd name="connsiteY2" fmla="*/ 3405966 h 3427798"/>
              <a:gd name="connsiteX3" fmla="*/ 2987811 w 3175616"/>
              <a:gd name="connsiteY3" fmla="*/ 3272402 h 3427798"/>
              <a:gd name="connsiteX4" fmla="*/ 3152197 w 3175616"/>
              <a:gd name="connsiteY4" fmla="*/ 2491567 h 3427798"/>
              <a:gd name="connsiteX5" fmla="*/ 3059730 w 3175616"/>
              <a:gd name="connsiteY5" fmla="*/ 313445 h 3427798"/>
              <a:gd name="connsiteX6" fmla="*/ 2114507 w 3175616"/>
              <a:gd name="connsiteY6" fmla="*/ 5220 h 3427798"/>
              <a:gd name="connsiteX7" fmla="*/ 337078 w 3175616"/>
              <a:gd name="connsiteY7" fmla="*/ 159333 h 3427798"/>
              <a:gd name="connsiteX8" fmla="*/ 49402 w 3175616"/>
              <a:gd name="connsiteY8" fmla="*/ 652492 h 3427798"/>
              <a:gd name="connsiteX9" fmla="*/ 59676 w 3175616"/>
              <a:gd name="connsiteY9" fmla="*/ 2820339 h 3427798"/>
              <a:gd name="connsiteX0" fmla="*/ 59676 w 3175616"/>
              <a:gd name="connsiteY0" fmla="*/ 2820339 h 3405208"/>
              <a:gd name="connsiteX1" fmla="*/ 635029 w 3175616"/>
              <a:gd name="connsiteY1" fmla="*/ 3364870 h 3405208"/>
              <a:gd name="connsiteX2" fmla="*/ 2237796 w 3175616"/>
              <a:gd name="connsiteY2" fmla="*/ 3354595 h 3405208"/>
              <a:gd name="connsiteX3" fmla="*/ 2987811 w 3175616"/>
              <a:gd name="connsiteY3" fmla="*/ 3272402 h 3405208"/>
              <a:gd name="connsiteX4" fmla="*/ 3152197 w 3175616"/>
              <a:gd name="connsiteY4" fmla="*/ 2491567 h 3405208"/>
              <a:gd name="connsiteX5" fmla="*/ 3059730 w 3175616"/>
              <a:gd name="connsiteY5" fmla="*/ 313445 h 3405208"/>
              <a:gd name="connsiteX6" fmla="*/ 2114507 w 3175616"/>
              <a:gd name="connsiteY6" fmla="*/ 5220 h 3405208"/>
              <a:gd name="connsiteX7" fmla="*/ 337078 w 3175616"/>
              <a:gd name="connsiteY7" fmla="*/ 159333 h 3405208"/>
              <a:gd name="connsiteX8" fmla="*/ 49402 w 3175616"/>
              <a:gd name="connsiteY8" fmla="*/ 652492 h 3405208"/>
              <a:gd name="connsiteX9" fmla="*/ 59676 w 3175616"/>
              <a:gd name="connsiteY9" fmla="*/ 2820339 h 3405208"/>
              <a:gd name="connsiteX0" fmla="*/ 59676 w 3179754"/>
              <a:gd name="connsiteY0" fmla="*/ 2820339 h 3410230"/>
              <a:gd name="connsiteX1" fmla="*/ 635029 w 3179754"/>
              <a:gd name="connsiteY1" fmla="*/ 3364870 h 3410230"/>
              <a:gd name="connsiteX2" fmla="*/ 2237796 w 3179754"/>
              <a:gd name="connsiteY2" fmla="*/ 3354595 h 3410230"/>
              <a:gd name="connsiteX3" fmla="*/ 2926166 w 3179754"/>
              <a:gd name="connsiteY3" fmla="*/ 3149112 h 3410230"/>
              <a:gd name="connsiteX4" fmla="*/ 3152197 w 3179754"/>
              <a:gd name="connsiteY4" fmla="*/ 2491567 h 3410230"/>
              <a:gd name="connsiteX5" fmla="*/ 3059730 w 3179754"/>
              <a:gd name="connsiteY5" fmla="*/ 313445 h 3410230"/>
              <a:gd name="connsiteX6" fmla="*/ 2114507 w 3179754"/>
              <a:gd name="connsiteY6" fmla="*/ 5220 h 3410230"/>
              <a:gd name="connsiteX7" fmla="*/ 337078 w 3179754"/>
              <a:gd name="connsiteY7" fmla="*/ 159333 h 3410230"/>
              <a:gd name="connsiteX8" fmla="*/ 49402 w 3179754"/>
              <a:gd name="connsiteY8" fmla="*/ 652492 h 3410230"/>
              <a:gd name="connsiteX9" fmla="*/ 59676 w 3179754"/>
              <a:gd name="connsiteY9" fmla="*/ 2820339 h 3410230"/>
              <a:gd name="connsiteX0" fmla="*/ 58280 w 3178358"/>
              <a:gd name="connsiteY0" fmla="*/ 2820339 h 3355662"/>
              <a:gd name="connsiteX1" fmla="*/ 613085 w 3178358"/>
              <a:gd name="connsiteY1" fmla="*/ 3210757 h 3355662"/>
              <a:gd name="connsiteX2" fmla="*/ 2236400 w 3178358"/>
              <a:gd name="connsiteY2" fmla="*/ 3354595 h 3355662"/>
              <a:gd name="connsiteX3" fmla="*/ 2924770 w 3178358"/>
              <a:gd name="connsiteY3" fmla="*/ 3149112 h 3355662"/>
              <a:gd name="connsiteX4" fmla="*/ 3150801 w 3178358"/>
              <a:gd name="connsiteY4" fmla="*/ 2491567 h 3355662"/>
              <a:gd name="connsiteX5" fmla="*/ 3058334 w 3178358"/>
              <a:gd name="connsiteY5" fmla="*/ 313445 h 3355662"/>
              <a:gd name="connsiteX6" fmla="*/ 2113111 w 3178358"/>
              <a:gd name="connsiteY6" fmla="*/ 5220 h 3355662"/>
              <a:gd name="connsiteX7" fmla="*/ 335682 w 3178358"/>
              <a:gd name="connsiteY7" fmla="*/ 159333 h 3355662"/>
              <a:gd name="connsiteX8" fmla="*/ 48006 w 3178358"/>
              <a:gd name="connsiteY8" fmla="*/ 652492 h 3355662"/>
              <a:gd name="connsiteX9" fmla="*/ 58280 w 3178358"/>
              <a:gd name="connsiteY9" fmla="*/ 2820339 h 3355662"/>
              <a:gd name="connsiteX0" fmla="*/ 58280 w 3178358"/>
              <a:gd name="connsiteY0" fmla="*/ 2820339 h 3277859"/>
              <a:gd name="connsiteX1" fmla="*/ 613085 w 3178358"/>
              <a:gd name="connsiteY1" fmla="*/ 3210757 h 3277859"/>
              <a:gd name="connsiteX2" fmla="*/ 2236400 w 3178358"/>
              <a:gd name="connsiteY2" fmla="*/ 3272401 h 3277859"/>
              <a:gd name="connsiteX3" fmla="*/ 2924770 w 3178358"/>
              <a:gd name="connsiteY3" fmla="*/ 3149112 h 3277859"/>
              <a:gd name="connsiteX4" fmla="*/ 3150801 w 3178358"/>
              <a:gd name="connsiteY4" fmla="*/ 2491567 h 3277859"/>
              <a:gd name="connsiteX5" fmla="*/ 3058334 w 3178358"/>
              <a:gd name="connsiteY5" fmla="*/ 313445 h 3277859"/>
              <a:gd name="connsiteX6" fmla="*/ 2113111 w 3178358"/>
              <a:gd name="connsiteY6" fmla="*/ 5220 h 3277859"/>
              <a:gd name="connsiteX7" fmla="*/ 335682 w 3178358"/>
              <a:gd name="connsiteY7" fmla="*/ 159333 h 3277859"/>
              <a:gd name="connsiteX8" fmla="*/ 48006 w 3178358"/>
              <a:gd name="connsiteY8" fmla="*/ 652492 h 3277859"/>
              <a:gd name="connsiteX9" fmla="*/ 58280 w 3178358"/>
              <a:gd name="connsiteY9" fmla="*/ 2820339 h 3277859"/>
              <a:gd name="connsiteX0" fmla="*/ 58280 w 3178358"/>
              <a:gd name="connsiteY0" fmla="*/ 2820339 h 3277859"/>
              <a:gd name="connsiteX1" fmla="*/ 613085 w 3178358"/>
              <a:gd name="connsiteY1" fmla="*/ 3210757 h 3277859"/>
              <a:gd name="connsiteX2" fmla="*/ 2236400 w 3178358"/>
              <a:gd name="connsiteY2" fmla="*/ 3272401 h 3277859"/>
              <a:gd name="connsiteX3" fmla="*/ 2924770 w 3178358"/>
              <a:gd name="connsiteY3" fmla="*/ 3149112 h 3277859"/>
              <a:gd name="connsiteX4" fmla="*/ 3150801 w 3178358"/>
              <a:gd name="connsiteY4" fmla="*/ 2491567 h 3277859"/>
              <a:gd name="connsiteX5" fmla="*/ 3058334 w 3178358"/>
              <a:gd name="connsiteY5" fmla="*/ 313445 h 3277859"/>
              <a:gd name="connsiteX6" fmla="*/ 2113111 w 3178358"/>
              <a:gd name="connsiteY6" fmla="*/ 5220 h 3277859"/>
              <a:gd name="connsiteX7" fmla="*/ 335682 w 3178358"/>
              <a:gd name="connsiteY7" fmla="*/ 159333 h 3277859"/>
              <a:gd name="connsiteX8" fmla="*/ 48006 w 3178358"/>
              <a:gd name="connsiteY8" fmla="*/ 652492 h 3277859"/>
              <a:gd name="connsiteX9" fmla="*/ 58280 w 3178358"/>
              <a:gd name="connsiteY9" fmla="*/ 2820339 h 3277859"/>
              <a:gd name="connsiteX0" fmla="*/ 121484 w 3138821"/>
              <a:gd name="connsiteY0" fmla="*/ 2748420 h 3280461"/>
              <a:gd name="connsiteX1" fmla="*/ 573548 w 3138821"/>
              <a:gd name="connsiteY1" fmla="*/ 3210757 h 3280461"/>
              <a:gd name="connsiteX2" fmla="*/ 2196863 w 3138821"/>
              <a:gd name="connsiteY2" fmla="*/ 3272401 h 3280461"/>
              <a:gd name="connsiteX3" fmla="*/ 2885233 w 3138821"/>
              <a:gd name="connsiteY3" fmla="*/ 3149112 h 3280461"/>
              <a:gd name="connsiteX4" fmla="*/ 3111264 w 3138821"/>
              <a:gd name="connsiteY4" fmla="*/ 2491567 h 3280461"/>
              <a:gd name="connsiteX5" fmla="*/ 3018797 w 3138821"/>
              <a:gd name="connsiteY5" fmla="*/ 313445 h 3280461"/>
              <a:gd name="connsiteX6" fmla="*/ 2073574 w 3138821"/>
              <a:gd name="connsiteY6" fmla="*/ 5220 h 3280461"/>
              <a:gd name="connsiteX7" fmla="*/ 296145 w 3138821"/>
              <a:gd name="connsiteY7" fmla="*/ 159333 h 3280461"/>
              <a:gd name="connsiteX8" fmla="*/ 8469 w 3138821"/>
              <a:gd name="connsiteY8" fmla="*/ 652492 h 3280461"/>
              <a:gd name="connsiteX9" fmla="*/ 121484 w 3138821"/>
              <a:gd name="connsiteY9" fmla="*/ 2748420 h 3280461"/>
              <a:gd name="connsiteX0" fmla="*/ 121812 w 3139149"/>
              <a:gd name="connsiteY0" fmla="*/ 2748420 h 3272475"/>
              <a:gd name="connsiteX1" fmla="*/ 594424 w 3139149"/>
              <a:gd name="connsiteY1" fmla="*/ 3159387 h 3272475"/>
              <a:gd name="connsiteX2" fmla="*/ 2197191 w 3139149"/>
              <a:gd name="connsiteY2" fmla="*/ 3272401 h 3272475"/>
              <a:gd name="connsiteX3" fmla="*/ 2885561 w 3139149"/>
              <a:gd name="connsiteY3" fmla="*/ 3149112 h 3272475"/>
              <a:gd name="connsiteX4" fmla="*/ 3111592 w 3139149"/>
              <a:gd name="connsiteY4" fmla="*/ 2491567 h 3272475"/>
              <a:gd name="connsiteX5" fmla="*/ 3019125 w 3139149"/>
              <a:gd name="connsiteY5" fmla="*/ 313445 h 3272475"/>
              <a:gd name="connsiteX6" fmla="*/ 2073902 w 3139149"/>
              <a:gd name="connsiteY6" fmla="*/ 5220 h 3272475"/>
              <a:gd name="connsiteX7" fmla="*/ 296473 w 3139149"/>
              <a:gd name="connsiteY7" fmla="*/ 159333 h 3272475"/>
              <a:gd name="connsiteX8" fmla="*/ 8797 w 3139149"/>
              <a:gd name="connsiteY8" fmla="*/ 652492 h 3272475"/>
              <a:gd name="connsiteX9" fmla="*/ 121812 w 3139149"/>
              <a:gd name="connsiteY9" fmla="*/ 2748420 h 3272475"/>
              <a:gd name="connsiteX0" fmla="*/ 121812 w 3139149"/>
              <a:gd name="connsiteY0" fmla="*/ 2748420 h 3273638"/>
              <a:gd name="connsiteX1" fmla="*/ 594424 w 3139149"/>
              <a:gd name="connsiteY1" fmla="*/ 3159387 h 3273638"/>
              <a:gd name="connsiteX2" fmla="*/ 2197191 w 3139149"/>
              <a:gd name="connsiteY2" fmla="*/ 3272401 h 3273638"/>
              <a:gd name="connsiteX3" fmla="*/ 2885561 w 3139149"/>
              <a:gd name="connsiteY3" fmla="*/ 3149112 h 3273638"/>
              <a:gd name="connsiteX4" fmla="*/ 3111592 w 3139149"/>
              <a:gd name="connsiteY4" fmla="*/ 2491567 h 3273638"/>
              <a:gd name="connsiteX5" fmla="*/ 3019125 w 3139149"/>
              <a:gd name="connsiteY5" fmla="*/ 313445 h 3273638"/>
              <a:gd name="connsiteX6" fmla="*/ 2073902 w 3139149"/>
              <a:gd name="connsiteY6" fmla="*/ 5220 h 3273638"/>
              <a:gd name="connsiteX7" fmla="*/ 296473 w 3139149"/>
              <a:gd name="connsiteY7" fmla="*/ 159333 h 3273638"/>
              <a:gd name="connsiteX8" fmla="*/ 8797 w 3139149"/>
              <a:gd name="connsiteY8" fmla="*/ 652492 h 3273638"/>
              <a:gd name="connsiteX9" fmla="*/ 121812 w 3139149"/>
              <a:gd name="connsiteY9" fmla="*/ 2748420 h 3273638"/>
              <a:gd name="connsiteX0" fmla="*/ 148563 w 3135077"/>
              <a:gd name="connsiteY0" fmla="*/ 2686775 h 3272512"/>
              <a:gd name="connsiteX1" fmla="*/ 590352 w 3135077"/>
              <a:gd name="connsiteY1" fmla="*/ 3159387 h 3272512"/>
              <a:gd name="connsiteX2" fmla="*/ 2193119 w 3135077"/>
              <a:gd name="connsiteY2" fmla="*/ 3272401 h 3272512"/>
              <a:gd name="connsiteX3" fmla="*/ 2881489 w 3135077"/>
              <a:gd name="connsiteY3" fmla="*/ 3149112 h 3272512"/>
              <a:gd name="connsiteX4" fmla="*/ 3107520 w 3135077"/>
              <a:gd name="connsiteY4" fmla="*/ 2491567 h 3272512"/>
              <a:gd name="connsiteX5" fmla="*/ 3015053 w 3135077"/>
              <a:gd name="connsiteY5" fmla="*/ 313445 h 3272512"/>
              <a:gd name="connsiteX6" fmla="*/ 2069830 w 3135077"/>
              <a:gd name="connsiteY6" fmla="*/ 5220 h 3272512"/>
              <a:gd name="connsiteX7" fmla="*/ 292401 w 3135077"/>
              <a:gd name="connsiteY7" fmla="*/ 159333 h 3272512"/>
              <a:gd name="connsiteX8" fmla="*/ 4725 w 3135077"/>
              <a:gd name="connsiteY8" fmla="*/ 652492 h 3272512"/>
              <a:gd name="connsiteX9" fmla="*/ 148563 w 3135077"/>
              <a:gd name="connsiteY9" fmla="*/ 2686775 h 3272512"/>
              <a:gd name="connsiteX0" fmla="*/ 148194 w 3134708"/>
              <a:gd name="connsiteY0" fmla="*/ 2686775 h 3276200"/>
              <a:gd name="connsiteX1" fmla="*/ 538612 w 3134708"/>
              <a:gd name="connsiteY1" fmla="*/ 3190210 h 3276200"/>
              <a:gd name="connsiteX2" fmla="*/ 2192750 w 3134708"/>
              <a:gd name="connsiteY2" fmla="*/ 3272401 h 3276200"/>
              <a:gd name="connsiteX3" fmla="*/ 2881120 w 3134708"/>
              <a:gd name="connsiteY3" fmla="*/ 3149112 h 3276200"/>
              <a:gd name="connsiteX4" fmla="*/ 3107151 w 3134708"/>
              <a:gd name="connsiteY4" fmla="*/ 2491567 h 3276200"/>
              <a:gd name="connsiteX5" fmla="*/ 3014684 w 3134708"/>
              <a:gd name="connsiteY5" fmla="*/ 313445 h 3276200"/>
              <a:gd name="connsiteX6" fmla="*/ 2069461 w 3134708"/>
              <a:gd name="connsiteY6" fmla="*/ 5220 h 3276200"/>
              <a:gd name="connsiteX7" fmla="*/ 292032 w 3134708"/>
              <a:gd name="connsiteY7" fmla="*/ 159333 h 3276200"/>
              <a:gd name="connsiteX8" fmla="*/ 4356 w 3134708"/>
              <a:gd name="connsiteY8" fmla="*/ 652492 h 3276200"/>
              <a:gd name="connsiteX9" fmla="*/ 148194 w 3134708"/>
              <a:gd name="connsiteY9" fmla="*/ 2686775 h 3276200"/>
              <a:gd name="connsiteX0" fmla="*/ 148194 w 3134708"/>
              <a:gd name="connsiteY0" fmla="*/ 2686775 h 3276200"/>
              <a:gd name="connsiteX1" fmla="*/ 538612 w 3134708"/>
              <a:gd name="connsiteY1" fmla="*/ 3190210 h 3276200"/>
              <a:gd name="connsiteX2" fmla="*/ 2192750 w 3134708"/>
              <a:gd name="connsiteY2" fmla="*/ 3272401 h 3276200"/>
              <a:gd name="connsiteX3" fmla="*/ 2881120 w 3134708"/>
              <a:gd name="connsiteY3" fmla="*/ 3149112 h 3276200"/>
              <a:gd name="connsiteX4" fmla="*/ 3107151 w 3134708"/>
              <a:gd name="connsiteY4" fmla="*/ 2491567 h 3276200"/>
              <a:gd name="connsiteX5" fmla="*/ 3014684 w 3134708"/>
              <a:gd name="connsiteY5" fmla="*/ 313445 h 3276200"/>
              <a:gd name="connsiteX6" fmla="*/ 2069461 w 3134708"/>
              <a:gd name="connsiteY6" fmla="*/ 5220 h 3276200"/>
              <a:gd name="connsiteX7" fmla="*/ 292032 w 3134708"/>
              <a:gd name="connsiteY7" fmla="*/ 159333 h 3276200"/>
              <a:gd name="connsiteX8" fmla="*/ 4356 w 3134708"/>
              <a:gd name="connsiteY8" fmla="*/ 652492 h 3276200"/>
              <a:gd name="connsiteX9" fmla="*/ 148194 w 3134708"/>
              <a:gd name="connsiteY9" fmla="*/ 2686775 h 3276200"/>
              <a:gd name="connsiteX0" fmla="*/ 68710 w 3055224"/>
              <a:gd name="connsiteY0" fmla="*/ 2686775 h 3276200"/>
              <a:gd name="connsiteX1" fmla="*/ 459128 w 3055224"/>
              <a:gd name="connsiteY1" fmla="*/ 3190210 h 3276200"/>
              <a:gd name="connsiteX2" fmla="*/ 2113266 w 3055224"/>
              <a:gd name="connsiteY2" fmla="*/ 3272401 h 3276200"/>
              <a:gd name="connsiteX3" fmla="*/ 2801636 w 3055224"/>
              <a:gd name="connsiteY3" fmla="*/ 3149112 h 3276200"/>
              <a:gd name="connsiteX4" fmla="*/ 3027667 w 3055224"/>
              <a:gd name="connsiteY4" fmla="*/ 2491567 h 3276200"/>
              <a:gd name="connsiteX5" fmla="*/ 2935200 w 3055224"/>
              <a:gd name="connsiteY5" fmla="*/ 313445 h 3276200"/>
              <a:gd name="connsiteX6" fmla="*/ 1989977 w 3055224"/>
              <a:gd name="connsiteY6" fmla="*/ 5220 h 3276200"/>
              <a:gd name="connsiteX7" fmla="*/ 212548 w 3055224"/>
              <a:gd name="connsiteY7" fmla="*/ 159333 h 3276200"/>
              <a:gd name="connsiteX8" fmla="*/ 27613 w 3055224"/>
              <a:gd name="connsiteY8" fmla="*/ 621670 h 3276200"/>
              <a:gd name="connsiteX9" fmla="*/ 68710 w 3055224"/>
              <a:gd name="connsiteY9" fmla="*/ 2686775 h 3276200"/>
              <a:gd name="connsiteX0" fmla="*/ 68131 w 3054645"/>
              <a:gd name="connsiteY0" fmla="*/ 2685807 h 3275232"/>
              <a:gd name="connsiteX1" fmla="*/ 458549 w 3054645"/>
              <a:gd name="connsiteY1" fmla="*/ 3189242 h 3275232"/>
              <a:gd name="connsiteX2" fmla="*/ 2112687 w 3054645"/>
              <a:gd name="connsiteY2" fmla="*/ 3271433 h 3275232"/>
              <a:gd name="connsiteX3" fmla="*/ 2801057 w 3054645"/>
              <a:gd name="connsiteY3" fmla="*/ 3148144 h 3275232"/>
              <a:gd name="connsiteX4" fmla="*/ 3027088 w 3054645"/>
              <a:gd name="connsiteY4" fmla="*/ 2490599 h 3275232"/>
              <a:gd name="connsiteX5" fmla="*/ 2934621 w 3054645"/>
              <a:gd name="connsiteY5" fmla="*/ 312477 h 3275232"/>
              <a:gd name="connsiteX6" fmla="*/ 1989398 w 3054645"/>
              <a:gd name="connsiteY6" fmla="*/ 4252 h 3275232"/>
              <a:gd name="connsiteX7" fmla="*/ 355807 w 3054645"/>
              <a:gd name="connsiteY7" fmla="*/ 168639 h 3275232"/>
              <a:gd name="connsiteX8" fmla="*/ 27034 w 3054645"/>
              <a:gd name="connsiteY8" fmla="*/ 620702 h 3275232"/>
              <a:gd name="connsiteX9" fmla="*/ 68131 w 3054645"/>
              <a:gd name="connsiteY9" fmla="*/ 2685807 h 3275232"/>
              <a:gd name="connsiteX0" fmla="*/ 68131 w 3054645"/>
              <a:gd name="connsiteY0" fmla="*/ 2685807 h 3275232"/>
              <a:gd name="connsiteX1" fmla="*/ 458549 w 3054645"/>
              <a:gd name="connsiteY1" fmla="*/ 3189242 h 3275232"/>
              <a:gd name="connsiteX2" fmla="*/ 2112687 w 3054645"/>
              <a:gd name="connsiteY2" fmla="*/ 3271433 h 3275232"/>
              <a:gd name="connsiteX3" fmla="*/ 2801057 w 3054645"/>
              <a:gd name="connsiteY3" fmla="*/ 3148144 h 3275232"/>
              <a:gd name="connsiteX4" fmla="*/ 3027088 w 3054645"/>
              <a:gd name="connsiteY4" fmla="*/ 2490599 h 3275232"/>
              <a:gd name="connsiteX5" fmla="*/ 2934621 w 3054645"/>
              <a:gd name="connsiteY5" fmla="*/ 312477 h 3275232"/>
              <a:gd name="connsiteX6" fmla="*/ 1989398 w 3054645"/>
              <a:gd name="connsiteY6" fmla="*/ 4252 h 3275232"/>
              <a:gd name="connsiteX7" fmla="*/ 355807 w 3054645"/>
              <a:gd name="connsiteY7" fmla="*/ 168639 h 3275232"/>
              <a:gd name="connsiteX8" fmla="*/ 27034 w 3054645"/>
              <a:gd name="connsiteY8" fmla="*/ 620702 h 3275232"/>
              <a:gd name="connsiteX9" fmla="*/ 68131 w 3054645"/>
              <a:gd name="connsiteY9" fmla="*/ 2685807 h 3275232"/>
              <a:gd name="connsiteX0" fmla="*/ 68131 w 3055225"/>
              <a:gd name="connsiteY0" fmla="*/ 2589694 h 3179119"/>
              <a:gd name="connsiteX1" fmla="*/ 458549 w 3055225"/>
              <a:gd name="connsiteY1" fmla="*/ 3093129 h 3179119"/>
              <a:gd name="connsiteX2" fmla="*/ 2112687 w 3055225"/>
              <a:gd name="connsiteY2" fmla="*/ 3175320 h 3179119"/>
              <a:gd name="connsiteX3" fmla="*/ 2801057 w 3055225"/>
              <a:gd name="connsiteY3" fmla="*/ 3052031 h 3179119"/>
              <a:gd name="connsiteX4" fmla="*/ 3027088 w 3055225"/>
              <a:gd name="connsiteY4" fmla="*/ 2394486 h 3179119"/>
              <a:gd name="connsiteX5" fmla="*/ 2934621 w 3055225"/>
              <a:gd name="connsiteY5" fmla="*/ 216364 h 3179119"/>
              <a:gd name="connsiteX6" fmla="*/ 1979124 w 3055225"/>
              <a:gd name="connsiteY6" fmla="*/ 62252 h 3179119"/>
              <a:gd name="connsiteX7" fmla="*/ 355807 w 3055225"/>
              <a:gd name="connsiteY7" fmla="*/ 72526 h 3179119"/>
              <a:gd name="connsiteX8" fmla="*/ 27034 w 3055225"/>
              <a:gd name="connsiteY8" fmla="*/ 524589 h 3179119"/>
              <a:gd name="connsiteX9" fmla="*/ 68131 w 3055225"/>
              <a:gd name="connsiteY9" fmla="*/ 2589694 h 3179119"/>
              <a:gd name="connsiteX0" fmla="*/ 68131 w 3173343"/>
              <a:gd name="connsiteY0" fmla="*/ 2574294 h 3163719"/>
              <a:gd name="connsiteX1" fmla="*/ 458549 w 3173343"/>
              <a:gd name="connsiteY1" fmla="*/ 3077729 h 3163719"/>
              <a:gd name="connsiteX2" fmla="*/ 2112687 w 3173343"/>
              <a:gd name="connsiteY2" fmla="*/ 3159920 h 3163719"/>
              <a:gd name="connsiteX3" fmla="*/ 2801057 w 3173343"/>
              <a:gd name="connsiteY3" fmla="*/ 3036631 h 3163719"/>
              <a:gd name="connsiteX4" fmla="*/ 3027088 w 3173343"/>
              <a:gd name="connsiteY4" fmla="*/ 2379086 h 3163719"/>
              <a:gd name="connsiteX5" fmla="*/ 2934621 w 3173343"/>
              <a:gd name="connsiteY5" fmla="*/ 200964 h 3163719"/>
              <a:gd name="connsiteX6" fmla="*/ 1979124 w 3173343"/>
              <a:gd name="connsiteY6" fmla="*/ 46852 h 3163719"/>
              <a:gd name="connsiteX7" fmla="*/ 355807 w 3173343"/>
              <a:gd name="connsiteY7" fmla="*/ 57126 h 3163719"/>
              <a:gd name="connsiteX8" fmla="*/ 27034 w 3173343"/>
              <a:gd name="connsiteY8" fmla="*/ 509189 h 3163719"/>
              <a:gd name="connsiteX9" fmla="*/ 68131 w 3173343"/>
              <a:gd name="connsiteY9" fmla="*/ 2574294 h 3163719"/>
              <a:gd name="connsiteX0" fmla="*/ 108990 w 3214202"/>
              <a:gd name="connsiteY0" fmla="*/ 2574294 h 3163719"/>
              <a:gd name="connsiteX1" fmla="*/ 499408 w 3214202"/>
              <a:gd name="connsiteY1" fmla="*/ 3077729 h 3163719"/>
              <a:gd name="connsiteX2" fmla="*/ 2153546 w 3214202"/>
              <a:gd name="connsiteY2" fmla="*/ 3159920 h 3163719"/>
              <a:gd name="connsiteX3" fmla="*/ 2841916 w 3214202"/>
              <a:gd name="connsiteY3" fmla="*/ 3036631 h 3163719"/>
              <a:gd name="connsiteX4" fmla="*/ 3067947 w 3214202"/>
              <a:gd name="connsiteY4" fmla="*/ 2379086 h 3163719"/>
              <a:gd name="connsiteX5" fmla="*/ 2975480 w 3214202"/>
              <a:gd name="connsiteY5" fmla="*/ 200964 h 3163719"/>
              <a:gd name="connsiteX6" fmla="*/ 2019983 w 3214202"/>
              <a:gd name="connsiteY6" fmla="*/ 46852 h 3163719"/>
              <a:gd name="connsiteX7" fmla="*/ 396666 w 3214202"/>
              <a:gd name="connsiteY7" fmla="*/ 57126 h 3163719"/>
              <a:gd name="connsiteX8" fmla="*/ 67893 w 3214202"/>
              <a:gd name="connsiteY8" fmla="*/ 509189 h 3163719"/>
              <a:gd name="connsiteX9" fmla="*/ 108990 w 3214202"/>
              <a:gd name="connsiteY9" fmla="*/ 2574294 h 3163719"/>
              <a:gd name="connsiteX0" fmla="*/ 108990 w 3214202"/>
              <a:gd name="connsiteY0" fmla="*/ 2574294 h 3163719"/>
              <a:gd name="connsiteX1" fmla="*/ 499408 w 3214202"/>
              <a:gd name="connsiteY1" fmla="*/ 3077729 h 3163719"/>
              <a:gd name="connsiteX2" fmla="*/ 2153546 w 3214202"/>
              <a:gd name="connsiteY2" fmla="*/ 3159920 h 3163719"/>
              <a:gd name="connsiteX3" fmla="*/ 2841916 w 3214202"/>
              <a:gd name="connsiteY3" fmla="*/ 3036631 h 3163719"/>
              <a:gd name="connsiteX4" fmla="*/ 3067947 w 3214202"/>
              <a:gd name="connsiteY4" fmla="*/ 2379086 h 3163719"/>
              <a:gd name="connsiteX5" fmla="*/ 2975480 w 3214202"/>
              <a:gd name="connsiteY5" fmla="*/ 200964 h 3163719"/>
              <a:gd name="connsiteX6" fmla="*/ 2019983 w 3214202"/>
              <a:gd name="connsiteY6" fmla="*/ 46852 h 3163719"/>
              <a:gd name="connsiteX7" fmla="*/ 396666 w 3214202"/>
              <a:gd name="connsiteY7" fmla="*/ 57126 h 3163719"/>
              <a:gd name="connsiteX8" fmla="*/ 67893 w 3214202"/>
              <a:gd name="connsiteY8" fmla="*/ 509189 h 3163719"/>
              <a:gd name="connsiteX9" fmla="*/ 108990 w 3214202"/>
              <a:gd name="connsiteY9" fmla="*/ 2574294 h 3163719"/>
              <a:gd name="connsiteX0" fmla="*/ 77922 w 3183134"/>
              <a:gd name="connsiteY0" fmla="*/ 2647856 h 3237281"/>
              <a:gd name="connsiteX1" fmla="*/ 468340 w 3183134"/>
              <a:gd name="connsiteY1" fmla="*/ 3151291 h 3237281"/>
              <a:gd name="connsiteX2" fmla="*/ 2122478 w 3183134"/>
              <a:gd name="connsiteY2" fmla="*/ 3233482 h 3237281"/>
              <a:gd name="connsiteX3" fmla="*/ 2810848 w 3183134"/>
              <a:gd name="connsiteY3" fmla="*/ 3110193 h 3237281"/>
              <a:gd name="connsiteX4" fmla="*/ 3036879 w 3183134"/>
              <a:gd name="connsiteY4" fmla="*/ 2452648 h 3237281"/>
              <a:gd name="connsiteX5" fmla="*/ 2944412 w 3183134"/>
              <a:gd name="connsiteY5" fmla="*/ 274526 h 3237281"/>
              <a:gd name="connsiteX6" fmla="*/ 1988915 w 3183134"/>
              <a:gd name="connsiteY6" fmla="*/ 120414 h 3237281"/>
              <a:gd name="connsiteX7" fmla="*/ 499162 w 3183134"/>
              <a:gd name="connsiteY7" fmla="*/ 38220 h 3237281"/>
              <a:gd name="connsiteX8" fmla="*/ 36825 w 3183134"/>
              <a:gd name="connsiteY8" fmla="*/ 582751 h 3237281"/>
              <a:gd name="connsiteX9" fmla="*/ 77922 w 3183134"/>
              <a:gd name="connsiteY9" fmla="*/ 2647856 h 3237281"/>
              <a:gd name="connsiteX0" fmla="*/ 77922 w 3183134"/>
              <a:gd name="connsiteY0" fmla="*/ 2639199 h 3228624"/>
              <a:gd name="connsiteX1" fmla="*/ 468340 w 3183134"/>
              <a:gd name="connsiteY1" fmla="*/ 3142634 h 3228624"/>
              <a:gd name="connsiteX2" fmla="*/ 2122478 w 3183134"/>
              <a:gd name="connsiteY2" fmla="*/ 3224825 h 3228624"/>
              <a:gd name="connsiteX3" fmla="*/ 2810848 w 3183134"/>
              <a:gd name="connsiteY3" fmla="*/ 3101536 h 3228624"/>
              <a:gd name="connsiteX4" fmla="*/ 3036879 w 3183134"/>
              <a:gd name="connsiteY4" fmla="*/ 2443991 h 3228624"/>
              <a:gd name="connsiteX5" fmla="*/ 2944412 w 3183134"/>
              <a:gd name="connsiteY5" fmla="*/ 265869 h 3228624"/>
              <a:gd name="connsiteX6" fmla="*/ 1988915 w 3183134"/>
              <a:gd name="connsiteY6" fmla="*/ 111757 h 3228624"/>
              <a:gd name="connsiteX7" fmla="*/ 499162 w 3183134"/>
              <a:gd name="connsiteY7" fmla="*/ 29563 h 3228624"/>
              <a:gd name="connsiteX8" fmla="*/ 36825 w 3183134"/>
              <a:gd name="connsiteY8" fmla="*/ 574094 h 3228624"/>
              <a:gd name="connsiteX9" fmla="*/ 77922 w 3183134"/>
              <a:gd name="connsiteY9" fmla="*/ 2639199 h 3228624"/>
              <a:gd name="connsiteX0" fmla="*/ 77922 w 3071018"/>
              <a:gd name="connsiteY0" fmla="*/ 2678589 h 3268014"/>
              <a:gd name="connsiteX1" fmla="*/ 468340 w 3071018"/>
              <a:gd name="connsiteY1" fmla="*/ 3182024 h 3268014"/>
              <a:gd name="connsiteX2" fmla="*/ 2122478 w 3071018"/>
              <a:gd name="connsiteY2" fmla="*/ 3264215 h 3268014"/>
              <a:gd name="connsiteX3" fmla="*/ 2810848 w 3071018"/>
              <a:gd name="connsiteY3" fmla="*/ 3140926 h 3268014"/>
              <a:gd name="connsiteX4" fmla="*/ 3036879 w 3071018"/>
              <a:gd name="connsiteY4" fmla="*/ 2483381 h 3268014"/>
              <a:gd name="connsiteX5" fmla="*/ 2944412 w 3071018"/>
              <a:gd name="connsiteY5" fmla="*/ 305259 h 3268014"/>
              <a:gd name="connsiteX6" fmla="*/ 1886174 w 3071018"/>
              <a:gd name="connsiteY6" fmla="*/ 27857 h 3268014"/>
              <a:gd name="connsiteX7" fmla="*/ 499162 w 3071018"/>
              <a:gd name="connsiteY7" fmla="*/ 68953 h 3268014"/>
              <a:gd name="connsiteX8" fmla="*/ 36825 w 3071018"/>
              <a:gd name="connsiteY8" fmla="*/ 613484 h 3268014"/>
              <a:gd name="connsiteX9" fmla="*/ 77922 w 3071018"/>
              <a:gd name="connsiteY9" fmla="*/ 2678589 h 3268014"/>
              <a:gd name="connsiteX0" fmla="*/ 77922 w 3071018"/>
              <a:gd name="connsiteY0" fmla="*/ 2670166 h 3259591"/>
              <a:gd name="connsiteX1" fmla="*/ 468340 w 3071018"/>
              <a:gd name="connsiteY1" fmla="*/ 3173601 h 3259591"/>
              <a:gd name="connsiteX2" fmla="*/ 2122478 w 3071018"/>
              <a:gd name="connsiteY2" fmla="*/ 3255792 h 3259591"/>
              <a:gd name="connsiteX3" fmla="*/ 2810848 w 3071018"/>
              <a:gd name="connsiteY3" fmla="*/ 3132503 h 3259591"/>
              <a:gd name="connsiteX4" fmla="*/ 3036879 w 3071018"/>
              <a:gd name="connsiteY4" fmla="*/ 2474958 h 3259591"/>
              <a:gd name="connsiteX5" fmla="*/ 2944412 w 3071018"/>
              <a:gd name="connsiteY5" fmla="*/ 296836 h 3259591"/>
              <a:gd name="connsiteX6" fmla="*/ 1886174 w 3071018"/>
              <a:gd name="connsiteY6" fmla="*/ 19434 h 3259591"/>
              <a:gd name="connsiteX7" fmla="*/ 499162 w 3071018"/>
              <a:gd name="connsiteY7" fmla="*/ 60530 h 3259591"/>
              <a:gd name="connsiteX8" fmla="*/ 36825 w 3071018"/>
              <a:gd name="connsiteY8" fmla="*/ 605061 h 3259591"/>
              <a:gd name="connsiteX9" fmla="*/ 77922 w 3071018"/>
              <a:gd name="connsiteY9" fmla="*/ 2670166 h 3259591"/>
              <a:gd name="connsiteX0" fmla="*/ 77922 w 3115797"/>
              <a:gd name="connsiteY0" fmla="*/ 2670166 h 3259591"/>
              <a:gd name="connsiteX1" fmla="*/ 468340 w 3115797"/>
              <a:gd name="connsiteY1" fmla="*/ 3173601 h 3259591"/>
              <a:gd name="connsiteX2" fmla="*/ 2122478 w 3115797"/>
              <a:gd name="connsiteY2" fmla="*/ 3255792 h 3259591"/>
              <a:gd name="connsiteX3" fmla="*/ 2810848 w 3115797"/>
              <a:gd name="connsiteY3" fmla="*/ 3132503 h 3259591"/>
              <a:gd name="connsiteX4" fmla="*/ 3036879 w 3115797"/>
              <a:gd name="connsiteY4" fmla="*/ 2474958 h 3259591"/>
              <a:gd name="connsiteX5" fmla="*/ 2944412 w 3115797"/>
              <a:gd name="connsiteY5" fmla="*/ 296836 h 3259591"/>
              <a:gd name="connsiteX6" fmla="*/ 1886174 w 3115797"/>
              <a:gd name="connsiteY6" fmla="*/ 19434 h 3259591"/>
              <a:gd name="connsiteX7" fmla="*/ 499162 w 3115797"/>
              <a:gd name="connsiteY7" fmla="*/ 60530 h 3259591"/>
              <a:gd name="connsiteX8" fmla="*/ 36825 w 3115797"/>
              <a:gd name="connsiteY8" fmla="*/ 605061 h 3259591"/>
              <a:gd name="connsiteX9" fmla="*/ 77922 w 3115797"/>
              <a:gd name="connsiteY9" fmla="*/ 2670166 h 325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15797" h="3259591">
                <a:moveTo>
                  <a:pt x="77922" y="2670166"/>
                </a:moveTo>
                <a:cubicBezTo>
                  <a:pt x="149841" y="3098256"/>
                  <a:pt x="127581" y="3075997"/>
                  <a:pt x="468340" y="3173601"/>
                </a:cubicBezTo>
                <a:cubicBezTo>
                  <a:pt x="809099" y="3271205"/>
                  <a:pt x="1732060" y="3262642"/>
                  <a:pt x="2122478" y="3255792"/>
                </a:cubicBezTo>
                <a:cubicBezTo>
                  <a:pt x="2512896" y="3248942"/>
                  <a:pt x="2658448" y="3262642"/>
                  <a:pt x="2810848" y="3132503"/>
                </a:cubicBezTo>
                <a:cubicBezTo>
                  <a:pt x="2963248" y="3002364"/>
                  <a:pt x="3014618" y="2947569"/>
                  <a:pt x="3036879" y="2474958"/>
                </a:cubicBezTo>
                <a:cubicBezTo>
                  <a:pt x="3059140" y="2002347"/>
                  <a:pt x="3249212" y="706090"/>
                  <a:pt x="2944412" y="296836"/>
                </a:cubicBezTo>
                <a:cubicBezTo>
                  <a:pt x="2639612" y="-112418"/>
                  <a:pt x="2314264" y="38269"/>
                  <a:pt x="1886174" y="19434"/>
                </a:cubicBezTo>
                <a:cubicBezTo>
                  <a:pt x="1458084" y="599"/>
                  <a:pt x="884443" y="-26800"/>
                  <a:pt x="499162" y="60530"/>
                </a:cubicBezTo>
                <a:cubicBezTo>
                  <a:pt x="144704" y="137587"/>
                  <a:pt x="107032" y="170122"/>
                  <a:pt x="36825" y="605061"/>
                </a:cubicBezTo>
                <a:cubicBezTo>
                  <a:pt x="-33382" y="1040000"/>
                  <a:pt x="6003" y="2242076"/>
                  <a:pt x="77922" y="2670166"/>
                </a:cubicBezTo>
                <a:close/>
              </a:path>
            </a:pathLst>
          </a:custGeom>
          <a:noFill/>
          <a:ln w="47625" cap="flat" cmpd="sng" algn="ctr">
            <a:solidFill>
              <a:srgbClr val="336600"/>
            </a:solidFill>
            <a:prstDash val="dash"/>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35" name="Rectangle 34"/>
          <p:cNvSpPr/>
          <p:nvPr/>
        </p:nvSpPr>
        <p:spPr>
          <a:xfrm>
            <a:off x="6660232" y="5177558"/>
            <a:ext cx="1616187" cy="338554"/>
          </a:xfrm>
          <a:prstGeom prst="rect">
            <a:avLst/>
          </a:prstGeom>
        </p:spPr>
        <p:txBody>
          <a:bodyPr wrap="square">
            <a:spAutoFit/>
          </a:bodyPr>
          <a:lstStyle/>
          <a:p>
            <a:pPr algn="ctr">
              <a:spcAft>
                <a:spcPts val="800"/>
              </a:spcAft>
            </a:pPr>
            <a:r>
              <a:rPr lang="fr-FR" sz="1600" b="1" dirty="0" smtClean="0">
                <a:effectLst/>
                <a:latin typeface="Times New Roman" panose="02020603050405020304" pitchFamily="18" charset="0"/>
                <a:ea typeface="Calibri" panose="020F0502020204030204" pitchFamily="34" charset="0"/>
              </a:rPr>
              <a:t>Aéronautique</a:t>
            </a:r>
            <a:endParaRPr lang="fr-FR" sz="16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5597909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4</a:t>
            </a:fld>
            <a:endParaRPr lang="fr-FR" altLang="fr-FR" dirty="0"/>
          </a:p>
        </p:txBody>
      </p:sp>
      <p:sp>
        <p:nvSpPr>
          <p:cNvPr id="2" name="ZoneTexte 1"/>
          <p:cNvSpPr txBox="1"/>
          <p:nvPr/>
        </p:nvSpPr>
        <p:spPr>
          <a:xfrm>
            <a:off x="558704" y="980728"/>
            <a:ext cx="4949400"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Pièces typiques rectifiées dans l’industrie</a:t>
            </a:r>
            <a:endParaRPr lang="fr-FR" sz="2000" i="1" dirty="0">
              <a:latin typeface="Times New Roman" panose="02020603050405020304" pitchFamily="18" charset="0"/>
              <a:cs typeface="Times New Roman" panose="02020603050405020304" pitchFamily="18" charset="0"/>
            </a:endParaRPr>
          </a:p>
        </p:txBody>
      </p:sp>
      <p:sp>
        <p:nvSpPr>
          <p:cNvPr id="11"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Introduction</a:t>
            </a:r>
            <a:endParaRPr lang="fr-FR" sz="2600" b="1" dirty="0"/>
          </a:p>
        </p:txBody>
      </p:sp>
      <p:pic>
        <p:nvPicPr>
          <p:cNvPr id="16388" name="Picture 4" descr="RÃ©sultat de recherche d'images pour &quot;rectification denture navale&quot;"/>
          <p:cNvPicPr>
            <a:picLocks noChangeAspect="1" noChangeArrowheads="1"/>
          </p:cNvPicPr>
          <p:nvPr/>
        </p:nvPicPr>
        <p:blipFill rotWithShape="1">
          <a:blip r:embed="rId3">
            <a:extLst>
              <a:ext uri="{28A0092B-C50C-407E-A947-70E740481C1C}">
                <a14:useLocalDpi xmlns:a14="http://schemas.microsoft.com/office/drawing/2010/main" val="0"/>
              </a:ext>
            </a:extLst>
          </a:blip>
          <a:srcRect l="50899" t="8397"/>
          <a:stretch/>
        </p:blipFill>
        <p:spPr bwMode="auto">
          <a:xfrm>
            <a:off x="6372200" y="1988840"/>
            <a:ext cx="2361853" cy="3306849"/>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e 2"/>
          <p:cNvGrpSpPr/>
          <p:nvPr/>
        </p:nvGrpSpPr>
        <p:grpSpPr>
          <a:xfrm>
            <a:off x="869451" y="1682365"/>
            <a:ext cx="3744416" cy="4411413"/>
            <a:chOff x="869451" y="1682365"/>
            <a:chExt cx="3744416" cy="4411413"/>
          </a:xfrm>
        </p:grpSpPr>
        <p:pic>
          <p:nvPicPr>
            <p:cNvPr id="15" name="Image 14"/>
            <p:cNvPicPr>
              <a:picLocks noChangeAspect="1"/>
            </p:cNvPicPr>
            <p:nvPr/>
          </p:nvPicPr>
          <p:blipFill rotWithShape="1">
            <a:blip r:embed="rId4"/>
            <a:srcRect l="17493" t="7360" r="10689" b="16580"/>
            <a:stretch/>
          </p:blipFill>
          <p:spPr>
            <a:xfrm>
              <a:off x="1481519" y="1682365"/>
              <a:ext cx="2520280" cy="1750931"/>
            </a:xfrm>
            <a:prstGeom prst="rect">
              <a:avLst/>
            </a:prstGeom>
          </p:spPr>
        </p:pic>
        <p:pic>
          <p:nvPicPr>
            <p:cNvPr id="16386" name="Picture 2" descr="https://www.trackopedia.info/fileadmin/user_upload/03_Gleisbau_und_Instandhaltung/Schienenbearbeitung/gwm550-2.jpg"/>
            <p:cNvPicPr>
              <a:picLocks noChangeAspect="1" noChangeArrowheads="1"/>
            </p:cNvPicPr>
            <p:nvPr/>
          </p:nvPicPr>
          <p:blipFill rotWithShape="1">
            <a:blip r:embed="rId5">
              <a:extLst>
                <a:ext uri="{28A0092B-C50C-407E-A947-70E740481C1C}">
                  <a14:useLocalDpi xmlns:a14="http://schemas.microsoft.com/office/drawing/2010/main" val="0"/>
                </a:ext>
              </a:extLst>
            </a:blip>
            <a:srcRect t="11646" b="25482"/>
            <a:stretch/>
          </p:blipFill>
          <p:spPr bwMode="auto">
            <a:xfrm>
              <a:off x="869451" y="4217050"/>
              <a:ext cx="3744416" cy="1568383"/>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0"/>
            <p:cNvSpPr/>
            <p:nvPr/>
          </p:nvSpPr>
          <p:spPr>
            <a:xfrm>
              <a:off x="1438847" y="3464642"/>
              <a:ext cx="2517954" cy="276999"/>
            </a:xfrm>
            <a:prstGeom prst="rect">
              <a:avLst/>
            </a:prstGeom>
          </p:spPr>
          <p:txBody>
            <a:bodyPr wrap="square">
              <a:spAutoFit/>
            </a:bodyPr>
            <a:lstStyle/>
            <a:p>
              <a:pPr algn="ctr">
                <a:spcAft>
                  <a:spcPts val="800"/>
                </a:spcAft>
              </a:pPr>
              <a:r>
                <a:rPr lang="fr-FR" sz="1200" dirty="0" smtClean="0">
                  <a:effectLst/>
                  <a:latin typeface="Times New Roman" panose="02020603050405020304" pitchFamily="18" charset="0"/>
                  <a:ea typeface="Calibri" panose="020F0502020204030204" pitchFamily="34" charset="0"/>
                </a:rPr>
                <a:t>Rail (manuel) </a:t>
              </a:r>
              <a:endParaRPr lang="fr-FR" sz="1200" dirty="0">
                <a:effectLst/>
                <a:latin typeface="Times New Roman" panose="02020603050405020304" pitchFamily="18" charset="0"/>
                <a:ea typeface="Calibri" panose="020F0502020204030204" pitchFamily="34" charset="0"/>
              </a:endParaRPr>
            </a:p>
          </p:txBody>
        </p:sp>
        <p:sp>
          <p:nvSpPr>
            <p:cNvPr id="22" name="Rectangle 21"/>
            <p:cNvSpPr/>
            <p:nvPr/>
          </p:nvSpPr>
          <p:spPr>
            <a:xfrm>
              <a:off x="1323967" y="5816779"/>
              <a:ext cx="2517954" cy="276999"/>
            </a:xfrm>
            <a:prstGeom prst="rect">
              <a:avLst/>
            </a:prstGeom>
          </p:spPr>
          <p:txBody>
            <a:bodyPr wrap="square">
              <a:spAutoFit/>
            </a:bodyPr>
            <a:lstStyle/>
            <a:p>
              <a:pPr algn="ctr">
                <a:spcAft>
                  <a:spcPts val="800"/>
                </a:spcAft>
              </a:pPr>
              <a:r>
                <a:rPr lang="fr-FR" sz="1200" dirty="0" smtClean="0">
                  <a:effectLst/>
                  <a:latin typeface="Times New Roman" panose="02020603050405020304" pitchFamily="18" charset="0"/>
                  <a:ea typeface="Calibri" panose="020F0502020204030204" pitchFamily="34" charset="0"/>
                </a:rPr>
                <a:t>Rail (automatisé) </a:t>
              </a:r>
              <a:endParaRPr lang="fr-FR" sz="1200" dirty="0">
                <a:effectLst/>
                <a:latin typeface="Times New Roman" panose="02020603050405020304" pitchFamily="18" charset="0"/>
                <a:ea typeface="Calibri" panose="020F0502020204030204" pitchFamily="34" charset="0"/>
              </a:endParaRPr>
            </a:p>
          </p:txBody>
        </p:sp>
      </p:grpSp>
      <p:sp>
        <p:nvSpPr>
          <p:cNvPr id="24" name="Rectangle 23"/>
          <p:cNvSpPr/>
          <p:nvPr/>
        </p:nvSpPr>
        <p:spPr>
          <a:xfrm>
            <a:off x="6294149" y="5330676"/>
            <a:ext cx="2517954" cy="276999"/>
          </a:xfrm>
          <a:prstGeom prst="rect">
            <a:avLst/>
          </a:prstGeom>
        </p:spPr>
        <p:txBody>
          <a:bodyPr wrap="square">
            <a:spAutoFit/>
          </a:bodyPr>
          <a:lstStyle/>
          <a:p>
            <a:pPr algn="ctr">
              <a:spcAft>
                <a:spcPts val="800"/>
              </a:spcAft>
            </a:pPr>
            <a:r>
              <a:rPr lang="fr-FR" sz="1200" dirty="0" smtClean="0">
                <a:effectLst/>
                <a:latin typeface="Times New Roman" panose="02020603050405020304" pitchFamily="18" charset="0"/>
                <a:ea typeface="Calibri" panose="020F0502020204030204" pitchFamily="34" charset="0"/>
              </a:rPr>
              <a:t>Dentures d’engrenage</a:t>
            </a:r>
            <a:endParaRPr lang="fr-FR" sz="1200" dirty="0">
              <a:effectLst/>
              <a:latin typeface="Times New Roman" panose="02020603050405020304" pitchFamily="18" charset="0"/>
              <a:ea typeface="Calibri" panose="020F0502020204030204" pitchFamily="34" charset="0"/>
            </a:endParaRPr>
          </a:p>
        </p:txBody>
      </p:sp>
      <p:sp>
        <p:nvSpPr>
          <p:cNvPr id="25" name="Forme libre 24"/>
          <p:cNvSpPr/>
          <p:nvPr/>
        </p:nvSpPr>
        <p:spPr bwMode="auto">
          <a:xfrm>
            <a:off x="508007" y="1469892"/>
            <a:ext cx="4467980" cy="4744155"/>
          </a:xfrm>
          <a:custGeom>
            <a:avLst/>
            <a:gdLst>
              <a:gd name="connsiteX0" fmla="*/ 837539 w 5410302"/>
              <a:gd name="connsiteY0" fmla="*/ 208145 h 4345753"/>
              <a:gd name="connsiteX1" fmla="*/ 46429 w 5410302"/>
              <a:gd name="connsiteY1" fmla="*/ 886240 h 4345753"/>
              <a:gd name="connsiteX2" fmla="*/ 354653 w 5410302"/>
              <a:gd name="connsiteY2" fmla="*/ 3701359 h 4345753"/>
              <a:gd name="connsiteX3" fmla="*/ 2491678 w 5410302"/>
              <a:gd name="connsiteY3" fmla="*/ 4338356 h 4345753"/>
              <a:gd name="connsiteX4" fmla="*/ 4638977 w 5410302"/>
              <a:gd name="connsiteY4" fmla="*/ 3947938 h 4345753"/>
              <a:gd name="connsiteX5" fmla="*/ 5265701 w 5410302"/>
              <a:gd name="connsiteY5" fmla="*/ 2530105 h 4345753"/>
              <a:gd name="connsiteX6" fmla="*/ 5224604 w 5410302"/>
              <a:gd name="connsiteY6" fmla="*/ 506096 h 4345753"/>
              <a:gd name="connsiteX7" fmla="*/ 3282788 w 5410302"/>
              <a:gd name="connsiteY7" fmla="*/ 12936 h 4345753"/>
              <a:gd name="connsiteX8" fmla="*/ 837539 w 5410302"/>
              <a:gd name="connsiteY8" fmla="*/ 208145 h 4345753"/>
              <a:gd name="connsiteX0" fmla="*/ 837539 w 5268886"/>
              <a:gd name="connsiteY0" fmla="*/ 206498 h 4344106"/>
              <a:gd name="connsiteX1" fmla="*/ 46429 w 5268886"/>
              <a:gd name="connsiteY1" fmla="*/ 884593 h 4344106"/>
              <a:gd name="connsiteX2" fmla="*/ 354653 w 5268886"/>
              <a:gd name="connsiteY2" fmla="*/ 3699712 h 4344106"/>
              <a:gd name="connsiteX3" fmla="*/ 2491678 w 5268886"/>
              <a:gd name="connsiteY3" fmla="*/ 4336709 h 4344106"/>
              <a:gd name="connsiteX4" fmla="*/ 4638977 w 5268886"/>
              <a:gd name="connsiteY4" fmla="*/ 3946291 h 4344106"/>
              <a:gd name="connsiteX5" fmla="*/ 5265701 w 5268886"/>
              <a:gd name="connsiteY5" fmla="*/ 2528458 h 4344106"/>
              <a:gd name="connsiteX6" fmla="*/ 4452498 w 5268886"/>
              <a:gd name="connsiteY6" fmla="*/ 476685 h 4344106"/>
              <a:gd name="connsiteX7" fmla="*/ 3282788 w 5268886"/>
              <a:gd name="connsiteY7" fmla="*/ 11289 h 4344106"/>
              <a:gd name="connsiteX8" fmla="*/ 837539 w 5268886"/>
              <a:gd name="connsiteY8" fmla="*/ 206498 h 4344106"/>
              <a:gd name="connsiteX0" fmla="*/ 837539 w 4916465"/>
              <a:gd name="connsiteY0" fmla="*/ 206498 h 4344165"/>
              <a:gd name="connsiteX1" fmla="*/ 46429 w 4916465"/>
              <a:gd name="connsiteY1" fmla="*/ 884593 h 4344165"/>
              <a:gd name="connsiteX2" fmla="*/ 354653 w 4916465"/>
              <a:gd name="connsiteY2" fmla="*/ 3699712 h 4344165"/>
              <a:gd name="connsiteX3" fmla="*/ 2491678 w 4916465"/>
              <a:gd name="connsiteY3" fmla="*/ 4336709 h 4344165"/>
              <a:gd name="connsiteX4" fmla="*/ 4638977 w 4916465"/>
              <a:gd name="connsiteY4" fmla="*/ 3946291 h 4344165"/>
              <a:gd name="connsiteX5" fmla="*/ 4869214 w 4916465"/>
              <a:gd name="connsiteY5" fmla="*/ 2519203 h 4344165"/>
              <a:gd name="connsiteX6" fmla="*/ 4452498 w 4916465"/>
              <a:gd name="connsiteY6" fmla="*/ 476685 h 4344165"/>
              <a:gd name="connsiteX7" fmla="*/ 3282788 w 4916465"/>
              <a:gd name="connsiteY7" fmla="*/ 11289 h 4344165"/>
              <a:gd name="connsiteX8" fmla="*/ 837539 w 4916465"/>
              <a:gd name="connsiteY8" fmla="*/ 206498 h 4344165"/>
              <a:gd name="connsiteX0" fmla="*/ 611824 w 4690750"/>
              <a:gd name="connsiteY0" fmla="*/ 206724 h 4344391"/>
              <a:gd name="connsiteX1" fmla="*/ 279803 w 4690750"/>
              <a:gd name="connsiteY1" fmla="*/ 903328 h 4344391"/>
              <a:gd name="connsiteX2" fmla="*/ 128938 w 4690750"/>
              <a:gd name="connsiteY2" fmla="*/ 3699938 h 4344391"/>
              <a:gd name="connsiteX3" fmla="*/ 2265963 w 4690750"/>
              <a:gd name="connsiteY3" fmla="*/ 4336935 h 4344391"/>
              <a:gd name="connsiteX4" fmla="*/ 4413262 w 4690750"/>
              <a:gd name="connsiteY4" fmla="*/ 3946517 h 4344391"/>
              <a:gd name="connsiteX5" fmla="*/ 4643499 w 4690750"/>
              <a:gd name="connsiteY5" fmla="*/ 2519429 h 4344391"/>
              <a:gd name="connsiteX6" fmla="*/ 4226783 w 4690750"/>
              <a:gd name="connsiteY6" fmla="*/ 476911 h 4344391"/>
              <a:gd name="connsiteX7" fmla="*/ 3057073 w 4690750"/>
              <a:gd name="connsiteY7" fmla="*/ 11515 h 4344391"/>
              <a:gd name="connsiteX8" fmla="*/ 611824 w 4690750"/>
              <a:gd name="connsiteY8" fmla="*/ 206724 h 4344391"/>
              <a:gd name="connsiteX0" fmla="*/ 1020592 w 4703031"/>
              <a:gd name="connsiteY0" fmla="*/ 148428 h 4360132"/>
              <a:gd name="connsiteX1" fmla="*/ 292084 w 4703031"/>
              <a:gd name="connsiteY1" fmla="*/ 919069 h 4360132"/>
              <a:gd name="connsiteX2" fmla="*/ 141219 w 4703031"/>
              <a:gd name="connsiteY2" fmla="*/ 3715679 h 4360132"/>
              <a:gd name="connsiteX3" fmla="*/ 2278244 w 4703031"/>
              <a:gd name="connsiteY3" fmla="*/ 4352676 h 4360132"/>
              <a:gd name="connsiteX4" fmla="*/ 4425543 w 4703031"/>
              <a:gd name="connsiteY4" fmla="*/ 3962258 h 4360132"/>
              <a:gd name="connsiteX5" fmla="*/ 4655780 w 4703031"/>
              <a:gd name="connsiteY5" fmla="*/ 2535170 h 4360132"/>
              <a:gd name="connsiteX6" fmla="*/ 4239064 w 4703031"/>
              <a:gd name="connsiteY6" fmla="*/ 492652 h 4360132"/>
              <a:gd name="connsiteX7" fmla="*/ 3069354 w 4703031"/>
              <a:gd name="connsiteY7" fmla="*/ 27256 h 4360132"/>
              <a:gd name="connsiteX8" fmla="*/ 1020592 w 4703031"/>
              <a:gd name="connsiteY8" fmla="*/ 148428 h 4360132"/>
              <a:gd name="connsiteX0" fmla="*/ 874540 w 4556979"/>
              <a:gd name="connsiteY0" fmla="*/ 148428 h 4361009"/>
              <a:gd name="connsiteX1" fmla="*/ 146032 w 4556979"/>
              <a:gd name="connsiteY1" fmla="*/ 919069 h 4361009"/>
              <a:gd name="connsiteX2" fmla="*/ 193410 w 4556979"/>
              <a:gd name="connsiteY2" fmla="*/ 3697169 h 4361009"/>
              <a:gd name="connsiteX3" fmla="*/ 2132192 w 4556979"/>
              <a:gd name="connsiteY3" fmla="*/ 4352676 h 4361009"/>
              <a:gd name="connsiteX4" fmla="*/ 4279491 w 4556979"/>
              <a:gd name="connsiteY4" fmla="*/ 3962258 h 4361009"/>
              <a:gd name="connsiteX5" fmla="*/ 4509728 w 4556979"/>
              <a:gd name="connsiteY5" fmla="*/ 2535170 h 4361009"/>
              <a:gd name="connsiteX6" fmla="*/ 4093012 w 4556979"/>
              <a:gd name="connsiteY6" fmla="*/ 492652 h 4361009"/>
              <a:gd name="connsiteX7" fmla="*/ 2923302 w 4556979"/>
              <a:gd name="connsiteY7" fmla="*/ 27256 h 4361009"/>
              <a:gd name="connsiteX8" fmla="*/ 874540 w 4556979"/>
              <a:gd name="connsiteY8" fmla="*/ 148428 h 4361009"/>
              <a:gd name="connsiteX0" fmla="*/ 875263 w 4557140"/>
              <a:gd name="connsiteY0" fmla="*/ 148428 h 4282216"/>
              <a:gd name="connsiteX1" fmla="*/ 146755 w 4557140"/>
              <a:gd name="connsiteY1" fmla="*/ 919069 h 4282216"/>
              <a:gd name="connsiteX2" fmla="*/ 194133 w 4557140"/>
              <a:gd name="connsiteY2" fmla="*/ 3697169 h 4282216"/>
              <a:gd name="connsiteX3" fmla="*/ 2143349 w 4557140"/>
              <a:gd name="connsiteY3" fmla="*/ 4269385 h 4282216"/>
              <a:gd name="connsiteX4" fmla="*/ 4280214 w 4557140"/>
              <a:gd name="connsiteY4" fmla="*/ 3962258 h 4282216"/>
              <a:gd name="connsiteX5" fmla="*/ 4510451 w 4557140"/>
              <a:gd name="connsiteY5" fmla="*/ 2535170 h 4282216"/>
              <a:gd name="connsiteX6" fmla="*/ 4093735 w 4557140"/>
              <a:gd name="connsiteY6" fmla="*/ 492652 h 4282216"/>
              <a:gd name="connsiteX7" fmla="*/ 2924025 w 4557140"/>
              <a:gd name="connsiteY7" fmla="*/ 27256 h 4282216"/>
              <a:gd name="connsiteX8" fmla="*/ 875263 w 4557140"/>
              <a:gd name="connsiteY8" fmla="*/ 148428 h 4282216"/>
              <a:gd name="connsiteX0" fmla="*/ 875263 w 4584277"/>
              <a:gd name="connsiteY0" fmla="*/ 148428 h 4274255"/>
              <a:gd name="connsiteX1" fmla="*/ 146755 w 4584277"/>
              <a:gd name="connsiteY1" fmla="*/ 919069 h 4274255"/>
              <a:gd name="connsiteX2" fmla="*/ 194133 w 4584277"/>
              <a:gd name="connsiteY2" fmla="*/ 3697169 h 4274255"/>
              <a:gd name="connsiteX3" fmla="*/ 2143349 w 4584277"/>
              <a:gd name="connsiteY3" fmla="*/ 4269385 h 4274255"/>
              <a:gd name="connsiteX4" fmla="*/ 4332384 w 4584277"/>
              <a:gd name="connsiteY4" fmla="*/ 3888222 h 4274255"/>
              <a:gd name="connsiteX5" fmla="*/ 4510451 w 4584277"/>
              <a:gd name="connsiteY5" fmla="*/ 2535170 h 4274255"/>
              <a:gd name="connsiteX6" fmla="*/ 4093735 w 4584277"/>
              <a:gd name="connsiteY6" fmla="*/ 492652 h 4274255"/>
              <a:gd name="connsiteX7" fmla="*/ 2924025 w 4584277"/>
              <a:gd name="connsiteY7" fmla="*/ 27256 h 4274255"/>
              <a:gd name="connsiteX8" fmla="*/ 875263 w 4584277"/>
              <a:gd name="connsiteY8" fmla="*/ 148428 h 4274255"/>
              <a:gd name="connsiteX0" fmla="*/ 828419 w 4537433"/>
              <a:gd name="connsiteY0" fmla="*/ 147521 h 4273348"/>
              <a:gd name="connsiteX1" fmla="*/ 214684 w 4537433"/>
              <a:gd name="connsiteY1" fmla="*/ 890399 h 4273348"/>
              <a:gd name="connsiteX2" fmla="*/ 147289 w 4537433"/>
              <a:gd name="connsiteY2" fmla="*/ 3696262 h 4273348"/>
              <a:gd name="connsiteX3" fmla="*/ 2096505 w 4537433"/>
              <a:gd name="connsiteY3" fmla="*/ 4268478 h 4273348"/>
              <a:gd name="connsiteX4" fmla="*/ 4285540 w 4537433"/>
              <a:gd name="connsiteY4" fmla="*/ 3887315 h 4273348"/>
              <a:gd name="connsiteX5" fmla="*/ 4463607 w 4537433"/>
              <a:gd name="connsiteY5" fmla="*/ 2534263 h 4273348"/>
              <a:gd name="connsiteX6" fmla="*/ 4046891 w 4537433"/>
              <a:gd name="connsiteY6" fmla="*/ 491745 h 4273348"/>
              <a:gd name="connsiteX7" fmla="*/ 2877181 w 4537433"/>
              <a:gd name="connsiteY7" fmla="*/ 26349 h 4273348"/>
              <a:gd name="connsiteX8" fmla="*/ 828419 w 4537433"/>
              <a:gd name="connsiteY8" fmla="*/ 147521 h 4273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37433" h="4273348">
                <a:moveTo>
                  <a:pt x="828419" y="147521"/>
                </a:moveTo>
                <a:cubicBezTo>
                  <a:pt x="384670" y="291529"/>
                  <a:pt x="328206" y="298942"/>
                  <a:pt x="214684" y="890399"/>
                </a:cubicBezTo>
                <a:cubicBezTo>
                  <a:pt x="101162" y="1481856"/>
                  <a:pt x="-166348" y="3133249"/>
                  <a:pt x="147289" y="3696262"/>
                </a:cubicBezTo>
                <a:cubicBezTo>
                  <a:pt x="460926" y="4259275"/>
                  <a:pt x="1406797" y="4236636"/>
                  <a:pt x="2096505" y="4268478"/>
                </a:cubicBezTo>
                <a:cubicBezTo>
                  <a:pt x="2786213" y="4300320"/>
                  <a:pt x="3891023" y="4176351"/>
                  <a:pt x="4285540" y="3887315"/>
                </a:cubicBezTo>
                <a:cubicBezTo>
                  <a:pt x="4680057" y="3598279"/>
                  <a:pt x="4503382" y="3100191"/>
                  <a:pt x="4463607" y="2534263"/>
                </a:cubicBezTo>
                <a:cubicBezTo>
                  <a:pt x="4423832" y="1968335"/>
                  <a:pt x="4377376" y="911273"/>
                  <a:pt x="4046891" y="491745"/>
                </a:cubicBezTo>
                <a:cubicBezTo>
                  <a:pt x="3716406" y="72217"/>
                  <a:pt x="3413593" y="83720"/>
                  <a:pt x="2877181" y="26349"/>
                </a:cubicBezTo>
                <a:cubicBezTo>
                  <a:pt x="2340769" y="-31022"/>
                  <a:pt x="1272169" y="3513"/>
                  <a:pt x="828419" y="147521"/>
                </a:cubicBezTo>
                <a:close/>
              </a:path>
            </a:pathLst>
          </a:custGeom>
          <a:noFill/>
          <a:ln w="47625" cap="flat" cmpd="sng" algn="ctr">
            <a:solidFill>
              <a:schemeClr val="accent4">
                <a:lumMod val="65000"/>
                <a:lumOff val="35000"/>
              </a:schemeClr>
            </a:solidFill>
            <a:prstDash val="dash"/>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26" name="Rectangle 25"/>
          <p:cNvSpPr/>
          <p:nvPr/>
        </p:nvSpPr>
        <p:spPr>
          <a:xfrm>
            <a:off x="1774850" y="6314073"/>
            <a:ext cx="1616187" cy="338554"/>
          </a:xfrm>
          <a:prstGeom prst="rect">
            <a:avLst/>
          </a:prstGeom>
        </p:spPr>
        <p:txBody>
          <a:bodyPr wrap="square">
            <a:spAutoFit/>
          </a:bodyPr>
          <a:lstStyle/>
          <a:p>
            <a:pPr algn="ctr">
              <a:spcAft>
                <a:spcPts val="800"/>
              </a:spcAft>
            </a:pPr>
            <a:r>
              <a:rPr lang="fr-FR" sz="1600" b="1" dirty="0" smtClean="0">
                <a:effectLst/>
                <a:latin typeface="Times New Roman" panose="02020603050405020304" pitchFamily="18" charset="0"/>
                <a:ea typeface="Calibri" panose="020F0502020204030204" pitchFamily="34" charset="0"/>
              </a:rPr>
              <a:t>Ferroviaire</a:t>
            </a:r>
            <a:endParaRPr lang="fr-FR" sz="1600" b="1" dirty="0">
              <a:effectLst/>
              <a:latin typeface="Times New Roman" panose="02020603050405020304" pitchFamily="18" charset="0"/>
              <a:ea typeface="Calibri" panose="020F0502020204030204" pitchFamily="34" charset="0"/>
            </a:endParaRPr>
          </a:p>
        </p:txBody>
      </p:sp>
      <p:sp>
        <p:nvSpPr>
          <p:cNvPr id="27" name="Forme libre 26"/>
          <p:cNvSpPr/>
          <p:nvPr/>
        </p:nvSpPr>
        <p:spPr bwMode="auto">
          <a:xfrm>
            <a:off x="5949499" y="1710591"/>
            <a:ext cx="3086997" cy="3925310"/>
          </a:xfrm>
          <a:custGeom>
            <a:avLst/>
            <a:gdLst>
              <a:gd name="connsiteX0" fmla="*/ 59676 w 3362647"/>
              <a:gd name="connsiteY0" fmla="*/ 2828470 h 3432808"/>
              <a:gd name="connsiteX1" fmla="*/ 635029 w 3362647"/>
              <a:gd name="connsiteY1" fmla="*/ 3373001 h 3432808"/>
              <a:gd name="connsiteX2" fmla="*/ 2504925 w 3362647"/>
              <a:gd name="connsiteY2" fmla="*/ 3414097 h 3432808"/>
              <a:gd name="connsiteX3" fmla="*/ 3152197 w 3362647"/>
              <a:gd name="connsiteY3" fmla="*/ 3342178 h 3432808"/>
              <a:gd name="connsiteX4" fmla="*/ 3265213 w 3362647"/>
              <a:gd name="connsiteY4" fmla="*/ 2509972 h 3432808"/>
              <a:gd name="connsiteX5" fmla="*/ 3275487 w 3362647"/>
              <a:gd name="connsiteY5" fmla="*/ 290754 h 3432808"/>
              <a:gd name="connsiteX6" fmla="*/ 2114507 w 3362647"/>
              <a:gd name="connsiteY6" fmla="*/ 13351 h 3432808"/>
              <a:gd name="connsiteX7" fmla="*/ 337078 w 3362647"/>
              <a:gd name="connsiteY7" fmla="*/ 167464 h 3432808"/>
              <a:gd name="connsiteX8" fmla="*/ 49402 w 3362647"/>
              <a:gd name="connsiteY8" fmla="*/ 660623 h 3432808"/>
              <a:gd name="connsiteX9" fmla="*/ 59676 w 3362647"/>
              <a:gd name="connsiteY9" fmla="*/ 2828470 h 3432808"/>
              <a:gd name="connsiteX0" fmla="*/ 59676 w 3271875"/>
              <a:gd name="connsiteY0" fmla="*/ 2820339 h 3424677"/>
              <a:gd name="connsiteX1" fmla="*/ 635029 w 3271875"/>
              <a:gd name="connsiteY1" fmla="*/ 3364870 h 3424677"/>
              <a:gd name="connsiteX2" fmla="*/ 2504925 w 3271875"/>
              <a:gd name="connsiteY2" fmla="*/ 3405966 h 3424677"/>
              <a:gd name="connsiteX3" fmla="*/ 3152197 w 3271875"/>
              <a:gd name="connsiteY3" fmla="*/ 3334047 h 3424677"/>
              <a:gd name="connsiteX4" fmla="*/ 3265213 w 3271875"/>
              <a:gd name="connsiteY4" fmla="*/ 2501841 h 3424677"/>
              <a:gd name="connsiteX5" fmla="*/ 3059730 w 3271875"/>
              <a:gd name="connsiteY5" fmla="*/ 313445 h 3424677"/>
              <a:gd name="connsiteX6" fmla="*/ 2114507 w 3271875"/>
              <a:gd name="connsiteY6" fmla="*/ 5220 h 3424677"/>
              <a:gd name="connsiteX7" fmla="*/ 337078 w 3271875"/>
              <a:gd name="connsiteY7" fmla="*/ 159333 h 3424677"/>
              <a:gd name="connsiteX8" fmla="*/ 49402 w 3271875"/>
              <a:gd name="connsiteY8" fmla="*/ 652492 h 3424677"/>
              <a:gd name="connsiteX9" fmla="*/ 59676 w 3271875"/>
              <a:gd name="connsiteY9" fmla="*/ 2820339 h 3424677"/>
              <a:gd name="connsiteX0" fmla="*/ 59676 w 3203755"/>
              <a:gd name="connsiteY0" fmla="*/ 2820339 h 3425345"/>
              <a:gd name="connsiteX1" fmla="*/ 635029 w 3203755"/>
              <a:gd name="connsiteY1" fmla="*/ 3364870 h 3425345"/>
              <a:gd name="connsiteX2" fmla="*/ 2504925 w 3203755"/>
              <a:gd name="connsiteY2" fmla="*/ 3405966 h 3425345"/>
              <a:gd name="connsiteX3" fmla="*/ 3152197 w 3203755"/>
              <a:gd name="connsiteY3" fmla="*/ 3334047 h 3425345"/>
              <a:gd name="connsiteX4" fmla="*/ 3152197 w 3203755"/>
              <a:gd name="connsiteY4" fmla="*/ 2491567 h 3425345"/>
              <a:gd name="connsiteX5" fmla="*/ 3059730 w 3203755"/>
              <a:gd name="connsiteY5" fmla="*/ 313445 h 3425345"/>
              <a:gd name="connsiteX6" fmla="*/ 2114507 w 3203755"/>
              <a:gd name="connsiteY6" fmla="*/ 5220 h 3425345"/>
              <a:gd name="connsiteX7" fmla="*/ 337078 w 3203755"/>
              <a:gd name="connsiteY7" fmla="*/ 159333 h 3425345"/>
              <a:gd name="connsiteX8" fmla="*/ 49402 w 3203755"/>
              <a:gd name="connsiteY8" fmla="*/ 652492 h 3425345"/>
              <a:gd name="connsiteX9" fmla="*/ 59676 w 3203755"/>
              <a:gd name="connsiteY9" fmla="*/ 2820339 h 3425345"/>
              <a:gd name="connsiteX0" fmla="*/ 59676 w 3175616"/>
              <a:gd name="connsiteY0" fmla="*/ 2820339 h 3427798"/>
              <a:gd name="connsiteX1" fmla="*/ 635029 w 3175616"/>
              <a:gd name="connsiteY1" fmla="*/ 3364870 h 3427798"/>
              <a:gd name="connsiteX2" fmla="*/ 2504925 w 3175616"/>
              <a:gd name="connsiteY2" fmla="*/ 3405966 h 3427798"/>
              <a:gd name="connsiteX3" fmla="*/ 2987811 w 3175616"/>
              <a:gd name="connsiteY3" fmla="*/ 3272402 h 3427798"/>
              <a:gd name="connsiteX4" fmla="*/ 3152197 w 3175616"/>
              <a:gd name="connsiteY4" fmla="*/ 2491567 h 3427798"/>
              <a:gd name="connsiteX5" fmla="*/ 3059730 w 3175616"/>
              <a:gd name="connsiteY5" fmla="*/ 313445 h 3427798"/>
              <a:gd name="connsiteX6" fmla="*/ 2114507 w 3175616"/>
              <a:gd name="connsiteY6" fmla="*/ 5220 h 3427798"/>
              <a:gd name="connsiteX7" fmla="*/ 337078 w 3175616"/>
              <a:gd name="connsiteY7" fmla="*/ 159333 h 3427798"/>
              <a:gd name="connsiteX8" fmla="*/ 49402 w 3175616"/>
              <a:gd name="connsiteY8" fmla="*/ 652492 h 3427798"/>
              <a:gd name="connsiteX9" fmla="*/ 59676 w 3175616"/>
              <a:gd name="connsiteY9" fmla="*/ 2820339 h 3427798"/>
              <a:gd name="connsiteX0" fmla="*/ 59676 w 3175616"/>
              <a:gd name="connsiteY0" fmla="*/ 2820339 h 3405208"/>
              <a:gd name="connsiteX1" fmla="*/ 635029 w 3175616"/>
              <a:gd name="connsiteY1" fmla="*/ 3364870 h 3405208"/>
              <a:gd name="connsiteX2" fmla="*/ 2237796 w 3175616"/>
              <a:gd name="connsiteY2" fmla="*/ 3354595 h 3405208"/>
              <a:gd name="connsiteX3" fmla="*/ 2987811 w 3175616"/>
              <a:gd name="connsiteY3" fmla="*/ 3272402 h 3405208"/>
              <a:gd name="connsiteX4" fmla="*/ 3152197 w 3175616"/>
              <a:gd name="connsiteY4" fmla="*/ 2491567 h 3405208"/>
              <a:gd name="connsiteX5" fmla="*/ 3059730 w 3175616"/>
              <a:gd name="connsiteY5" fmla="*/ 313445 h 3405208"/>
              <a:gd name="connsiteX6" fmla="*/ 2114507 w 3175616"/>
              <a:gd name="connsiteY6" fmla="*/ 5220 h 3405208"/>
              <a:gd name="connsiteX7" fmla="*/ 337078 w 3175616"/>
              <a:gd name="connsiteY7" fmla="*/ 159333 h 3405208"/>
              <a:gd name="connsiteX8" fmla="*/ 49402 w 3175616"/>
              <a:gd name="connsiteY8" fmla="*/ 652492 h 3405208"/>
              <a:gd name="connsiteX9" fmla="*/ 59676 w 3175616"/>
              <a:gd name="connsiteY9" fmla="*/ 2820339 h 3405208"/>
              <a:gd name="connsiteX0" fmla="*/ 59676 w 3179754"/>
              <a:gd name="connsiteY0" fmla="*/ 2820339 h 3410230"/>
              <a:gd name="connsiteX1" fmla="*/ 635029 w 3179754"/>
              <a:gd name="connsiteY1" fmla="*/ 3364870 h 3410230"/>
              <a:gd name="connsiteX2" fmla="*/ 2237796 w 3179754"/>
              <a:gd name="connsiteY2" fmla="*/ 3354595 h 3410230"/>
              <a:gd name="connsiteX3" fmla="*/ 2926166 w 3179754"/>
              <a:gd name="connsiteY3" fmla="*/ 3149112 h 3410230"/>
              <a:gd name="connsiteX4" fmla="*/ 3152197 w 3179754"/>
              <a:gd name="connsiteY4" fmla="*/ 2491567 h 3410230"/>
              <a:gd name="connsiteX5" fmla="*/ 3059730 w 3179754"/>
              <a:gd name="connsiteY5" fmla="*/ 313445 h 3410230"/>
              <a:gd name="connsiteX6" fmla="*/ 2114507 w 3179754"/>
              <a:gd name="connsiteY6" fmla="*/ 5220 h 3410230"/>
              <a:gd name="connsiteX7" fmla="*/ 337078 w 3179754"/>
              <a:gd name="connsiteY7" fmla="*/ 159333 h 3410230"/>
              <a:gd name="connsiteX8" fmla="*/ 49402 w 3179754"/>
              <a:gd name="connsiteY8" fmla="*/ 652492 h 3410230"/>
              <a:gd name="connsiteX9" fmla="*/ 59676 w 3179754"/>
              <a:gd name="connsiteY9" fmla="*/ 2820339 h 3410230"/>
              <a:gd name="connsiteX0" fmla="*/ 58280 w 3178358"/>
              <a:gd name="connsiteY0" fmla="*/ 2820339 h 3355662"/>
              <a:gd name="connsiteX1" fmla="*/ 613085 w 3178358"/>
              <a:gd name="connsiteY1" fmla="*/ 3210757 h 3355662"/>
              <a:gd name="connsiteX2" fmla="*/ 2236400 w 3178358"/>
              <a:gd name="connsiteY2" fmla="*/ 3354595 h 3355662"/>
              <a:gd name="connsiteX3" fmla="*/ 2924770 w 3178358"/>
              <a:gd name="connsiteY3" fmla="*/ 3149112 h 3355662"/>
              <a:gd name="connsiteX4" fmla="*/ 3150801 w 3178358"/>
              <a:gd name="connsiteY4" fmla="*/ 2491567 h 3355662"/>
              <a:gd name="connsiteX5" fmla="*/ 3058334 w 3178358"/>
              <a:gd name="connsiteY5" fmla="*/ 313445 h 3355662"/>
              <a:gd name="connsiteX6" fmla="*/ 2113111 w 3178358"/>
              <a:gd name="connsiteY6" fmla="*/ 5220 h 3355662"/>
              <a:gd name="connsiteX7" fmla="*/ 335682 w 3178358"/>
              <a:gd name="connsiteY7" fmla="*/ 159333 h 3355662"/>
              <a:gd name="connsiteX8" fmla="*/ 48006 w 3178358"/>
              <a:gd name="connsiteY8" fmla="*/ 652492 h 3355662"/>
              <a:gd name="connsiteX9" fmla="*/ 58280 w 3178358"/>
              <a:gd name="connsiteY9" fmla="*/ 2820339 h 3355662"/>
              <a:gd name="connsiteX0" fmla="*/ 58280 w 3178358"/>
              <a:gd name="connsiteY0" fmla="*/ 2820339 h 3277859"/>
              <a:gd name="connsiteX1" fmla="*/ 613085 w 3178358"/>
              <a:gd name="connsiteY1" fmla="*/ 3210757 h 3277859"/>
              <a:gd name="connsiteX2" fmla="*/ 2236400 w 3178358"/>
              <a:gd name="connsiteY2" fmla="*/ 3272401 h 3277859"/>
              <a:gd name="connsiteX3" fmla="*/ 2924770 w 3178358"/>
              <a:gd name="connsiteY3" fmla="*/ 3149112 h 3277859"/>
              <a:gd name="connsiteX4" fmla="*/ 3150801 w 3178358"/>
              <a:gd name="connsiteY4" fmla="*/ 2491567 h 3277859"/>
              <a:gd name="connsiteX5" fmla="*/ 3058334 w 3178358"/>
              <a:gd name="connsiteY5" fmla="*/ 313445 h 3277859"/>
              <a:gd name="connsiteX6" fmla="*/ 2113111 w 3178358"/>
              <a:gd name="connsiteY6" fmla="*/ 5220 h 3277859"/>
              <a:gd name="connsiteX7" fmla="*/ 335682 w 3178358"/>
              <a:gd name="connsiteY7" fmla="*/ 159333 h 3277859"/>
              <a:gd name="connsiteX8" fmla="*/ 48006 w 3178358"/>
              <a:gd name="connsiteY8" fmla="*/ 652492 h 3277859"/>
              <a:gd name="connsiteX9" fmla="*/ 58280 w 3178358"/>
              <a:gd name="connsiteY9" fmla="*/ 2820339 h 3277859"/>
              <a:gd name="connsiteX0" fmla="*/ 58280 w 3178358"/>
              <a:gd name="connsiteY0" fmla="*/ 2820339 h 3277859"/>
              <a:gd name="connsiteX1" fmla="*/ 613085 w 3178358"/>
              <a:gd name="connsiteY1" fmla="*/ 3210757 h 3277859"/>
              <a:gd name="connsiteX2" fmla="*/ 2236400 w 3178358"/>
              <a:gd name="connsiteY2" fmla="*/ 3272401 h 3277859"/>
              <a:gd name="connsiteX3" fmla="*/ 2924770 w 3178358"/>
              <a:gd name="connsiteY3" fmla="*/ 3149112 h 3277859"/>
              <a:gd name="connsiteX4" fmla="*/ 3150801 w 3178358"/>
              <a:gd name="connsiteY4" fmla="*/ 2491567 h 3277859"/>
              <a:gd name="connsiteX5" fmla="*/ 3058334 w 3178358"/>
              <a:gd name="connsiteY5" fmla="*/ 313445 h 3277859"/>
              <a:gd name="connsiteX6" fmla="*/ 2113111 w 3178358"/>
              <a:gd name="connsiteY6" fmla="*/ 5220 h 3277859"/>
              <a:gd name="connsiteX7" fmla="*/ 335682 w 3178358"/>
              <a:gd name="connsiteY7" fmla="*/ 159333 h 3277859"/>
              <a:gd name="connsiteX8" fmla="*/ 48006 w 3178358"/>
              <a:gd name="connsiteY8" fmla="*/ 652492 h 3277859"/>
              <a:gd name="connsiteX9" fmla="*/ 58280 w 3178358"/>
              <a:gd name="connsiteY9" fmla="*/ 2820339 h 3277859"/>
              <a:gd name="connsiteX0" fmla="*/ 121484 w 3138821"/>
              <a:gd name="connsiteY0" fmla="*/ 2748420 h 3280461"/>
              <a:gd name="connsiteX1" fmla="*/ 573548 w 3138821"/>
              <a:gd name="connsiteY1" fmla="*/ 3210757 h 3280461"/>
              <a:gd name="connsiteX2" fmla="*/ 2196863 w 3138821"/>
              <a:gd name="connsiteY2" fmla="*/ 3272401 h 3280461"/>
              <a:gd name="connsiteX3" fmla="*/ 2885233 w 3138821"/>
              <a:gd name="connsiteY3" fmla="*/ 3149112 h 3280461"/>
              <a:gd name="connsiteX4" fmla="*/ 3111264 w 3138821"/>
              <a:gd name="connsiteY4" fmla="*/ 2491567 h 3280461"/>
              <a:gd name="connsiteX5" fmla="*/ 3018797 w 3138821"/>
              <a:gd name="connsiteY5" fmla="*/ 313445 h 3280461"/>
              <a:gd name="connsiteX6" fmla="*/ 2073574 w 3138821"/>
              <a:gd name="connsiteY6" fmla="*/ 5220 h 3280461"/>
              <a:gd name="connsiteX7" fmla="*/ 296145 w 3138821"/>
              <a:gd name="connsiteY7" fmla="*/ 159333 h 3280461"/>
              <a:gd name="connsiteX8" fmla="*/ 8469 w 3138821"/>
              <a:gd name="connsiteY8" fmla="*/ 652492 h 3280461"/>
              <a:gd name="connsiteX9" fmla="*/ 121484 w 3138821"/>
              <a:gd name="connsiteY9" fmla="*/ 2748420 h 3280461"/>
              <a:gd name="connsiteX0" fmla="*/ 121812 w 3139149"/>
              <a:gd name="connsiteY0" fmla="*/ 2748420 h 3272475"/>
              <a:gd name="connsiteX1" fmla="*/ 594424 w 3139149"/>
              <a:gd name="connsiteY1" fmla="*/ 3159387 h 3272475"/>
              <a:gd name="connsiteX2" fmla="*/ 2197191 w 3139149"/>
              <a:gd name="connsiteY2" fmla="*/ 3272401 h 3272475"/>
              <a:gd name="connsiteX3" fmla="*/ 2885561 w 3139149"/>
              <a:gd name="connsiteY3" fmla="*/ 3149112 h 3272475"/>
              <a:gd name="connsiteX4" fmla="*/ 3111592 w 3139149"/>
              <a:gd name="connsiteY4" fmla="*/ 2491567 h 3272475"/>
              <a:gd name="connsiteX5" fmla="*/ 3019125 w 3139149"/>
              <a:gd name="connsiteY5" fmla="*/ 313445 h 3272475"/>
              <a:gd name="connsiteX6" fmla="*/ 2073902 w 3139149"/>
              <a:gd name="connsiteY6" fmla="*/ 5220 h 3272475"/>
              <a:gd name="connsiteX7" fmla="*/ 296473 w 3139149"/>
              <a:gd name="connsiteY7" fmla="*/ 159333 h 3272475"/>
              <a:gd name="connsiteX8" fmla="*/ 8797 w 3139149"/>
              <a:gd name="connsiteY8" fmla="*/ 652492 h 3272475"/>
              <a:gd name="connsiteX9" fmla="*/ 121812 w 3139149"/>
              <a:gd name="connsiteY9" fmla="*/ 2748420 h 3272475"/>
              <a:gd name="connsiteX0" fmla="*/ 121812 w 3139149"/>
              <a:gd name="connsiteY0" fmla="*/ 2748420 h 3273638"/>
              <a:gd name="connsiteX1" fmla="*/ 594424 w 3139149"/>
              <a:gd name="connsiteY1" fmla="*/ 3159387 h 3273638"/>
              <a:gd name="connsiteX2" fmla="*/ 2197191 w 3139149"/>
              <a:gd name="connsiteY2" fmla="*/ 3272401 h 3273638"/>
              <a:gd name="connsiteX3" fmla="*/ 2885561 w 3139149"/>
              <a:gd name="connsiteY3" fmla="*/ 3149112 h 3273638"/>
              <a:gd name="connsiteX4" fmla="*/ 3111592 w 3139149"/>
              <a:gd name="connsiteY4" fmla="*/ 2491567 h 3273638"/>
              <a:gd name="connsiteX5" fmla="*/ 3019125 w 3139149"/>
              <a:gd name="connsiteY5" fmla="*/ 313445 h 3273638"/>
              <a:gd name="connsiteX6" fmla="*/ 2073902 w 3139149"/>
              <a:gd name="connsiteY6" fmla="*/ 5220 h 3273638"/>
              <a:gd name="connsiteX7" fmla="*/ 296473 w 3139149"/>
              <a:gd name="connsiteY7" fmla="*/ 159333 h 3273638"/>
              <a:gd name="connsiteX8" fmla="*/ 8797 w 3139149"/>
              <a:gd name="connsiteY8" fmla="*/ 652492 h 3273638"/>
              <a:gd name="connsiteX9" fmla="*/ 121812 w 3139149"/>
              <a:gd name="connsiteY9" fmla="*/ 2748420 h 3273638"/>
              <a:gd name="connsiteX0" fmla="*/ 148563 w 3135077"/>
              <a:gd name="connsiteY0" fmla="*/ 2686775 h 3272512"/>
              <a:gd name="connsiteX1" fmla="*/ 590352 w 3135077"/>
              <a:gd name="connsiteY1" fmla="*/ 3159387 h 3272512"/>
              <a:gd name="connsiteX2" fmla="*/ 2193119 w 3135077"/>
              <a:gd name="connsiteY2" fmla="*/ 3272401 h 3272512"/>
              <a:gd name="connsiteX3" fmla="*/ 2881489 w 3135077"/>
              <a:gd name="connsiteY3" fmla="*/ 3149112 h 3272512"/>
              <a:gd name="connsiteX4" fmla="*/ 3107520 w 3135077"/>
              <a:gd name="connsiteY4" fmla="*/ 2491567 h 3272512"/>
              <a:gd name="connsiteX5" fmla="*/ 3015053 w 3135077"/>
              <a:gd name="connsiteY5" fmla="*/ 313445 h 3272512"/>
              <a:gd name="connsiteX6" fmla="*/ 2069830 w 3135077"/>
              <a:gd name="connsiteY6" fmla="*/ 5220 h 3272512"/>
              <a:gd name="connsiteX7" fmla="*/ 292401 w 3135077"/>
              <a:gd name="connsiteY7" fmla="*/ 159333 h 3272512"/>
              <a:gd name="connsiteX8" fmla="*/ 4725 w 3135077"/>
              <a:gd name="connsiteY8" fmla="*/ 652492 h 3272512"/>
              <a:gd name="connsiteX9" fmla="*/ 148563 w 3135077"/>
              <a:gd name="connsiteY9" fmla="*/ 2686775 h 3272512"/>
              <a:gd name="connsiteX0" fmla="*/ 148194 w 3134708"/>
              <a:gd name="connsiteY0" fmla="*/ 2686775 h 3276200"/>
              <a:gd name="connsiteX1" fmla="*/ 538612 w 3134708"/>
              <a:gd name="connsiteY1" fmla="*/ 3190210 h 3276200"/>
              <a:gd name="connsiteX2" fmla="*/ 2192750 w 3134708"/>
              <a:gd name="connsiteY2" fmla="*/ 3272401 h 3276200"/>
              <a:gd name="connsiteX3" fmla="*/ 2881120 w 3134708"/>
              <a:gd name="connsiteY3" fmla="*/ 3149112 h 3276200"/>
              <a:gd name="connsiteX4" fmla="*/ 3107151 w 3134708"/>
              <a:gd name="connsiteY4" fmla="*/ 2491567 h 3276200"/>
              <a:gd name="connsiteX5" fmla="*/ 3014684 w 3134708"/>
              <a:gd name="connsiteY5" fmla="*/ 313445 h 3276200"/>
              <a:gd name="connsiteX6" fmla="*/ 2069461 w 3134708"/>
              <a:gd name="connsiteY6" fmla="*/ 5220 h 3276200"/>
              <a:gd name="connsiteX7" fmla="*/ 292032 w 3134708"/>
              <a:gd name="connsiteY7" fmla="*/ 159333 h 3276200"/>
              <a:gd name="connsiteX8" fmla="*/ 4356 w 3134708"/>
              <a:gd name="connsiteY8" fmla="*/ 652492 h 3276200"/>
              <a:gd name="connsiteX9" fmla="*/ 148194 w 3134708"/>
              <a:gd name="connsiteY9" fmla="*/ 2686775 h 3276200"/>
              <a:gd name="connsiteX0" fmla="*/ 148194 w 3134708"/>
              <a:gd name="connsiteY0" fmla="*/ 2686775 h 3276200"/>
              <a:gd name="connsiteX1" fmla="*/ 538612 w 3134708"/>
              <a:gd name="connsiteY1" fmla="*/ 3190210 h 3276200"/>
              <a:gd name="connsiteX2" fmla="*/ 2192750 w 3134708"/>
              <a:gd name="connsiteY2" fmla="*/ 3272401 h 3276200"/>
              <a:gd name="connsiteX3" fmla="*/ 2881120 w 3134708"/>
              <a:gd name="connsiteY3" fmla="*/ 3149112 h 3276200"/>
              <a:gd name="connsiteX4" fmla="*/ 3107151 w 3134708"/>
              <a:gd name="connsiteY4" fmla="*/ 2491567 h 3276200"/>
              <a:gd name="connsiteX5" fmla="*/ 3014684 w 3134708"/>
              <a:gd name="connsiteY5" fmla="*/ 313445 h 3276200"/>
              <a:gd name="connsiteX6" fmla="*/ 2069461 w 3134708"/>
              <a:gd name="connsiteY6" fmla="*/ 5220 h 3276200"/>
              <a:gd name="connsiteX7" fmla="*/ 292032 w 3134708"/>
              <a:gd name="connsiteY7" fmla="*/ 159333 h 3276200"/>
              <a:gd name="connsiteX8" fmla="*/ 4356 w 3134708"/>
              <a:gd name="connsiteY8" fmla="*/ 652492 h 3276200"/>
              <a:gd name="connsiteX9" fmla="*/ 148194 w 3134708"/>
              <a:gd name="connsiteY9" fmla="*/ 2686775 h 3276200"/>
              <a:gd name="connsiteX0" fmla="*/ 68710 w 3055224"/>
              <a:gd name="connsiteY0" fmla="*/ 2686775 h 3276200"/>
              <a:gd name="connsiteX1" fmla="*/ 459128 w 3055224"/>
              <a:gd name="connsiteY1" fmla="*/ 3190210 h 3276200"/>
              <a:gd name="connsiteX2" fmla="*/ 2113266 w 3055224"/>
              <a:gd name="connsiteY2" fmla="*/ 3272401 h 3276200"/>
              <a:gd name="connsiteX3" fmla="*/ 2801636 w 3055224"/>
              <a:gd name="connsiteY3" fmla="*/ 3149112 h 3276200"/>
              <a:gd name="connsiteX4" fmla="*/ 3027667 w 3055224"/>
              <a:gd name="connsiteY4" fmla="*/ 2491567 h 3276200"/>
              <a:gd name="connsiteX5" fmla="*/ 2935200 w 3055224"/>
              <a:gd name="connsiteY5" fmla="*/ 313445 h 3276200"/>
              <a:gd name="connsiteX6" fmla="*/ 1989977 w 3055224"/>
              <a:gd name="connsiteY6" fmla="*/ 5220 h 3276200"/>
              <a:gd name="connsiteX7" fmla="*/ 212548 w 3055224"/>
              <a:gd name="connsiteY7" fmla="*/ 159333 h 3276200"/>
              <a:gd name="connsiteX8" fmla="*/ 27613 w 3055224"/>
              <a:gd name="connsiteY8" fmla="*/ 621670 h 3276200"/>
              <a:gd name="connsiteX9" fmla="*/ 68710 w 3055224"/>
              <a:gd name="connsiteY9" fmla="*/ 2686775 h 3276200"/>
              <a:gd name="connsiteX0" fmla="*/ 68131 w 3054645"/>
              <a:gd name="connsiteY0" fmla="*/ 2685807 h 3275232"/>
              <a:gd name="connsiteX1" fmla="*/ 458549 w 3054645"/>
              <a:gd name="connsiteY1" fmla="*/ 3189242 h 3275232"/>
              <a:gd name="connsiteX2" fmla="*/ 2112687 w 3054645"/>
              <a:gd name="connsiteY2" fmla="*/ 3271433 h 3275232"/>
              <a:gd name="connsiteX3" fmla="*/ 2801057 w 3054645"/>
              <a:gd name="connsiteY3" fmla="*/ 3148144 h 3275232"/>
              <a:gd name="connsiteX4" fmla="*/ 3027088 w 3054645"/>
              <a:gd name="connsiteY4" fmla="*/ 2490599 h 3275232"/>
              <a:gd name="connsiteX5" fmla="*/ 2934621 w 3054645"/>
              <a:gd name="connsiteY5" fmla="*/ 312477 h 3275232"/>
              <a:gd name="connsiteX6" fmla="*/ 1989398 w 3054645"/>
              <a:gd name="connsiteY6" fmla="*/ 4252 h 3275232"/>
              <a:gd name="connsiteX7" fmla="*/ 355807 w 3054645"/>
              <a:gd name="connsiteY7" fmla="*/ 168639 h 3275232"/>
              <a:gd name="connsiteX8" fmla="*/ 27034 w 3054645"/>
              <a:gd name="connsiteY8" fmla="*/ 620702 h 3275232"/>
              <a:gd name="connsiteX9" fmla="*/ 68131 w 3054645"/>
              <a:gd name="connsiteY9" fmla="*/ 2685807 h 3275232"/>
              <a:gd name="connsiteX0" fmla="*/ 68131 w 3054645"/>
              <a:gd name="connsiteY0" fmla="*/ 2685807 h 3275232"/>
              <a:gd name="connsiteX1" fmla="*/ 458549 w 3054645"/>
              <a:gd name="connsiteY1" fmla="*/ 3189242 h 3275232"/>
              <a:gd name="connsiteX2" fmla="*/ 2112687 w 3054645"/>
              <a:gd name="connsiteY2" fmla="*/ 3271433 h 3275232"/>
              <a:gd name="connsiteX3" fmla="*/ 2801057 w 3054645"/>
              <a:gd name="connsiteY3" fmla="*/ 3148144 h 3275232"/>
              <a:gd name="connsiteX4" fmla="*/ 3027088 w 3054645"/>
              <a:gd name="connsiteY4" fmla="*/ 2490599 h 3275232"/>
              <a:gd name="connsiteX5" fmla="*/ 2934621 w 3054645"/>
              <a:gd name="connsiteY5" fmla="*/ 312477 h 3275232"/>
              <a:gd name="connsiteX6" fmla="*/ 1989398 w 3054645"/>
              <a:gd name="connsiteY6" fmla="*/ 4252 h 3275232"/>
              <a:gd name="connsiteX7" fmla="*/ 355807 w 3054645"/>
              <a:gd name="connsiteY7" fmla="*/ 168639 h 3275232"/>
              <a:gd name="connsiteX8" fmla="*/ 27034 w 3054645"/>
              <a:gd name="connsiteY8" fmla="*/ 620702 h 3275232"/>
              <a:gd name="connsiteX9" fmla="*/ 68131 w 3054645"/>
              <a:gd name="connsiteY9" fmla="*/ 2685807 h 3275232"/>
              <a:gd name="connsiteX0" fmla="*/ 68131 w 3055225"/>
              <a:gd name="connsiteY0" fmla="*/ 2589694 h 3179119"/>
              <a:gd name="connsiteX1" fmla="*/ 458549 w 3055225"/>
              <a:gd name="connsiteY1" fmla="*/ 3093129 h 3179119"/>
              <a:gd name="connsiteX2" fmla="*/ 2112687 w 3055225"/>
              <a:gd name="connsiteY2" fmla="*/ 3175320 h 3179119"/>
              <a:gd name="connsiteX3" fmla="*/ 2801057 w 3055225"/>
              <a:gd name="connsiteY3" fmla="*/ 3052031 h 3179119"/>
              <a:gd name="connsiteX4" fmla="*/ 3027088 w 3055225"/>
              <a:gd name="connsiteY4" fmla="*/ 2394486 h 3179119"/>
              <a:gd name="connsiteX5" fmla="*/ 2934621 w 3055225"/>
              <a:gd name="connsiteY5" fmla="*/ 216364 h 3179119"/>
              <a:gd name="connsiteX6" fmla="*/ 1979124 w 3055225"/>
              <a:gd name="connsiteY6" fmla="*/ 62252 h 3179119"/>
              <a:gd name="connsiteX7" fmla="*/ 355807 w 3055225"/>
              <a:gd name="connsiteY7" fmla="*/ 72526 h 3179119"/>
              <a:gd name="connsiteX8" fmla="*/ 27034 w 3055225"/>
              <a:gd name="connsiteY8" fmla="*/ 524589 h 3179119"/>
              <a:gd name="connsiteX9" fmla="*/ 68131 w 3055225"/>
              <a:gd name="connsiteY9" fmla="*/ 2589694 h 3179119"/>
              <a:gd name="connsiteX0" fmla="*/ 68131 w 3173343"/>
              <a:gd name="connsiteY0" fmla="*/ 2574294 h 3163719"/>
              <a:gd name="connsiteX1" fmla="*/ 458549 w 3173343"/>
              <a:gd name="connsiteY1" fmla="*/ 3077729 h 3163719"/>
              <a:gd name="connsiteX2" fmla="*/ 2112687 w 3173343"/>
              <a:gd name="connsiteY2" fmla="*/ 3159920 h 3163719"/>
              <a:gd name="connsiteX3" fmla="*/ 2801057 w 3173343"/>
              <a:gd name="connsiteY3" fmla="*/ 3036631 h 3163719"/>
              <a:gd name="connsiteX4" fmla="*/ 3027088 w 3173343"/>
              <a:gd name="connsiteY4" fmla="*/ 2379086 h 3163719"/>
              <a:gd name="connsiteX5" fmla="*/ 2934621 w 3173343"/>
              <a:gd name="connsiteY5" fmla="*/ 200964 h 3163719"/>
              <a:gd name="connsiteX6" fmla="*/ 1979124 w 3173343"/>
              <a:gd name="connsiteY6" fmla="*/ 46852 h 3163719"/>
              <a:gd name="connsiteX7" fmla="*/ 355807 w 3173343"/>
              <a:gd name="connsiteY7" fmla="*/ 57126 h 3163719"/>
              <a:gd name="connsiteX8" fmla="*/ 27034 w 3173343"/>
              <a:gd name="connsiteY8" fmla="*/ 509189 h 3163719"/>
              <a:gd name="connsiteX9" fmla="*/ 68131 w 3173343"/>
              <a:gd name="connsiteY9" fmla="*/ 2574294 h 3163719"/>
              <a:gd name="connsiteX0" fmla="*/ 108990 w 3214202"/>
              <a:gd name="connsiteY0" fmla="*/ 2574294 h 3163719"/>
              <a:gd name="connsiteX1" fmla="*/ 499408 w 3214202"/>
              <a:gd name="connsiteY1" fmla="*/ 3077729 h 3163719"/>
              <a:gd name="connsiteX2" fmla="*/ 2153546 w 3214202"/>
              <a:gd name="connsiteY2" fmla="*/ 3159920 h 3163719"/>
              <a:gd name="connsiteX3" fmla="*/ 2841916 w 3214202"/>
              <a:gd name="connsiteY3" fmla="*/ 3036631 h 3163719"/>
              <a:gd name="connsiteX4" fmla="*/ 3067947 w 3214202"/>
              <a:gd name="connsiteY4" fmla="*/ 2379086 h 3163719"/>
              <a:gd name="connsiteX5" fmla="*/ 2975480 w 3214202"/>
              <a:gd name="connsiteY5" fmla="*/ 200964 h 3163719"/>
              <a:gd name="connsiteX6" fmla="*/ 2019983 w 3214202"/>
              <a:gd name="connsiteY6" fmla="*/ 46852 h 3163719"/>
              <a:gd name="connsiteX7" fmla="*/ 396666 w 3214202"/>
              <a:gd name="connsiteY7" fmla="*/ 57126 h 3163719"/>
              <a:gd name="connsiteX8" fmla="*/ 67893 w 3214202"/>
              <a:gd name="connsiteY8" fmla="*/ 509189 h 3163719"/>
              <a:gd name="connsiteX9" fmla="*/ 108990 w 3214202"/>
              <a:gd name="connsiteY9" fmla="*/ 2574294 h 3163719"/>
              <a:gd name="connsiteX0" fmla="*/ 108990 w 3214202"/>
              <a:gd name="connsiteY0" fmla="*/ 2574294 h 3163719"/>
              <a:gd name="connsiteX1" fmla="*/ 499408 w 3214202"/>
              <a:gd name="connsiteY1" fmla="*/ 3077729 h 3163719"/>
              <a:gd name="connsiteX2" fmla="*/ 2153546 w 3214202"/>
              <a:gd name="connsiteY2" fmla="*/ 3159920 h 3163719"/>
              <a:gd name="connsiteX3" fmla="*/ 2841916 w 3214202"/>
              <a:gd name="connsiteY3" fmla="*/ 3036631 h 3163719"/>
              <a:gd name="connsiteX4" fmla="*/ 3067947 w 3214202"/>
              <a:gd name="connsiteY4" fmla="*/ 2379086 h 3163719"/>
              <a:gd name="connsiteX5" fmla="*/ 2975480 w 3214202"/>
              <a:gd name="connsiteY5" fmla="*/ 200964 h 3163719"/>
              <a:gd name="connsiteX6" fmla="*/ 2019983 w 3214202"/>
              <a:gd name="connsiteY6" fmla="*/ 46852 h 3163719"/>
              <a:gd name="connsiteX7" fmla="*/ 396666 w 3214202"/>
              <a:gd name="connsiteY7" fmla="*/ 57126 h 3163719"/>
              <a:gd name="connsiteX8" fmla="*/ 67893 w 3214202"/>
              <a:gd name="connsiteY8" fmla="*/ 509189 h 3163719"/>
              <a:gd name="connsiteX9" fmla="*/ 108990 w 3214202"/>
              <a:gd name="connsiteY9" fmla="*/ 2574294 h 3163719"/>
              <a:gd name="connsiteX0" fmla="*/ 77922 w 3183134"/>
              <a:gd name="connsiteY0" fmla="*/ 2647856 h 3237281"/>
              <a:gd name="connsiteX1" fmla="*/ 468340 w 3183134"/>
              <a:gd name="connsiteY1" fmla="*/ 3151291 h 3237281"/>
              <a:gd name="connsiteX2" fmla="*/ 2122478 w 3183134"/>
              <a:gd name="connsiteY2" fmla="*/ 3233482 h 3237281"/>
              <a:gd name="connsiteX3" fmla="*/ 2810848 w 3183134"/>
              <a:gd name="connsiteY3" fmla="*/ 3110193 h 3237281"/>
              <a:gd name="connsiteX4" fmla="*/ 3036879 w 3183134"/>
              <a:gd name="connsiteY4" fmla="*/ 2452648 h 3237281"/>
              <a:gd name="connsiteX5" fmla="*/ 2944412 w 3183134"/>
              <a:gd name="connsiteY5" fmla="*/ 274526 h 3237281"/>
              <a:gd name="connsiteX6" fmla="*/ 1988915 w 3183134"/>
              <a:gd name="connsiteY6" fmla="*/ 120414 h 3237281"/>
              <a:gd name="connsiteX7" fmla="*/ 499162 w 3183134"/>
              <a:gd name="connsiteY7" fmla="*/ 38220 h 3237281"/>
              <a:gd name="connsiteX8" fmla="*/ 36825 w 3183134"/>
              <a:gd name="connsiteY8" fmla="*/ 582751 h 3237281"/>
              <a:gd name="connsiteX9" fmla="*/ 77922 w 3183134"/>
              <a:gd name="connsiteY9" fmla="*/ 2647856 h 3237281"/>
              <a:gd name="connsiteX0" fmla="*/ 77922 w 3183134"/>
              <a:gd name="connsiteY0" fmla="*/ 2639199 h 3228624"/>
              <a:gd name="connsiteX1" fmla="*/ 468340 w 3183134"/>
              <a:gd name="connsiteY1" fmla="*/ 3142634 h 3228624"/>
              <a:gd name="connsiteX2" fmla="*/ 2122478 w 3183134"/>
              <a:gd name="connsiteY2" fmla="*/ 3224825 h 3228624"/>
              <a:gd name="connsiteX3" fmla="*/ 2810848 w 3183134"/>
              <a:gd name="connsiteY3" fmla="*/ 3101536 h 3228624"/>
              <a:gd name="connsiteX4" fmla="*/ 3036879 w 3183134"/>
              <a:gd name="connsiteY4" fmla="*/ 2443991 h 3228624"/>
              <a:gd name="connsiteX5" fmla="*/ 2944412 w 3183134"/>
              <a:gd name="connsiteY5" fmla="*/ 265869 h 3228624"/>
              <a:gd name="connsiteX6" fmla="*/ 1988915 w 3183134"/>
              <a:gd name="connsiteY6" fmla="*/ 111757 h 3228624"/>
              <a:gd name="connsiteX7" fmla="*/ 499162 w 3183134"/>
              <a:gd name="connsiteY7" fmla="*/ 29563 h 3228624"/>
              <a:gd name="connsiteX8" fmla="*/ 36825 w 3183134"/>
              <a:gd name="connsiteY8" fmla="*/ 574094 h 3228624"/>
              <a:gd name="connsiteX9" fmla="*/ 77922 w 3183134"/>
              <a:gd name="connsiteY9" fmla="*/ 2639199 h 3228624"/>
              <a:gd name="connsiteX0" fmla="*/ 77922 w 3071018"/>
              <a:gd name="connsiteY0" fmla="*/ 2678589 h 3268014"/>
              <a:gd name="connsiteX1" fmla="*/ 468340 w 3071018"/>
              <a:gd name="connsiteY1" fmla="*/ 3182024 h 3268014"/>
              <a:gd name="connsiteX2" fmla="*/ 2122478 w 3071018"/>
              <a:gd name="connsiteY2" fmla="*/ 3264215 h 3268014"/>
              <a:gd name="connsiteX3" fmla="*/ 2810848 w 3071018"/>
              <a:gd name="connsiteY3" fmla="*/ 3140926 h 3268014"/>
              <a:gd name="connsiteX4" fmla="*/ 3036879 w 3071018"/>
              <a:gd name="connsiteY4" fmla="*/ 2483381 h 3268014"/>
              <a:gd name="connsiteX5" fmla="*/ 2944412 w 3071018"/>
              <a:gd name="connsiteY5" fmla="*/ 305259 h 3268014"/>
              <a:gd name="connsiteX6" fmla="*/ 1886174 w 3071018"/>
              <a:gd name="connsiteY6" fmla="*/ 27857 h 3268014"/>
              <a:gd name="connsiteX7" fmla="*/ 499162 w 3071018"/>
              <a:gd name="connsiteY7" fmla="*/ 68953 h 3268014"/>
              <a:gd name="connsiteX8" fmla="*/ 36825 w 3071018"/>
              <a:gd name="connsiteY8" fmla="*/ 613484 h 3268014"/>
              <a:gd name="connsiteX9" fmla="*/ 77922 w 3071018"/>
              <a:gd name="connsiteY9" fmla="*/ 2678589 h 3268014"/>
              <a:gd name="connsiteX0" fmla="*/ 77922 w 3071018"/>
              <a:gd name="connsiteY0" fmla="*/ 2670166 h 3259591"/>
              <a:gd name="connsiteX1" fmla="*/ 468340 w 3071018"/>
              <a:gd name="connsiteY1" fmla="*/ 3173601 h 3259591"/>
              <a:gd name="connsiteX2" fmla="*/ 2122478 w 3071018"/>
              <a:gd name="connsiteY2" fmla="*/ 3255792 h 3259591"/>
              <a:gd name="connsiteX3" fmla="*/ 2810848 w 3071018"/>
              <a:gd name="connsiteY3" fmla="*/ 3132503 h 3259591"/>
              <a:gd name="connsiteX4" fmla="*/ 3036879 w 3071018"/>
              <a:gd name="connsiteY4" fmla="*/ 2474958 h 3259591"/>
              <a:gd name="connsiteX5" fmla="*/ 2944412 w 3071018"/>
              <a:gd name="connsiteY5" fmla="*/ 296836 h 3259591"/>
              <a:gd name="connsiteX6" fmla="*/ 1886174 w 3071018"/>
              <a:gd name="connsiteY6" fmla="*/ 19434 h 3259591"/>
              <a:gd name="connsiteX7" fmla="*/ 499162 w 3071018"/>
              <a:gd name="connsiteY7" fmla="*/ 60530 h 3259591"/>
              <a:gd name="connsiteX8" fmla="*/ 36825 w 3071018"/>
              <a:gd name="connsiteY8" fmla="*/ 605061 h 3259591"/>
              <a:gd name="connsiteX9" fmla="*/ 77922 w 3071018"/>
              <a:gd name="connsiteY9" fmla="*/ 2670166 h 3259591"/>
              <a:gd name="connsiteX0" fmla="*/ 77922 w 3115797"/>
              <a:gd name="connsiteY0" fmla="*/ 2670166 h 3259591"/>
              <a:gd name="connsiteX1" fmla="*/ 468340 w 3115797"/>
              <a:gd name="connsiteY1" fmla="*/ 3173601 h 3259591"/>
              <a:gd name="connsiteX2" fmla="*/ 2122478 w 3115797"/>
              <a:gd name="connsiteY2" fmla="*/ 3255792 h 3259591"/>
              <a:gd name="connsiteX3" fmla="*/ 2810848 w 3115797"/>
              <a:gd name="connsiteY3" fmla="*/ 3132503 h 3259591"/>
              <a:gd name="connsiteX4" fmla="*/ 3036879 w 3115797"/>
              <a:gd name="connsiteY4" fmla="*/ 2474958 h 3259591"/>
              <a:gd name="connsiteX5" fmla="*/ 2944412 w 3115797"/>
              <a:gd name="connsiteY5" fmla="*/ 296836 h 3259591"/>
              <a:gd name="connsiteX6" fmla="*/ 1886174 w 3115797"/>
              <a:gd name="connsiteY6" fmla="*/ 19434 h 3259591"/>
              <a:gd name="connsiteX7" fmla="*/ 499162 w 3115797"/>
              <a:gd name="connsiteY7" fmla="*/ 60530 h 3259591"/>
              <a:gd name="connsiteX8" fmla="*/ 36825 w 3115797"/>
              <a:gd name="connsiteY8" fmla="*/ 605061 h 3259591"/>
              <a:gd name="connsiteX9" fmla="*/ 77922 w 3115797"/>
              <a:gd name="connsiteY9" fmla="*/ 2670166 h 325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15797" h="3259591">
                <a:moveTo>
                  <a:pt x="77922" y="2670166"/>
                </a:moveTo>
                <a:cubicBezTo>
                  <a:pt x="149841" y="3098256"/>
                  <a:pt x="127581" y="3075997"/>
                  <a:pt x="468340" y="3173601"/>
                </a:cubicBezTo>
                <a:cubicBezTo>
                  <a:pt x="809099" y="3271205"/>
                  <a:pt x="1732060" y="3262642"/>
                  <a:pt x="2122478" y="3255792"/>
                </a:cubicBezTo>
                <a:cubicBezTo>
                  <a:pt x="2512896" y="3248942"/>
                  <a:pt x="2658448" y="3262642"/>
                  <a:pt x="2810848" y="3132503"/>
                </a:cubicBezTo>
                <a:cubicBezTo>
                  <a:pt x="2963248" y="3002364"/>
                  <a:pt x="3014618" y="2947569"/>
                  <a:pt x="3036879" y="2474958"/>
                </a:cubicBezTo>
                <a:cubicBezTo>
                  <a:pt x="3059140" y="2002347"/>
                  <a:pt x="3249212" y="706090"/>
                  <a:pt x="2944412" y="296836"/>
                </a:cubicBezTo>
                <a:cubicBezTo>
                  <a:pt x="2639612" y="-112418"/>
                  <a:pt x="2314264" y="38269"/>
                  <a:pt x="1886174" y="19434"/>
                </a:cubicBezTo>
                <a:cubicBezTo>
                  <a:pt x="1458084" y="599"/>
                  <a:pt x="884443" y="-26800"/>
                  <a:pt x="499162" y="60530"/>
                </a:cubicBezTo>
                <a:cubicBezTo>
                  <a:pt x="144704" y="137587"/>
                  <a:pt x="107032" y="170122"/>
                  <a:pt x="36825" y="605061"/>
                </a:cubicBezTo>
                <a:cubicBezTo>
                  <a:pt x="-33382" y="1040000"/>
                  <a:pt x="6003" y="2242076"/>
                  <a:pt x="77922" y="2670166"/>
                </a:cubicBezTo>
                <a:close/>
              </a:path>
            </a:pathLst>
          </a:custGeom>
          <a:noFill/>
          <a:ln w="47625" cap="flat" cmpd="sng" algn="ctr">
            <a:solidFill>
              <a:schemeClr val="accent2">
                <a:lumMod val="75000"/>
              </a:schemeClr>
            </a:solidFill>
            <a:prstDash val="dash"/>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28" name="Rectangle 27"/>
          <p:cNvSpPr/>
          <p:nvPr/>
        </p:nvSpPr>
        <p:spPr>
          <a:xfrm>
            <a:off x="6876256" y="5723462"/>
            <a:ext cx="1616187" cy="338554"/>
          </a:xfrm>
          <a:prstGeom prst="rect">
            <a:avLst/>
          </a:prstGeom>
        </p:spPr>
        <p:txBody>
          <a:bodyPr wrap="square">
            <a:spAutoFit/>
          </a:bodyPr>
          <a:lstStyle/>
          <a:p>
            <a:pPr algn="ctr">
              <a:spcAft>
                <a:spcPts val="800"/>
              </a:spcAft>
            </a:pPr>
            <a:r>
              <a:rPr lang="fr-FR" sz="1600" b="1" dirty="0" smtClean="0">
                <a:effectLst/>
                <a:latin typeface="Times New Roman" panose="02020603050405020304" pitchFamily="18" charset="0"/>
                <a:ea typeface="Calibri" panose="020F0502020204030204" pitchFamily="34" charset="0"/>
              </a:rPr>
              <a:t>Naval</a:t>
            </a:r>
            <a:endParaRPr lang="fr-FR" sz="16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1037707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5</a:t>
            </a:fld>
            <a:endParaRPr lang="fr-FR" altLang="fr-FR" dirty="0"/>
          </a:p>
        </p:txBody>
      </p:sp>
      <p:sp>
        <p:nvSpPr>
          <p:cNvPr id="2" name="ZoneTexte 1"/>
          <p:cNvSpPr txBox="1"/>
          <p:nvPr/>
        </p:nvSpPr>
        <p:spPr>
          <a:xfrm>
            <a:off x="558704" y="980728"/>
            <a:ext cx="2501128"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Types de rectification</a:t>
            </a:r>
            <a:endParaRPr lang="fr-FR" sz="2000" i="1" dirty="0">
              <a:latin typeface="Times New Roman" panose="02020603050405020304" pitchFamily="18" charset="0"/>
              <a:cs typeface="Times New Roman" panose="02020603050405020304" pitchFamily="18" charset="0"/>
            </a:endParaRPr>
          </a:p>
        </p:txBody>
      </p:sp>
      <p:sp>
        <p:nvSpPr>
          <p:cNvPr id="15"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Introduction</a:t>
            </a:r>
            <a:endParaRPr lang="fr-FR" sz="2600" b="1" dirty="0"/>
          </a:p>
        </p:txBody>
      </p:sp>
      <p:pic>
        <p:nvPicPr>
          <p:cNvPr id="6146" name="Picture 2" descr="RÃ©sultat de recherche d'images pour &quot;rectification plane&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99992" y="1380838"/>
            <a:ext cx="3790476" cy="2526984"/>
          </a:xfrm>
          <a:prstGeom prst="rect">
            <a:avLst/>
          </a:prstGeom>
          <a:noFill/>
          <a:extLst>
            <a:ext uri="{909E8E84-426E-40DD-AFC4-6F175D3DCCD1}">
              <a14:hiddenFill xmlns:a14="http://schemas.microsoft.com/office/drawing/2010/main">
                <a:solidFill>
                  <a:srgbClr val="FFFFFF"/>
                </a:solidFill>
              </a14:hiddenFill>
            </a:ext>
          </a:extLst>
        </p:spPr>
      </p:pic>
      <p:sp>
        <p:nvSpPr>
          <p:cNvPr id="11" name="ZoneTexte 10"/>
          <p:cNvSpPr txBox="1"/>
          <p:nvPr/>
        </p:nvSpPr>
        <p:spPr>
          <a:xfrm>
            <a:off x="899592" y="2276872"/>
            <a:ext cx="3528392" cy="923330"/>
          </a:xfrm>
          <a:prstGeom prst="rect">
            <a:avLst/>
          </a:prstGeom>
          <a:noFill/>
        </p:spPr>
        <p:txBody>
          <a:bodyPr wrap="square" rtlCol="0">
            <a:spAutoFit/>
          </a:bodyPr>
          <a:lstStyle/>
          <a:p>
            <a:r>
              <a:rPr lang="fr-FR" sz="1800" dirty="0" smtClean="0"/>
              <a:t>Rectification plane: surfaces planes même direction que l’avance de meule</a:t>
            </a:r>
            <a:endParaRPr lang="fr-FR" sz="1800" dirty="0"/>
          </a:p>
        </p:txBody>
      </p:sp>
      <p:pic>
        <p:nvPicPr>
          <p:cNvPr id="4" name="Image 3"/>
          <p:cNvPicPr>
            <a:picLocks noChangeAspect="1"/>
          </p:cNvPicPr>
          <p:nvPr/>
        </p:nvPicPr>
        <p:blipFill>
          <a:blip r:embed="rId4"/>
          <a:stretch>
            <a:fillRect/>
          </a:stretch>
        </p:blipFill>
        <p:spPr>
          <a:xfrm>
            <a:off x="4499992" y="4221088"/>
            <a:ext cx="4772691" cy="2429214"/>
          </a:xfrm>
          <a:prstGeom prst="rect">
            <a:avLst/>
          </a:prstGeom>
        </p:spPr>
      </p:pic>
      <p:sp>
        <p:nvSpPr>
          <p:cNvPr id="13" name="ZoneTexte 12"/>
          <p:cNvSpPr txBox="1"/>
          <p:nvPr/>
        </p:nvSpPr>
        <p:spPr>
          <a:xfrm>
            <a:off x="899592" y="5301208"/>
            <a:ext cx="3528392" cy="646331"/>
          </a:xfrm>
          <a:prstGeom prst="rect">
            <a:avLst/>
          </a:prstGeom>
          <a:noFill/>
        </p:spPr>
        <p:txBody>
          <a:bodyPr wrap="square" rtlCol="0">
            <a:spAutoFit/>
          </a:bodyPr>
          <a:lstStyle/>
          <a:p>
            <a:r>
              <a:rPr lang="fr-FR" sz="1800" dirty="0" smtClean="0"/>
              <a:t>Vue schématique rectification plane en opposition</a:t>
            </a:r>
            <a:endParaRPr lang="fr-FR" sz="1800" dirty="0"/>
          </a:p>
        </p:txBody>
      </p:sp>
    </p:spTree>
    <p:extLst>
      <p:ext uri="{BB962C8B-B14F-4D97-AF65-F5344CB8AC3E}">
        <p14:creationId xmlns:p14="http://schemas.microsoft.com/office/powerpoint/2010/main" val="38467779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6</a:t>
            </a:fld>
            <a:endParaRPr lang="fr-FR" altLang="fr-FR" dirty="0"/>
          </a:p>
        </p:txBody>
      </p:sp>
      <p:sp>
        <p:nvSpPr>
          <p:cNvPr id="2" name="ZoneTexte 1"/>
          <p:cNvSpPr txBox="1"/>
          <p:nvPr/>
        </p:nvSpPr>
        <p:spPr>
          <a:xfrm>
            <a:off x="558704" y="980728"/>
            <a:ext cx="2501128"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Types de rectification</a:t>
            </a:r>
            <a:endParaRPr lang="fr-FR" sz="2000" i="1" dirty="0">
              <a:latin typeface="Times New Roman" panose="02020603050405020304" pitchFamily="18" charset="0"/>
              <a:cs typeface="Times New Roman" panose="02020603050405020304" pitchFamily="18" charset="0"/>
            </a:endParaRPr>
          </a:p>
        </p:txBody>
      </p:sp>
      <p:sp>
        <p:nvSpPr>
          <p:cNvPr id="15"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Introduction</a:t>
            </a:r>
            <a:endParaRPr lang="fr-FR" sz="2600" b="1" dirty="0"/>
          </a:p>
        </p:txBody>
      </p:sp>
      <p:sp>
        <p:nvSpPr>
          <p:cNvPr id="11" name="ZoneTexte 10"/>
          <p:cNvSpPr txBox="1"/>
          <p:nvPr/>
        </p:nvSpPr>
        <p:spPr>
          <a:xfrm>
            <a:off x="899592" y="2276872"/>
            <a:ext cx="3528392" cy="923330"/>
          </a:xfrm>
          <a:prstGeom prst="rect">
            <a:avLst/>
          </a:prstGeom>
          <a:noFill/>
        </p:spPr>
        <p:txBody>
          <a:bodyPr wrap="square" rtlCol="0">
            <a:spAutoFit/>
          </a:bodyPr>
          <a:lstStyle/>
          <a:p>
            <a:r>
              <a:rPr lang="fr-FR" sz="1800" dirty="0" smtClean="0"/>
              <a:t>Rectification cylindrique: pièces présentant une symétrie de rotation</a:t>
            </a:r>
            <a:endParaRPr lang="fr-FR" sz="1800" dirty="0"/>
          </a:p>
        </p:txBody>
      </p:sp>
      <p:sp>
        <p:nvSpPr>
          <p:cNvPr id="13" name="ZoneTexte 12"/>
          <p:cNvSpPr txBox="1"/>
          <p:nvPr/>
        </p:nvSpPr>
        <p:spPr>
          <a:xfrm>
            <a:off x="899592" y="4863476"/>
            <a:ext cx="3528392" cy="646331"/>
          </a:xfrm>
          <a:prstGeom prst="rect">
            <a:avLst/>
          </a:prstGeom>
          <a:noFill/>
        </p:spPr>
        <p:txBody>
          <a:bodyPr wrap="square" rtlCol="0">
            <a:spAutoFit/>
          </a:bodyPr>
          <a:lstStyle/>
          <a:p>
            <a:r>
              <a:rPr lang="fr-FR" sz="1800" dirty="0" smtClean="0"/>
              <a:t>Vue schématique rectification cylindrique en plongée</a:t>
            </a:r>
            <a:endParaRPr lang="fr-FR" sz="1800" dirty="0"/>
          </a:p>
        </p:txBody>
      </p:sp>
      <p:pic>
        <p:nvPicPr>
          <p:cNvPr id="7170" name="Picture 2" descr="RÃ©sultat de recherche d'images pour &quot;rectification cylindrique&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9583" y="1967748"/>
            <a:ext cx="3234785" cy="1541578"/>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4"/>
          <a:stretch>
            <a:fillRect/>
          </a:stretch>
        </p:blipFill>
        <p:spPr>
          <a:xfrm>
            <a:off x="4918080" y="4252067"/>
            <a:ext cx="2697790" cy="2098281"/>
          </a:xfrm>
          <a:prstGeom prst="rect">
            <a:avLst/>
          </a:prstGeom>
        </p:spPr>
      </p:pic>
    </p:spTree>
    <p:extLst>
      <p:ext uri="{BB962C8B-B14F-4D97-AF65-F5344CB8AC3E}">
        <p14:creationId xmlns:p14="http://schemas.microsoft.com/office/powerpoint/2010/main" val="1815755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7</a:t>
            </a:fld>
            <a:endParaRPr lang="fr-FR" altLang="fr-FR" dirty="0"/>
          </a:p>
        </p:txBody>
      </p:sp>
      <p:sp>
        <p:nvSpPr>
          <p:cNvPr id="2" name="ZoneTexte 1"/>
          <p:cNvSpPr txBox="1"/>
          <p:nvPr/>
        </p:nvSpPr>
        <p:spPr>
          <a:xfrm>
            <a:off x="558704" y="980728"/>
            <a:ext cx="2501128"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Types de rectification</a:t>
            </a:r>
            <a:endParaRPr lang="fr-FR" sz="2000" i="1" dirty="0">
              <a:latin typeface="Times New Roman" panose="02020603050405020304" pitchFamily="18" charset="0"/>
              <a:cs typeface="Times New Roman" panose="02020603050405020304" pitchFamily="18" charset="0"/>
            </a:endParaRPr>
          </a:p>
        </p:txBody>
      </p:sp>
      <p:sp>
        <p:nvSpPr>
          <p:cNvPr id="15"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Introduction</a:t>
            </a:r>
            <a:endParaRPr lang="fr-FR" sz="2600" b="1" dirty="0"/>
          </a:p>
        </p:txBody>
      </p:sp>
      <p:sp>
        <p:nvSpPr>
          <p:cNvPr id="11" name="ZoneTexte 10"/>
          <p:cNvSpPr txBox="1"/>
          <p:nvPr/>
        </p:nvSpPr>
        <p:spPr>
          <a:xfrm>
            <a:off x="899592" y="2276872"/>
            <a:ext cx="3528392" cy="646331"/>
          </a:xfrm>
          <a:prstGeom prst="rect">
            <a:avLst/>
          </a:prstGeom>
          <a:noFill/>
        </p:spPr>
        <p:txBody>
          <a:bodyPr wrap="square" rtlCol="0">
            <a:spAutoFit/>
          </a:bodyPr>
          <a:lstStyle/>
          <a:p>
            <a:r>
              <a:rPr lang="fr-FR" sz="1800" dirty="0" smtClean="0"/>
              <a:t>Rectification de profil: utilisée pour les dentures d’engrenage</a:t>
            </a:r>
            <a:endParaRPr lang="fr-FR" sz="1800" dirty="0"/>
          </a:p>
        </p:txBody>
      </p:sp>
      <p:sp>
        <p:nvSpPr>
          <p:cNvPr id="13" name="ZoneTexte 12"/>
          <p:cNvSpPr txBox="1"/>
          <p:nvPr/>
        </p:nvSpPr>
        <p:spPr>
          <a:xfrm>
            <a:off x="899592" y="4863476"/>
            <a:ext cx="3528392" cy="369332"/>
          </a:xfrm>
          <a:prstGeom prst="rect">
            <a:avLst/>
          </a:prstGeom>
          <a:noFill/>
        </p:spPr>
        <p:txBody>
          <a:bodyPr wrap="square" rtlCol="0">
            <a:spAutoFit/>
          </a:bodyPr>
          <a:lstStyle/>
          <a:p>
            <a:r>
              <a:rPr lang="fr-FR" sz="1800" dirty="0" smtClean="0"/>
              <a:t>Rectification denture interne</a:t>
            </a:r>
            <a:endParaRPr lang="fr-FR" sz="1800" dirty="0"/>
          </a:p>
        </p:txBody>
      </p:sp>
      <p:pic>
        <p:nvPicPr>
          <p:cNvPr id="8194" name="Picture 2" descr="RÃ©sultat de recherche d'images pour &quot;grinding gear&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7803" y="4365104"/>
            <a:ext cx="3036757" cy="197805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RÃ©sultat de recherche d'images pour &quot;gear grinding&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56045" y="1834656"/>
            <a:ext cx="3036757" cy="15903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27278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8</a:t>
            </a:fld>
            <a:endParaRPr lang="fr-FR" altLang="fr-FR" dirty="0"/>
          </a:p>
        </p:txBody>
      </p:sp>
      <p:sp>
        <p:nvSpPr>
          <p:cNvPr id="2" name="ZoneTexte 1"/>
          <p:cNvSpPr txBox="1"/>
          <p:nvPr/>
        </p:nvSpPr>
        <p:spPr>
          <a:xfrm>
            <a:off x="558704" y="980728"/>
            <a:ext cx="2501128"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Types de rectification</a:t>
            </a:r>
            <a:endParaRPr lang="fr-FR" sz="2000" i="1" dirty="0">
              <a:latin typeface="Times New Roman" panose="02020603050405020304" pitchFamily="18" charset="0"/>
              <a:cs typeface="Times New Roman" panose="02020603050405020304" pitchFamily="18" charset="0"/>
            </a:endParaRPr>
          </a:p>
        </p:txBody>
      </p:sp>
      <p:sp>
        <p:nvSpPr>
          <p:cNvPr id="15"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Introduction</a:t>
            </a:r>
            <a:endParaRPr lang="fr-FR" sz="2600" b="1" dirty="0"/>
          </a:p>
        </p:txBody>
      </p:sp>
      <p:sp>
        <p:nvSpPr>
          <p:cNvPr id="11" name="ZoneTexte 10"/>
          <p:cNvSpPr txBox="1"/>
          <p:nvPr/>
        </p:nvSpPr>
        <p:spPr>
          <a:xfrm>
            <a:off x="899592" y="2440164"/>
            <a:ext cx="3528392" cy="369332"/>
          </a:xfrm>
          <a:prstGeom prst="rect">
            <a:avLst/>
          </a:prstGeom>
          <a:noFill/>
        </p:spPr>
        <p:txBody>
          <a:bodyPr wrap="square" rtlCol="0">
            <a:spAutoFit/>
          </a:bodyPr>
          <a:lstStyle/>
          <a:p>
            <a:r>
              <a:rPr lang="fr-FR" sz="1800" dirty="0" smtClean="0"/>
              <a:t>Rectification </a:t>
            </a:r>
            <a:r>
              <a:rPr lang="fr-FR" sz="1800" dirty="0" err="1" smtClean="0"/>
              <a:t>centerless</a:t>
            </a:r>
            <a:endParaRPr lang="fr-FR" sz="1800" dirty="0"/>
          </a:p>
        </p:txBody>
      </p:sp>
      <p:sp>
        <p:nvSpPr>
          <p:cNvPr id="13" name="ZoneTexte 12"/>
          <p:cNvSpPr txBox="1"/>
          <p:nvPr/>
        </p:nvSpPr>
        <p:spPr>
          <a:xfrm>
            <a:off x="899592" y="5187935"/>
            <a:ext cx="4104456" cy="369332"/>
          </a:xfrm>
          <a:prstGeom prst="rect">
            <a:avLst/>
          </a:prstGeom>
          <a:noFill/>
        </p:spPr>
        <p:txBody>
          <a:bodyPr wrap="square" rtlCol="0">
            <a:spAutoFit/>
          </a:bodyPr>
          <a:lstStyle/>
          <a:p>
            <a:r>
              <a:rPr lang="fr-FR" sz="1800" dirty="0" smtClean="0"/>
              <a:t>Annulation du faux rond de la pièce</a:t>
            </a:r>
            <a:endParaRPr lang="fr-FR" sz="1800" dirty="0"/>
          </a:p>
        </p:txBody>
      </p:sp>
      <p:pic>
        <p:nvPicPr>
          <p:cNvPr id="15362" name="Picture 2" descr="RÃ©sultat de recherche d'images pour &quot;centerless grinding&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170268"/>
            <a:ext cx="3816424" cy="2909124"/>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RÃ©sultat de recherche d'images pour &quot;centerless grinding&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81526" y="4261852"/>
            <a:ext cx="3061467" cy="2221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76202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9</a:t>
            </a:fld>
            <a:endParaRPr lang="fr-FR" altLang="fr-FR" dirty="0"/>
          </a:p>
        </p:txBody>
      </p:sp>
      <p:sp>
        <p:nvSpPr>
          <p:cNvPr id="2" name="ZoneTexte 1"/>
          <p:cNvSpPr txBox="1"/>
          <p:nvPr/>
        </p:nvSpPr>
        <p:spPr>
          <a:xfrm>
            <a:off x="558704" y="980728"/>
            <a:ext cx="2501128"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Types de rectification</a:t>
            </a:r>
            <a:endParaRPr lang="fr-FR" sz="2000" i="1" dirty="0">
              <a:latin typeface="Times New Roman" panose="02020603050405020304" pitchFamily="18" charset="0"/>
              <a:cs typeface="Times New Roman" panose="02020603050405020304" pitchFamily="18" charset="0"/>
            </a:endParaRPr>
          </a:p>
        </p:txBody>
      </p:sp>
      <p:sp>
        <p:nvSpPr>
          <p:cNvPr id="15"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Introduction</a:t>
            </a:r>
            <a:endParaRPr lang="fr-FR" sz="2600" b="1" dirty="0"/>
          </a:p>
        </p:txBody>
      </p:sp>
      <p:sp>
        <p:nvSpPr>
          <p:cNvPr id="11" name="ZoneTexte 10"/>
          <p:cNvSpPr txBox="1"/>
          <p:nvPr/>
        </p:nvSpPr>
        <p:spPr>
          <a:xfrm>
            <a:off x="1335752" y="2297977"/>
            <a:ext cx="2376264" cy="369332"/>
          </a:xfrm>
          <a:prstGeom prst="rect">
            <a:avLst/>
          </a:prstGeom>
          <a:noFill/>
        </p:spPr>
        <p:txBody>
          <a:bodyPr wrap="square" rtlCol="0">
            <a:spAutoFit/>
          </a:bodyPr>
          <a:lstStyle/>
          <a:p>
            <a:r>
              <a:rPr lang="fr-FR" sz="1800" dirty="0" smtClean="0"/>
              <a:t>Rectification d’outils</a:t>
            </a:r>
            <a:endParaRPr lang="fr-FR" sz="1800" dirty="0"/>
          </a:p>
        </p:txBody>
      </p:sp>
      <p:sp>
        <p:nvSpPr>
          <p:cNvPr id="13" name="ZoneTexte 12"/>
          <p:cNvSpPr txBox="1"/>
          <p:nvPr/>
        </p:nvSpPr>
        <p:spPr>
          <a:xfrm>
            <a:off x="4958172" y="5157192"/>
            <a:ext cx="4104456" cy="369332"/>
          </a:xfrm>
          <a:prstGeom prst="rect">
            <a:avLst/>
          </a:prstGeom>
          <a:noFill/>
        </p:spPr>
        <p:txBody>
          <a:bodyPr wrap="square" rtlCol="0">
            <a:spAutoFit/>
          </a:bodyPr>
          <a:lstStyle/>
          <a:p>
            <a:r>
              <a:rPr lang="fr-FR" sz="1800" dirty="0" smtClean="0"/>
              <a:t>Utilisation d’une meule de forme</a:t>
            </a:r>
            <a:endParaRPr lang="fr-FR" sz="1800" dirty="0"/>
          </a:p>
        </p:txBody>
      </p:sp>
      <p:pic>
        <p:nvPicPr>
          <p:cNvPr id="3" name="Image 2"/>
          <p:cNvPicPr>
            <a:picLocks noChangeAspect="1"/>
          </p:cNvPicPr>
          <p:nvPr/>
        </p:nvPicPr>
        <p:blipFill>
          <a:blip r:embed="rId3"/>
          <a:stretch>
            <a:fillRect/>
          </a:stretch>
        </p:blipFill>
        <p:spPr>
          <a:xfrm>
            <a:off x="4572000" y="1556792"/>
            <a:ext cx="3528392" cy="2410163"/>
          </a:xfrm>
          <a:prstGeom prst="rect">
            <a:avLst/>
          </a:prstGeom>
        </p:spPr>
      </p:pic>
      <p:pic>
        <p:nvPicPr>
          <p:cNvPr id="4" name="Image 3"/>
          <p:cNvPicPr>
            <a:picLocks noChangeAspect="1"/>
          </p:cNvPicPr>
          <p:nvPr/>
        </p:nvPicPr>
        <p:blipFill>
          <a:blip r:embed="rId4"/>
          <a:stretch>
            <a:fillRect/>
          </a:stretch>
        </p:blipFill>
        <p:spPr>
          <a:xfrm>
            <a:off x="519933" y="3953781"/>
            <a:ext cx="3637175" cy="2335898"/>
          </a:xfrm>
          <a:prstGeom prst="rect">
            <a:avLst/>
          </a:prstGeom>
        </p:spPr>
      </p:pic>
    </p:spTree>
    <p:extLst>
      <p:ext uri="{BB962C8B-B14F-4D97-AF65-F5344CB8AC3E}">
        <p14:creationId xmlns:p14="http://schemas.microsoft.com/office/powerpoint/2010/main" val="23370188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10</a:t>
            </a:fld>
            <a:endParaRPr lang="fr-FR" altLang="fr-FR" dirty="0"/>
          </a:p>
        </p:txBody>
      </p:sp>
      <p:sp>
        <p:nvSpPr>
          <p:cNvPr id="2" name="ZoneTexte 1"/>
          <p:cNvSpPr txBox="1"/>
          <p:nvPr/>
        </p:nvSpPr>
        <p:spPr>
          <a:xfrm>
            <a:off x="558704" y="980728"/>
            <a:ext cx="2501128"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Types de rectification</a:t>
            </a:r>
            <a:endParaRPr lang="fr-FR" sz="2000" i="1" dirty="0">
              <a:latin typeface="Times New Roman" panose="02020603050405020304" pitchFamily="18" charset="0"/>
              <a:cs typeface="Times New Roman" panose="02020603050405020304" pitchFamily="18" charset="0"/>
            </a:endParaRPr>
          </a:p>
        </p:txBody>
      </p:sp>
      <p:sp>
        <p:nvSpPr>
          <p:cNvPr id="15"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Introduction</a:t>
            </a:r>
            <a:endParaRPr lang="fr-FR" sz="2600" b="1" dirty="0"/>
          </a:p>
        </p:txBody>
      </p:sp>
      <p:sp>
        <p:nvSpPr>
          <p:cNvPr id="11" name="ZoneTexte 10"/>
          <p:cNvSpPr txBox="1"/>
          <p:nvPr/>
        </p:nvSpPr>
        <p:spPr>
          <a:xfrm>
            <a:off x="755576" y="2292261"/>
            <a:ext cx="3528392" cy="369332"/>
          </a:xfrm>
          <a:prstGeom prst="rect">
            <a:avLst/>
          </a:prstGeom>
          <a:noFill/>
        </p:spPr>
        <p:txBody>
          <a:bodyPr wrap="square" rtlCol="0">
            <a:spAutoFit/>
          </a:bodyPr>
          <a:lstStyle/>
          <a:p>
            <a:r>
              <a:rPr lang="fr-FR" sz="1800" dirty="0" err="1" smtClean="0"/>
              <a:t>Robotic</a:t>
            </a:r>
            <a:r>
              <a:rPr lang="fr-FR" sz="1800" dirty="0" smtClean="0"/>
              <a:t> </a:t>
            </a:r>
            <a:r>
              <a:rPr lang="fr-FR" sz="1800" dirty="0" err="1" smtClean="0"/>
              <a:t>Grinding</a:t>
            </a:r>
            <a:endParaRPr lang="fr-FR" sz="1800" dirty="0"/>
          </a:p>
        </p:txBody>
      </p:sp>
      <p:sp>
        <p:nvSpPr>
          <p:cNvPr id="13" name="ZoneTexte 12"/>
          <p:cNvSpPr txBox="1"/>
          <p:nvPr/>
        </p:nvSpPr>
        <p:spPr>
          <a:xfrm>
            <a:off x="755576" y="4973382"/>
            <a:ext cx="3695672" cy="646331"/>
          </a:xfrm>
          <a:prstGeom prst="rect">
            <a:avLst/>
          </a:prstGeom>
          <a:noFill/>
        </p:spPr>
        <p:txBody>
          <a:bodyPr wrap="square" rtlCol="0">
            <a:spAutoFit/>
          </a:bodyPr>
          <a:lstStyle/>
          <a:p>
            <a:r>
              <a:rPr lang="fr-FR" sz="1800" dirty="0" smtClean="0"/>
              <a:t>Usinage de formes complexes à haute exigence d’état de surface</a:t>
            </a:r>
            <a:endParaRPr lang="fr-FR" sz="1800" dirty="0"/>
          </a:p>
        </p:txBody>
      </p:sp>
      <p:pic>
        <p:nvPicPr>
          <p:cNvPr id="3" name="Image 2"/>
          <p:cNvPicPr>
            <a:picLocks noChangeAspect="1"/>
          </p:cNvPicPr>
          <p:nvPr/>
        </p:nvPicPr>
        <p:blipFill rotWithShape="1">
          <a:blip r:embed="rId3"/>
          <a:srcRect l="19809"/>
          <a:stretch/>
        </p:blipFill>
        <p:spPr>
          <a:xfrm>
            <a:off x="4643950" y="1380838"/>
            <a:ext cx="3699050" cy="2192178"/>
          </a:xfrm>
          <a:prstGeom prst="rect">
            <a:avLst/>
          </a:prstGeom>
        </p:spPr>
      </p:pic>
      <p:pic>
        <p:nvPicPr>
          <p:cNvPr id="16386" name="Picture 2" descr="RÃ©sultat de recherche d'images pour &quot;grinding on robot&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3950" y="4005064"/>
            <a:ext cx="3699050" cy="2582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50008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11</a:t>
            </a:fld>
            <a:endParaRPr lang="fr-FR" altLang="fr-FR" dirty="0"/>
          </a:p>
        </p:txBody>
      </p:sp>
      <p:sp>
        <p:nvSpPr>
          <p:cNvPr id="2" name="ZoneTexte 1"/>
          <p:cNvSpPr txBox="1"/>
          <p:nvPr/>
        </p:nvSpPr>
        <p:spPr>
          <a:xfrm>
            <a:off x="558704" y="980728"/>
            <a:ext cx="2501128"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Types de rectification</a:t>
            </a:r>
            <a:endParaRPr lang="fr-FR" sz="2000" i="1" dirty="0">
              <a:latin typeface="Times New Roman" panose="02020603050405020304" pitchFamily="18" charset="0"/>
              <a:cs typeface="Times New Roman" panose="02020603050405020304" pitchFamily="18" charset="0"/>
            </a:endParaRPr>
          </a:p>
        </p:txBody>
      </p:sp>
      <p:sp>
        <p:nvSpPr>
          <p:cNvPr id="15"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Introduction</a:t>
            </a:r>
            <a:endParaRPr lang="fr-FR" sz="2600" b="1" dirty="0"/>
          </a:p>
        </p:txBody>
      </p:sp>
      <p:pic>
        <p:nvPicPr>
          <p:cNvPr id="4" name="Robot grinding of stainless steel components">
            <a:hlinkClick r:id="" action="ppaction://media"/>
          </p:cNvPr>
          <p:cNvPicPr>
            <a:picLocks noChangeAspect="1"/>
          </p:cNvPicPr>
          <p:nvPr>
            <a:videoFile r:link="rId1"/>
            <p:extLst>
              <p:ext uri="{DAA4B4D4-6D71-4841-9C94-3DE7FCFB9230}">
                <p14:media xmlns:p14="http://schemas.microsoft.com/office/powerpoint/2010/main" r:embed="rId2">
                  <p14:trim end="55847.1444"/>
                </p14:media>
              </p:ext>
            </p:extLst>
          </p:nvPr>
        </p:nvPicPr>
        <p:blipFill>
          <a:blip r:embed="rId5"/>
          <a:stretch>
            <a:fillRect/>
          </a:stretch>
        </p:blipFill>
        <p:spPr>
          <a:xfrm>
            <a:off x="1104860" y="1916832"/>
            <a:ext cx="7010400" cy="3943350"/>
          </a:xfrm>
          <a:prstGeom prst="rect">
            <a:avLst/>
          </a:prstGeom>
        </p:spPr>
      </p:pic>
    </p:spTree>
    <p:extLst>
      <p:ext uri="{BB962C8B-B14F-4D97-AF65-F5344CB8AC3E}">
        <p14:creationId xmlns:p14="http://schemas.microsoft.com/office/powerpoint/2010/main" val="34383018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4" name="Connecteur droit 183"/>
          <p:cNvCxnSpPr/>
          <p:nvPr/>
        </p:nvCxnSpPr>
        <p:spPr bwMode="auto">
          <a:xfrm flipH="1">
            <a:off x="2952000" y="3086259"/>
            <a:ext cx="1457684" cy="1782901"/>
          </a:xfrm>
          <a:prstGeom prst="line">
            <a:avLst/>
          </a:prstGeom>
          <a:noFill/>
          <a:ln w="44450" cap="flat" cmpd="dbl" algn="ctr">
            <a:solidFill>
              <a:srgbClr val="002060"/>
            </a:solidFill>
            <a:prstDash val="sysDot"/>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135" name="Rectangle 3134"/>
          <p:cNvSpPr/>
          <p:nvPr/>
        </p:nvSpPr>
        <p:spPr bwMode="auto">
          <a:xfrm rot="1920000">
            <a:off x="3226953" y="2832734"/>
            <a:ext cx="1116000" cy="1728000"/>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73" name="Rectangle 172"/>
          <p:cNvSpPr>
            <a:spLocks/>
          </p:cNvSpPr>
          <p:nvPr/>
        </p:nvSpPr>
        <p:spPr bwMode="auto">
          <a:xfrm rot="536948">
            <a:off x="2501669" y="5688000"/>
            <a:ext cx="5436000" cy="252000"/>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cxnSp>
        <p:nvCxnSpPr>
          <p:cNvPr id="128" name="Connecteur droit 127"/>
          <p:cNvCxnSpPr/>
          <p:nvPr/>
        </p:nvCxnSpPr>
        <p:spPr bwMode="auto">
          <a:xfrm>
            <a:off x="-331486" y="4412532"/>
            <a:ext cx="6882338" cy="2445468"/>
          </a:xfrm>
          <a:prstGeom prst="line">
            <a:avLst/>
          </a:prstGeom>
          <a:noFill/>
          <a:ln w="57150" cap="flat" cmpd="sng" algn="ctr">
            <a:solidFill>
              <a:srgbClr val="FFC000"/>
            </a:solidFill>
            <a:prstDash val="dash"/>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52" name="Rectangle 151"/>
          <p:cNvSpPr>
            <a:spLocks/>
          </p:cNvSpPr>
          <p:nvPr/>
        </p:nvSpPr>
        <p:spPr bwMode="auto">
          <a:xfrm rot="1165891">
            <a:off x="2486792" y="6324674"/>
            <a:ext cx="5436000" cy="252000"/>
          </a:xfrm>
          <a:prstGeom prst="rect">
            <a:avLst/>
          </a:prstGeom>
          <a:solidFill>
            <a:schemeClr val="bg1"/>
          </a:solidFill>
          <a:ln w="9525" cap="flat" cmpd="sng" algn="ctr">
            <a:solidFill>
              <a:schemeClr val="bg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cxnSp>
        <p:nvCxnSpPr>
          <p:cNvPr id="121" name="Connecteur droit 120"/>
          <p:cNvCxnSpPr/>
          <p:nvPr/>
        </p:nvCxnSpPr>
        <p:spPr bwMode="auto">
          <a:xfrm rot="2002687" flipV="1">
            <a:off x="-1134359" y="5480865"/>
            <a:ext cx="7200000" cy="0"/>
          </a:xfrm>
          <a:prstGeom prst="line">
            <a:avLst/>
          </a:prstGeom>
          <a:noFill/>
          <a:ln w="57150" cap="flat" cmpd="sng" algn="ctr">
            <a:solidFill>
              <a:srgbClr val="FFC000"/>
            </a:solidFill>
            <a:prstDash val="dash"/>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5" name="Rectangle 124"/>
          <p:cNvSpPr/>
          <p:nvPr/>
        </p:nvSpPr>
        <p:spPr bwMode="auto">
          <a:xfrm rot="2002687">
            <a:off x="-3512962" y="2914244"/>
            <a:ext cx="4500000" cy="229099"/>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26" name="Rectangle 125"/>
          <p:cNvSpPr>
            <a:spLocks/>
          </p:cNvSpPr>
          <p:nvPr/>
        </p:nvSpPr>
        <p:spPr bwMode="auto">
          <a:xfrm rot="2002687">
            <a:off x="2104777" y="6847774"/>
            <a:ext cx="5436000" cy="252000"/>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5" name="Rectangle 14"/>
          <p:cNvSpPr/>
          <p:nvPr/>
        </p:nvSpPr>
        <p:spPr bwMode="auto">
          <a:xfrm>
            <a:off x="2663398" y="5354188"/>
            <a:ext cx="4135234" cy="720080"/>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6" name="Rectangle 15"/>
          <p:cNvSpPr/>
          <p:nvPr/>
        </p:nvSpPr>
        <p:spPr bwMode="auto">
          <a:xfrm>
            <a:off x="-2671486" y="5352121"/>
            <a:ext cx="4680000" cy="172800"/>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12</a:t>
            </a:fld>
            <a:endParaRPr lang="fr-FR" altLang="fr-FR" dirty="0"/>
          </a:p>
        </p:txBody>
      </p:sp>
      <p:grpSp>
        <p:nvGrpSpPr>
          <p:cNvPr id="9" name="Groupe 8"/>
          <p:cNvGrpSpPr/>
          <p:nvPr/>
        </p:nvGrpSpPr>
        <p:grpSpPr>
          <a:xfrm>
            <a:off x="1294216" y="3994427"/>
            <a:ext cx="1512000" cy="1512000"/>
            <a:chOff x="3458340" y="1905127"/>
            <a:chExt cx="1528858" cy="1486340"/>
          </a:xfrm>
        </p:grpSpPr>
        <p:grpSp>
          <p:nvGrpSpPr>
            <p:cNvPr id="4" name="Groupe 3"/>
            <p:cNvGrpSpPr/>
            <p:nvPr/>
          </p:nvGrpSpPr>
          <p:grpSpPr>
            <a:xfrm>
              <a:off x="3491880" y="1935647"/>
              <a:ext cx="1440000" cy="1440000"/>
              <a:chOff x="3392809" y="2348880"/>
              <a:chExt cx="1440000" cy="1440000"/>
            </a:xfrm>
            <a:solidFill>
              <a:schemeClr val="accent6">
                <a:lumMod val="20000"/>
                <a:lumOff val="80000"/>
              </a:schemeClr>
            </a:solidFill>
          </p:grpSpPr>
          <p:sp>
            <p:nvSpPr>
              <p:cNvPr id="2" name="Ellipse 1"/>
              <p:cNvSpPr/>
              <p:nvPr/>
            </p:nvSpPr>
            <p:spPr bwMode="auto">
              <a:xfrm>
                <a:off x="3392809" y="2348880"/>
                <a:ext cx="1440000" cy="1440000"/>
              </a:xfrm>
              <a:prstGeom prst="ellipse">
                <a:avLst/>
              </a:prstGeom>
              <a:solidFill>
                <a:srgbClr val="E2E2F6"/>
              </a:solidFill>
              <a:ln w="317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64" name="Ellipse 63"/>
              <p:cNvSpPr/>
              <p:nvPr/>
            </p:nvSpPr>
            <p:spPr bwMode="auto">
              <a:xfrm>
                <a:off x="3878809" y="2834880"/>
                <a:ext cx="468000" cy="468000"/>
              </a:xfrm>
              <a:prstGeom prst="ellipse">
                <a:avLst/>
              </a:prstGeom>
              <a:solidFill>
                <a:schemeClr val="bg1"/>
              </a:solidFill>
              <a:ln w="317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grpSp>
        <p:sp>
          <p:nvSpPr>
            <p:cNvPr id="67" name="Forme libre 66"/>
            <p:cNvSpPr/>
            <p:nvPr/>
          </p:nvSpPr>
          <p:spPr bwMode="auto">
            <a:xfrm>
              <a:off x="3515896" y="2251463"/>
              <a:ext cx="117105" cy="86374"/>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398281"/>
                <a:gd name="connsiteY0" fmla="*/ 126460 h 184826"/>
                <a:gd name="connsiteX1" fmla="*/ 214008 w 398281"/>
                <a:gd name="connsiteY1" fmla="*/ 0 h 184826"/>
                <a:gd name="connsiteX2" fmla="*/ 359923 w 398281"/>
                <a:gd name="connsiteY2" fmla="*/ 0 h 184826"/>
                <a:gd name="connsiteX3" fmla="*/ 398281 w 398281"/>
                <a:gd name="connsiteY3" fmla="*/ 100622 h 184826"/>
                <a:gd name="connsiteX4" fmla="*/ 350196 w 398281"/>
                <a:gd name="connsiteY4" fmla="*/ 175098 h 184826"/>
                <a:gd name="connsiteX5" fmla="*/ 136187 w 398281"/>
                <a:gd name="connsiteY5" fmla="*/ 184826 h 184826"/>
                <a:gd name="connsiteX6" fmla="*/ 0 w 398281"/>
                <a:gd name="connsiteY6" fmla="*/ 126460 h 184826"/>
                <a:gd name="connsiteX0" fmla="*/ 0 w 398281"/>
                <a:gd name="connsiteY0" fmla="*/ 126460 h 175098"/>
                <a:gd name="connsiteX1" fmla="*/ 214008 w 398281"/>
                <a:gd name="connsiteY1" fmla="*/ 0 h 175098"/>
                <a:gd name="connsiteX2" fmla="*/ 359923 w 398281"/>
                <a:gd name="connsiteY2" fmla="*/ 0 h 175098"/>
                <a:gd name="connsiteX3" fmla="*/ 398281 w 398281"/>
                <a:gd name="connsiteY3" fmla="*/ 100622 h 175098"/>
                <a:gd name="connsiteX4" fmla="*/ 350196 w 398281"/>
                <a:gd name="connsiteY4" fmla="*/ 175098 h 175098"/>
                <a:gd name="connsiteX5" fmla="*/ 236331 w 398281"/>
                <a:gd name="connsiteY5" fmla="*/ 120381 h 175098"/>
                <a:gd name="connsiteX6" fmla="*/ 0 w 398281"/>
                <a:gd name="connsiteY6" fmla="*/ 126460 h 175098"/>
                <a:gd name="connsiteX0" fmla="*/ 0 w 398281"/>
                <a:gd name="connsiteY0" fmla="*/ 126460 h 175098"/>
                <a:gd name="connsiteX1" fmla="*/ 296735 w 398281"/>
                <a:gd name="connsiteY1" fmla="*/ 29000 h 175098"/>
                <a:gd name="connsiteX2" fmla="*/ 359923 w 398281"/>
                <a:gd name="connsiteY2" fmla="*/ 0 h 175098"/>
                <a:gd name="connsiteX3" fmla="*/ 398281 w 398281"/>
                <a:gd name="connsiteY3" fmla="*/ 100622 h 175098"/>
                <a:gd name="connsiteX4" fmla="*/ 350196 w 398281"/>
                <a:gd name="connsiteY4" fmla="*/ 175098 h 175098"/>
                <a:gd name="connsiteX5" fmla="*/ 236331 w 398281"/>
                <a:gd name="connsiteY5" fmla="*/ 120381 h 175098"/>
                <a:gd name="connsiteX6" fmla="*/ 0 w 398281"/>
                <a:gd name="connsiteY6" fmla="*/ 126460 h 175098"/>
                <a:gd name="connsiteX0" fmla="*/ 0 w 385219"/>
                <a:gd name="connsiteY0" fmla="*/ 126460 h 175098"/>
                <a:gd name="connsiteX1" fmla="*/ 296735 w 385219"/>
                <a:gd name="connsiteY1" fmla="*/ 29000 h 175098"/>
                <a:gd name="connsiteX2" fmla="*/ 359923 w 385219"/>
                <a:gd name="connsiteY2" fmla="*/ 0 h 175098"/>
                <a:gd name="connsiteX3" fmla="*/ 385219 w 385219"/>
                <a:gd name="connsiteY3" fmla="*/ 142510 h 175098"/>
                <a:gd name="connsiteX4" fmla="*/ 350196 w 385219"/>
                <a:gd name="connsiteY4" fmla="*/ 175098 h 175098"/>
                <a:gd name="connsiteX5" fmla="*/ 236331 w 385219"/>
                <a:gd name="connsiteY5" fmla="*/ 120381 h 175098"/>
                <a:gd name="connsiteX6" fmla="*/ 0 w 385219"/>
                <a:gd name="connsiteY6" fmla="*/ 126460 h 175098"/>
                <a:gd name="connsiteX0" fmla="*/ 0 w 385219"/>
                <a:gd name="connsiteY0" fmla="*/ 97460 h 146098"/>
                <a:gd name="connsiteX1" fmla="*/ 296735 w 385219"/>
                <a:gd name="connsiteY1" fmla="*/ 0 h 146098"/>
                <a:gd name="connsiteX2" fmla="*/ 333799 w 385219"/>
                <a:gd name="connsiteY2" fmla="*/ 41889 h 146098"/>
                <a:gd name="connsiteX3" fmla="*/ 385219 w 385219"/>
                <a:gd name="connsiteY3" fmla="*/ 113510 h 146098"/>
                <a:gd name="connsiteX4" fmla="*/ 350196 w 385219"/>
                <a:gd name="connsiteY4" fmla="*/ 146098 h 146098"/>
                <a:gd name="connsiteX5" fmla="*/ 236331 w 385219"/>
                <a:gd name="connsiteY5" fmla="*/ 91381 h 146098"/>
                <a:gd name="connsiteX6" fmla="*/ 0 w 385219"/>
                <a:gd name="connsiteY6" fmla="*/ 97460 h 146098"/>
                <a:gd name="connsiteX0" fmla="*/ 0 w 267658"/>
                <a:gd name="connsiteY0" fmla="*/ 62016 h 146098"/>
                <a:gd name="connsiteX1" fmla="*/ 179174 w 267658"/>
                <a:gd name="connsiteY1" fmla="*/ 0 h 146098"/>
                <a:gd name="connsiteX2" fmla="*/ 216238 w 267658"/>
                <a:gd name="connsiteY2" fmla="*/ 41889 h 146098"/>
                <a:gd name="connsiteX3" fmla="*/ 267658 w 267658"/>
                <a:gd name="connsiteY3" fmla="*/ 113510 h 146098"/>
                <a:gd name="connsiteX4" fmla="*/ 232635 w 267658"/>
                <a:gd name="connsiteY4" fmla="*/ 146098 h 146098"/>
                <a:gd name="connsiteX5" fmla="*/ 118770 w 267658"/>
                <a:gd name="connsiteY5" fmla="*/ 91381 h 146098"/>
                <a:gd name="connsiteX6" fmla="*/ 0 w 267658"/>
                <a:gd name="connsiteY6" fmla="*/ 62016 h 14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658" h="146098">
                  <a:moveTo>
                    <a:pt x="0" y="62016"/>
                  </a:moveTo>
                  <a:lnTo>
                    <a:pt x="179174" y="0"/>
                  </a:lnTo>
                  <a:lnTo>
                    <a:pt x="216238" y="41889"/>
                  </a:lnTo>
                  <a:lnTo>
                    <a:pt x="267658" y="113510"/>
                  </a:lnTo>
                  <a:lnTo>
                    <a:pt x="232635" y="146098"/>
                  </a:lnTo>
                  <a:lnTo>
                    <a:pt x="118770" y="91381"/>
                  </a:lnTo>
                  <a:lnTo>
                    <a:pt x="0" y="62016"/>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71" name="Forme libre 70"/>
            <p:cNvSpPr/>
            <p:nvPr/>
          </p:nvSpPr>
          <p:spPr bwMode="auto">
            <a:xfrm rot="17913467">
              <a:off x="3839427" y="1957775"/>
              <a:ext cx="165446" cy="60150"/>
            </a:xfrm>
            <a:custGeom>
              <a:avLst/>
              <a:gdLst>
                <a:gd name="connsiteX0" fmla="*/ 0 w 612843"/>
                <a:gd name="connsiteY0" fmla="*/ 87549 h 262647"/>
                <a:gd name="connsiteX1" fmla="*/ 330741 w 612843"/>
                <a:gd name="connsiteY1" fmla="*/ 0 h 262647"/>
                <a:gd name="connsiteX2" fmla="*/ 447473 w 612843"/>
                <a:gd name="connsiteY2" fmla="*/ 145915 h 262647"/>
                <a:gd name="connsiteX3" fmla="*/ 612843 w 612843"/>
                <a:gd name="connsiteY3" fmla="*/ 184826 h 262647"/>
                <a:gd name="connsiteX4" fmla="*/ 544749 w 612843"/>
                <a:gd name="connsiteY4" fmla="*/ 233464 h 262647"/>
                <a:gd name="connsiteX5" fmla="*/ 252919 w 612843"/>
                <a:gd name="connsiteY5" fmla="*/ 262647 h 262647"/>
                <a:gd name="connsiteX6" fmla="*/ 77822 w 612843"/>
                <a:gd name="connsiteY6" fmla="*/ 214009 h 262647"/>
                <a:gd name="connsiteX7" fmla="*/ 0 w 612843"/>
                <a:gd name="connsiteY7" fmla="*/ 87549 h 262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843" h="262647">
                  <a:moveTo>
                    <a:pt x="0" y="87549"/>
                  </a:moveTo>
                  <a:lnTo>
                    <a:pt x="330741" y="0"/>
                  </a:lnTo>
                  <a:lnTo>
                    <a:pt x="447473" y="145915"/>
                  </a:lnTo>
                  <a:lnTo>
                    <a:pt x="612843" y="184826"/>
                  </a:lnTo>
                  <a:lnTo>
                    <a:pt x="544749" y="233464"/>
                  </a:lnTo>
                  <a:lnTo>
                    <a:pt x="252919" y="262647"/>
                  </a:lnTo>
                  <a:lnTo>
                    <a:pt x="77822" y="214009"/>
                  </a:lnTo>
                  <a:lnTo>
                    <a:pt x="0" y="87549"/>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75" name="Forme libre 74"/>
            <p:cNvSpPr/>
            <p:nvPr/>
          </p:nvSpPr>
          <p:spPr bwMode="auto">
            <a:xfrm rot="20288102">
              <a:off x="4164948" y="1907897"/>
              <a:ext cx="95131" cy="60145"/>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655" h="184826">
                  <a:moveTo>
                    <a:pt x="0" y="126460"/>
                  </a:moveTo>
                  <a:lnTo>
                    <a:pt x="214008" y="0"/>
                  </a:lnTo>
                  <a:lnTo>
                    <a:pt x="359923" y="0"/>
                  </a:lnTo>
                  <a:lnTo>
                    <a:pt x="476655" y="116732"/>
                  </a:lnTo>
                  <a:lnTo>
                    <a:pt x="350196" y="175098"/>
                  </a:lnTo>
                  <a:lnTo>
                    <a:pt x="136187" y="184826"/>
                  </a:lnTo>
                  <a:lnTo>
                    <a:pt x="0" y="126460"/>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76" name="Forme libre 75"/>
            <p:cNvSpPr/>
            <p:nvPr/>
          </p:nvSpPr>
          <p:spPr bwMode="auto">
            <a:xfrm>
              <a:off x="3639450" y="2873739"/>
              <a:ext cx="95890" cy="56941"/>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655" h="184826">
                  <a:moveTo>
                    <a:pt x="0" y="126460"/>
                  </a:moveTo>
                  <a:lnTo>
                    <a:pt x="214008" y="0"/>
                  </a:lnTo>
                  <a:lnTo>
                    <a:pt x="359923" y="0"/>
                  </a:lnTo>
                  <a:lnTo>
                    <a:pt x="476655" y="116732"/>
                  </a:lnTo>
                  <a:lnTo>
                    <a:pt x="350196" y="175098"/>
                  </a:lnTo>
                  <a:lnTo>
                    <a:pt x="136187" y="184826"/>
                  </a:lnTo>
                  <a:lnTo>
                    <a:pt x="0" y="126460"/>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77" name="Forme libre 76"/>
            <p:cNvSpPr/>
            <p:nvPr/>
          </p:nvSpPr>
          <p:spPr bwMode="auto">
            <a:xfrm>
              <a:off x="4549578" y="3017205"/>
              <a:ext cx="141917" cy="50373"/>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126460 h 184826"/>
                <a:gd name="connsiteX1" fmla="*/ 196435 w 476655"/>
                <a:gd name="connsiteY1" fmla="*/ 10467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40481 h 98847"/>
                <a:gd name="connsiteX1" fmla="*/ 196435 w 476655"/>
                <a:gd name="connsiteY1" fmla="*/ 18691 h 98847"/>
                <a:gd name="connsiteX2" fmla="*/ 346744 w 476655"/>
                <a:gd name="connsiteY2" fmla="*/ 0 h 98847"/>
                <a:gd name="connsiteX3" fmla="*/ 476655 w 476655"/>
                <a:gd name="connsiteY3" fmla="*/ 30753 h 98847"/>
                <a:gd name="connsiteX4" fmla="*/ 350196 w 476655"/>
                <a:gd name="connsiteY4" fmla="*/ 89119 h 98847"/>
                <a:gd name="connsiteX5" fmla="*/ 136187 w 476655"/>
                <a:gd name="connsiteY5" fmla="*/ 98847 h 98847"/>
                <a:gd name="connsiteX6" fmla="*/ 0 w 476655"/>
                <a:gd name="connsiteY6" fmla="*/ 40481 h 98847"/>
                <a:gd name="connsiteX0" fmla="*/ 0 w 410756"/>
                <a:gd name="connsiteY0" fmla="*/ 51695 h 98847"/>
                <a:gd name="connsiteX1" fmla="*/ 130536 w 410756"/>
                <a:gd name="connsiteY1" fmla="*/ 18691 h 98847"/>
                <a:gd name="connsiteX2" fmla="*/ 280845 w 410756"/>
                <a:gd name="connsiteY2" fmla="*/ 0 h 98847"/>
                <a:gd name="connsiteX3" fmla="*/ 410756 w 410756"/>
                <a:gd name="connsiteY3" fmla="*/ 30753 h 98847"/>
                <a:gd name="connsiteX4" fmla="*/ 284297 w 410756"/>
                <a:gd name="connsiteY4" fmla="*/ 89119 h 98847"/>
                <a:gd name="connsiteX5" fmla="*/ 70288 w 410756"/>
                <a:gd name="connsiteY5" fmla="*/ 98847 h 98847"/>
                <a:gd name="connsiteX6" fmla="*/ 0 w 410756"/>
                <a:gd name="connsiteY6" fmla="*/ 51695 h 98847"/>
                <a:gd name="connsiteX0" fmla="*/ 0 w 327284"/>
                <a:gd name="connsiteY0" fmla="*/ 51695 h 98847"/>
                <a:gd name="connsiteX1" fmla="*/ 130536 w 327284"/>
                <a:gd name="connsiteY1" fmla="*/ 18691 h 98847"/>
                <a:gd name="connsiteX2" fmla="*/ 280845 w 327284"/>
                <a:gd name="connsiteY2" fmla="*/ 0 h 98847"/>
                <a:gd name="connsiteX3" fmla="*/ 327284 w 327284"/>
                <a:gd name="connsiteY3" fmla="*/ 41968 h 98847"/>
                <a:gd name="connsiteX4" fmla="*/ 284297 w 327284"/>
                <a:gd name="connsiteY4" fmla="*/ 89119 h 98847"/>
                <a:gd name="connsiteX5" fmla="*/ 70288 w 327284"/>
                <a:gd name="connsiteY5" fmla="*/ 98847 h 98847"/>
                <a:gd name="connsiteX6" fmla="*/ 0 w 327284"/>
                <a:gd name="connsiteY6" fmla="*/ 51695 h 98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284" h="98847">
                  <a:moveTo>
                    <a:pt x="0" y="51695"/>
                  </a:moveTo>
                  <a:lnTo>
                    <a:pt x="130536" y="18691"/>
                  </a:lnTo>
                  <a:lnTo>
                    <a:pt x="280845" y="0"/>
                  </a:lnTo>
                  <a:lnTo>
                    <a:pt x="327284" y="41968"/>
                  </a:lnTo>
                  <a:lnTo>
                    <a:pt x="284297" y="89119"/>
                  </a:lnTo>
                  <a:lnTo>
                    <a:pt x="70288" y="98847"/>
                  </a:lnTo>
                  <a:lnTo>
                    <a:pt x="0" y="51695"/>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79" name="Forme libre 78"/>
            <p:cNvSpPr/>
            <p:nvPr/>
          </p:nvSpPr>
          <p:spPr bwMode="auto">
            <a:xfrm>
              <a:off x="4572000" y="2036019"/>
              <a:ext cx="80164" cy="45719"/>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655" h="184826">
                  <a:moveTo>
                    <a:pt x="0" y="126460"/>
                  </a:moveTo>
                  <a:lnTo>
                    <a:pt x="214008" y="0"/>
                  </a:lnTo>
                  <a:lnTo>
                    <a:pt x="359923" y="0"/>
                  </a:lnTo>
                  <a:lnTo>
                    <a:pt x="476655" y="116732"/>
                  </a:lnTo>
                  <a:lnTo>
                    <a:pt x="350196" y="175098"/>
                  </a:lnTo>
                  <a:lnTo>
                    <a:pt x="136187" y="184826"/>
                  </a:lnTo>
                  <a:lnTo>
                    <a:pt x="0" y="126460"/>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81" name="Forme libre 80"/>
            <p:cNvSpPr/>
            <p:nvPr/>
          </p:nvSpPr>
          <p:spPr bwMode="auto">
            <a:xfrm>
              <a:off x="4724400" y="2188419"/>
              <a:ext cx="80164" cy="45719"/>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655" h="184826">
                  <a:moveTo>
                    <a:pt x="0" y="126460"/>
                  </a:moveTo>
                  <a:lnTo>
                    <a:pt x="214008" y="0"/>
                  </a:lnTo>
                  <a:lnTo>
                    <a:pt x="359923" y="0"/>
                  </a:lnTo>
                  <a:lnTo>
                    <a:pt x="476655" y="116732"/>
                  </a:lnTo>
                  <a:lnTo>
                    <a:pt x="350196" y="175098"/>
                  </a:lnTo>
                  <a:lnTo>
                    <a:pt x="136187" y="184826"/>
                  </a:lnTo>
                  <a:lnTo>
                    <a:pt x="0" y="126460"/>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82" name="Forme libre 81"/>
            <p:cNvSpPr/>
            <p:nvPr/>
          </p:nvSpPr>
          <p:spPr bwMode="auto">
            <a:xfrm rot="1550741">
              <a:off x="4235573" y="2107760"/>
              <a:ext cx="103369" cy="51262"/>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655" h="184826">
                  <a:moveTo>
                    <a:pt x="0" y="126460"/>
                  </a:moveTo>
                  <a:lnTo>
                    <a:pt x="214008" y="0"/>
                  </a:lnTo>
                  <a:lnTo>
                    <a:pt x="359923" y="0"/>
                  </a:lnTo>
                  <a:lnTo>
                    <a:pt x="476655" y="116732"/>
                  </a:lnTo>
                  <a:lnTo>
                    <a:pt x="350196" y="175098"/>
                  </a:lnTo>
                  <a:lnTo>
                    <a:pt x="136187" y="184826"/>
                  </a:lnTo>
                  <a:lnTo>
                    <a:pt x="0" y="126460"/>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83" name="Forme libre 82"/>
            <p:cNvSpPr/>
            <p:nvPr/>
          </p:nvSpPr>
          <p:spPr bwMode="auto">
            <a:xfrm rot="1584988">
              <a:off x="4421371" y="2242275"/>
              <a:ext cx="114843" cy="51726"/>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655" h="184826">
                  <a:moveTo>
                    <a:pt x="0" y="126460"/>
                  </a:moveTo>
                  <a:lnTo>
                    <a:pt x="214008" y="0"/>
                  </a:lnTo>
                  <a:lnTo>
                    <a:pt x="359923" y="0"/>
                  </a:lnTo>
                  <a:lnTo>
                    <a:pt x="476655" y="116732"/>
                  </a:lnTo>
                  <a:lnTo>
                    <a:pt x="350196" y="175098"/>
                  </a:lnTo>
                  <a:lnTo>
                    <a:pt x="136187" y="184826"/>
                  </a:lnTo>
                  <a:lnTo>
                    <a:pt x="0" y="126460"/>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84" name="Forme libre 83"/>
            <p:cNvSpPr/>
            <p:nvPr/>
          </p:nvSpPr>
          <p:spPr bwMode="auto">
            <a:xfrm rot="1193688">
              <a:off x="4686007" y="2587577"/>
              <a:ext cx="103025" cy="45719"/>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655" h="184826">
                  <a:moveTo>
                    <a:pt x="0" y="126460"/>
                  </a:moveTo>
                  <a:lnTo>
                    <a:pt x="214008" y="0"/>
                  </a:lnTo>
                  <a:lnTo>
                    <a:pt x="359923" y="0"/>
                  </a:lnTo>
                  <a:lnTo>
                    <a:pt x="476655" y="116732"/>
                  </a:lnTo>
                  <a:lnTo>
                    <a:pt x="350196" y="175098"/>
                  </a:lnTo>
                  <a:lnTo>
                    <a:pt x="136187" y="184826"/>
                  </a:lnTo>
                  <a:lnTo>
                    <a:pt x="0" y="126460"/>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85" name="Forme libre 84"/>
            <p:cNvSpPr/>
            <p:nvPr/>
          </p:nvSpPr>
          <p:spPr bwMode="auto">
            <a:xfrm rot="19873219">
              <a:off x="3918447" y="3292244"/>
              <a:ext cx="117105" cy="86374"/>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398281"/>
                <a:gd name="connsiteY0" fmla="*/ 126460 h 184826"/>
                <a:gd name="connsiteX1" fmla="*/ 214008 w 398281"/>
                <a:gd name="connsiteY1" fmla="*/ 0 h 184826"/>
                <a:gd name="connsiteX2" fmla="*/ 359923 w 398281"/>
                <a:gd name="connsiteY2" fmla="*/ 0 h 184826"/>
                <a:gd name="connsiteX3" fmla="*/ 398281 w 398281"/>
                <a:gd name="connsiteY3" fmla="*/ 100622 h 184826"/>
                <a:gd name="connsiteX4" fmla="*/ 350196 w 398281"/>
                <a:gd name="connsiteY4" fmla="*/ 175098 h 184826"/>
                <a:gd name="connsiteX5" fmla="*/ 136187 w 398281"/>
                <a:gd name="connsiteY5" fmla="*/ 184826 h 184826"/>
                <a:gd name="connsiteX6" fmla="*/ 0 w 398281"/>
                <a:gd name="connsiteY6" fmla="*/ 126460 h 184826"/>
                <a:gd name="connsiteX0" fmla="*/ 0 w 398281"/>
                <a:gd name="connsiteY0" fmla="*/ 126460 h 175098"/>
                <a:gd name="connsiteX1" fmla="*/ 214008 w 398281"/>
                <a:gd name="connsiteY1" fmla="*/ 0 h 175098"/>
                <a:gd name="connsiteX2" fmla="*/ 359923 w 398281"/>
                <a:gd name="connsiteY2" fmla="*/ 0 h 175098"/>
                <a:gd name="connsiteX3" fmla="*/ 398281 w 398281"/>
                <a:gd name="connsiteY3" fmla="*/ 100622 h 175098"/>
                <a:gd name="connsiteX4" fmla="*/ 350196 w 398281"/>
                <a:gd name="connsiteY4" fmla="*/ 175098 h 175098"/>
                <a:gd name="connsiteX5" fmla="*/ 236331 w 398281"/>
                <a:gd name="connsiteY5" fmla="*/ 120381 h 175098"/>
                <a:gd name="connsiteX6" fmla="*/ 0 w 398281"/>
                <a:gd name="connsiteY6" fmla="*/ 126460 h 175098"/>
                <a:gd name="connsiteX0" fmla="*/ 0 w 398281"/>
                <a:gd name="connsiteY0" fmla="*/ 126460 h 175098"/>
                <a:gd name="connsiteX1" fmla="*/ 296735 w 398281"/>
                <a:gd name="connsiteY1" fmla="*/ 29000 h 175098"/>
                <a:gd name="connsiteX2" fmla="*/ 359923 w 398281"/>
                <a:gd name="connsiteY2" fmla="*/ 0 h 175098"/>
                <a:gd name="connsiteX3" fmla="*/ 398281 w 398281"/>
                <a:gd name="connsiteY3" fmla="*/ 100622 h 175098"/>
                <a:gd name="connsiteX4" fmla="*/ 350196 w 398281"/>
                <a:gd name="connsiteY4" fmla="*/ 175098 h 175098"/>
                <a:gd name="connsiteX5" fmla="*/ 236331 w 398281"/>
                <a:gd name="connsiteY5" fmla="*/ 120381 h 175098"/>
                <a:gd name="connsiteX6" fmla="*/ 0 w 398281"/>
                <a:gd name="connsiteY6" fmla="*/ 126460 h 175098"/>
                <a:gd name="connsiteX0" fmla="*/ 0 w 385219"/>
                <a:gd name="connsiteY0" fmla="*/ 126460 h 175098"/>
                <a:gd name="connsiteX1" fmla="*/ 296735 w 385219"/>
                <a:gd name="connsiteY1" fmla="*/ 29000 h 175098"/>
                <a:gd name="connsiteX2" fmla="*/ 359923 w 385219"/>
                <a:gd name="connsiteY2" fmla="*/ 0 h 175098"/>
                <a:gd name="connsiteX3" fmla="*/ 385219 w 385219"/>
                <a:gd name="connsiteY3" fmla="*/ 142510 h 175098"/>
                <a:gd name="connsiteX4" fmla="*/ 350196 w 385219"/>
                <a:gd name="connsiteY4" fmla="*/ 175098 h 175098"/>
                <a:gd name="connsiteX5" fmla="*/ 236331 w 385219"/>
                <a:gd name="connsiteY5" fmla="*/ 120381 h 175098"/>
                <a:gd name="connsiteX6" fmla="*/ 0 w 385219"/>
                <a:gd name="connsiteY6" fmla="*/ 126460 h 175098"/>
                <a:gd name="connsiteX0" fmla="*/ 0 w 385219"/>
                <a:gd name="connsiteY0" fmla="*/ 97460 h 146098"/>
                <a:gd name="connsiteX1" fmla="*/ 296735 w 385219"/>
                <a:gd name="connsiteY1" fmla="*/ 0 h 146098"/>
                <a:gd name="connsiteX2" fmla="*/ 333799 w 385219"/>
                <a:gd name="connsiteY2" fmla="*/ 41889 h 146098"/>
                <a:gd name="connsiteX3" fmla="*/ 385219 w 385219"/>
                <a:gd name="connsiteY3" fmla="*/ 113510 h 146098"/>
                <a:gd name="connsiteX4" fmla="*/ 350196 w 385219"/>
                <a:gd name="connsiteY4" fmla="*/ 146098 h 146098"/>
                <a:gd name="connsiteX5" fmla="*/ 236331 w 385219"/>
                <a:gd name="connsiteY5" fmla="*/ 91381 h 146098"/>
                <a:gd name="connsiteX6" fmla="*/ 0 w 385219"/>
                <a:gd name="connsiteY6" fmla="*/ 97460 h 146098"/>
                <a:gd name="connsiteX0" fmla="*/ 0 w 267658"/>
                <a:gd name="connsiteY0" fmla="*/ 62016 h 146098"/>
                <a:gd name="connsiteX1" fmla="*/ 179174 w 267658"/>
                <a:gd name="connsiteY1" fmla="*/ 0 h 146098"/>
                <a:gd name="connsiteX2" fmla="*/ 216238 w 267658"/>
                <a:gd name="connsiteY2" fmla="*/ 41889 h 146098"/>
                <a:gd name="connsiteX3" fmla="*/ 267658 w 267658"/>
                <a:gd name="connsiteY3" fmla="*/ 113510 h 146098"/>
                <a:gd name="connsiteX4" fmla="*/ 232635 w 267658"/>
                <a:gd name="connsiteY4" fmla="*/ 146098 h 146098"/>
                <a:gd name="connsiteX5" fmla="*/ 118770 w 267658"/>
                <a:gd name="connsiteY5" fmla="*/ 91381 h 146098"/>
                <a:gd name="connsiteX6" fmla="*/ 0 w 267658"/>
                <a:gd name="connsiteY6" fmla="*/ 62016 h 14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658" h="146098">
                  <a:moveTo>
                    <a:pt x="0" y="62016"/>
                  </a:moveTo>
                  <a:lnTo>
                    <a:pt x="179174" y="0"/>
                  </a:lnTo>
                  <a:lnTo>
                    <a:pt x="216238" y="41889"/>
                  </a:lnTo>
                  <a:lnTo>
                    <a:pt x="267658" y="113510"/>
                  </a:lnTo>
                  <a:lnTo>
                    <a:pt x="232635" y="146098"/>
                  </a:lnTo>
                  <a:lnTo>
                    <a:pt x="118770" y="91381"/>
                  </a:lnTo>
                  <a:lnTo>
                    <a:pt x="0" y="62016"/>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86" name="Forme libre 85"/>
            <p:cNvSpPr/>
            <p:nvPr/>
          </p:nvSpPr>
          <p:spPr bwMode="auto">
            <a:xfrm>
              <a:off x="3683402" y="3140753"/>
              <a:ext cx="95890" cy="56941"/>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655" h="184826">
                  <a:moveTo>
                    <a:pt x="0" y="126460"/>
                  </a:moveTo>
                  <a:lnTo>
                    <a:pt x="214008" y="0"/>
                  </a:lnTo>
                  <a:lnTo>
                    <a:pt x="359923" y="0"/>
                  </a:lnTo>
                  <a:lnTo>
                    <a:pt x="476655" y="116732"/>
                  </a:lnTo>
                  <a:lnTo>
                    <a:pt x="350196" y="175098"/>
                  </a:lnTo>
                  <a:lnTo>
                    <a:pt x="136187" y="184826"/>
                  </a:lnTo>
                  <a:lnTo>
                    <a:pt x="0" y="126460"/>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87" name="Forme libre 86"/>
            <p:cNvSpPr/>
            <p:nvPr/>
          </p:nvSpPr>
          <p:spPr bwMode="auto">
            <a:xfrm>
              <a:off x="4084712" y="3212448"/>
              <a:ext cx="95890" cy="56941"/>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655" h="184826">
                  <a:moveTo>
                    <a:pt x="0" y="126460"/>
                  </a:moveTo>
                  <a:lnTo>
                    <a:pt x="214008" y="0"/>
                  </a:lnTo>
                  <a:lnTo>
                    <a:pt x="359923" y="0"/>
                  </a:lnTo>
                  <a:lnTo>
                    <a:pt x="476655" y="116732"/>
                  </a:lnTo>
                  <a:lnTo>
                    <a:pt x="350196" y="175098"/>
                  </a:lnTo>
                  <a:lnTo>
                    <a:pt x="136187" y="184826"/>
                  </a:lnTo>
                  <a:lnTo>
                    <a:pt x="0" y="126460"/>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88" name="Forme libre 87"/>
            <p:cNvSpPr/>
            <p:nvPr/>
          </p:nvSpPr>
          <p:spPr bwMode="auto">
            <a:xfrm rot="1743982">
              <a:off x="4832537" y="2444653"/>
              <a:ext cx="117105" cy="86374"/>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398281"/>
                <a:gd name="connsiteY0" fmla="*/ 126460 h 184826"/>
                <a:gd name="connsiteX1" fmla="*/ 214008 w 398281"/>
                <a:gd name="connsiteY1" fmla="*/ 0 h 184826"/>
                <a:gd name="connsiteX2" fmla="*/ 359923 w 398281"/>
                <a:gd name="connsiteY2" fmla="*/ 0 h 184826"/>
                <a:gd name="connsiteX3" fmla="*/ 398281 w 398281"/>
                <a:gd name="connsiteY3" fmla="*/ 100622 h 184826"/>
                <a:gd name="connsiteX4" fmla="*/ 350196 w 398281"/>
                <a:gd name="connsiteY4" fmla="*/ 175098 h 184826"/>
                <a:gd name="connsiteX5" fmla="*/ 136187 w 398281"/>
                <a:gd name="connsiteY5" fmla="*/ 184826 h 184826"/>
                <a:gd name="connsiteX6" fmla="*/ 0 w 398281"/>
                <a:gd name="connsiteY6" fmla="*/ 126460 h 184826"/>
                <a:gd name="connsiteX0" fmla="*/ 0 w 398281"/>
                <a:gd name="connsiteY0" fmla="*/ 126460 h 175098"/>
                <a:gd name="connsiteX1" fmla="*/ 214008 w 398281"/>
                <a:gd name="connsiteY1" fmla="*/ 0 h 175098"/>
                <a:gd name="connsiteX2" fmla="*/ 359923 w 398281"/>
                <a:gd name="connsiteY2" fmla="*/ 0 h 175098"/>
                <a:gd name="connsiteX3" fmla="*/ 398281 w 398281"/>
                <a:gd name="connsiteY3" fmla="*/ 100622 h 175098"/>
                <a:gd name="connsiteX4" fmla="*/ 350196 w 398281"/>
                <a:gd name="connsiteY4" fmla="*/ 175098 h 175098"/>
                <a:gd name="connsiteX5" fmla="*/ 236331 w 398281"/>
                <a:gd name="connsiteY5" fmla="*/ 120381 h 175098"/>
                <a:gd name="connsiteX6" fmla="*/ 0 w 398281"/>
                <a:gd name="connsiteY6" fmla="*/ 126460 h 175098"/>
                <a:gd name="connsiteX0" fmla="*/ 0 w 398281"/>
                <a:gd name="connsiteY0" fmla="*/ 126460 h 175098"/>
                <a:gd name="connsiteX1" fmla="*/ 296735 w 398281"/>
                <a:gd name="connsiteY1" fmla="*/ 29000 h 175098"/>
                <a:gd name="connsiteX2" fmla="*/ 359923 w 398281"/>
                <a:gd name="connsiteY2" fmla="*/ 0 h 175098"/>
                <a:gd name="connsiteX3" fmla="*/ 398281 w 398281"/>
                <a:gd name="connsiteY3" fmla="*/ 100622 h 175098"/>
                <a:gd name="connsiteX4" fmla="*/ 350196 w 398281"/>
                <a:gd name="connsiteY4" fmla="*/ 175098 h 175098"/>
                <a:gd name="connsiteX5" fmla="*/ 236331 w 398281"/>
                <a:gd name="connsiteY5" fmla="*/ 120381 h 175098"/>
                <a:gd name="connsiteX6" fmla="*/ 0 w 398281"/>
                <a:gd name="connsiteY6" fmla="*/ 126460 h 175098"/>
                <a:gd name="connsiteX0" fmla="*/ 0 w 385219"/>
                <a:gd name="connsiteY0" fmla="*/ 126460 h 175098"/>
                <a:gd name="connsiteX1" fmla="*/ 296735 w 385219"/>
                <a:gd name="connsiteY1" fmla="*/ 29000 h 175098"/>
                <a:gd name="connsiteX2" fmla="*/ 359923 w 385219"/>
                <a:gd name="connsiteY2" fmla="*/ 0 h 175098"/>
                <a:gd name="connsiteX3" fmla="*/ 385219 w 385219"/>
                <a:gd name="connsiteY3" fmla="*/ 142510 h 175098"/>
                <a:gd name="connsiteX4" fmla="*/ 350196 w 385219"/>
                <a:gd name="connsiteY4" fmla="*/ 175098 h 175098"/>
                <a:gd name="connsiteX5" fmla="*/ 236331 w 385219"/>
                <a:gd name="connsiteY5" fmla="*/ 120381 h 175098"/>
                <a:gd name="connsiteX6" fmla="*/ 0 w 385219"/>
                <a:gd name="connsiteY6" fmla="*/ 126460 h 175098"/>
                <a:gd name="connsiteX0" fmla="*/ 0 w 385219"/>
                <a:gd name="connsiteY0" fmla="*/ 97460 h 146098"/>
                <a:gd name="connsiteX1" fmla="*/ 296735 w 385219"/>
                <a:gd name="connsiteY1" fmla="*/ 0 h 146098"/>
                <a:gd name="connsiteX2" fmla="*/ 333799 w 385219"/>
                <a:gd name="connsiteY2" fmla="*/ 41889 h 146098"/>
                <a:gd name="connsiteX3" fmla="*/ 385219 w 385219"/>
                <a:gd name="connsiteY3" fmla="*/ 113510 h 146098"/>
                <a:gd name="connsiteX4" fmla="*/ 350196 w 385219"/>
                <a:gd name="connsiteY4" fmla="*/ 146098 h 146098"/>
                <a:gd name="connsiteX5" fmla="*/ 236331 w 385219"/>
                <a:gd name="connsiteY5" fmla="*/ 91381 h 146098"/>
                <a:gd name="connsiteX6" fmla="*/ 0 w 385219"/>
                <a:gd name="connsiteY6" fmla="*/ 97460 h 146098"/>
                <a:gd name="connsiteX0" fmla="*/ 0 w 267658"/>
                <a:gd name="connsiteY0" fmla="*/ 62016 h 146098"/>
                <a:gd name="connsiteX1" fmla="*/ 179174 w 267658"/>
                <a:gd name="connsiteY1" fmla="*/ 0 h 146098"/>
                <a:gd name="connsiteX2" fmla="*/ 216238 w 267658"/>
                <a:gd name="connsiteY2" fmla="*/ 41889 h 146098"/>
                <a:gd name="connsiteX3" fmla="*/ 267658 w 267658"/>
                <a:gd name="connsiteY3" fmla="*/ 113510 h 146098"/>
                <a:gd name="connsiteX4" fmla="*/ 232635 w 267658"/>
                <a:gd name="connsiteY4" fmla="*/ 146098 h 146098"/>
                <a:gd name="connsiteX5" fmla="*/ 118770 w 267658"/>
                <a:gd name="connsiteY5" fmla="*/ 91381 h 146098"/>
                <a:gd name="connsiteX6" fmla="*/ 0 w 267658"/>
                <a:gd name="connsiteY6" fmla="*/ 62016 h 14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658" h="146098">
                  <a:moveTo>
                    <a:pt x="0" y="62016"/>
                  </a:moveTo>
                  <a:lnTo>
                    <a:pt x="179174" y="0"/>
                  </a:lnTo>
                  <a:lnTo>
                    <a:pt x="216238" y="41889"/>
                  </a:lnTo>
                  <a:lnTo>
                    <a:pt x="267658" y="113510"/>
                  </a:lnTo>
                  <a:lnTo>
                    <a:pt x="232635" y="146098"/>
                  </a:lnTo>
                  <a:lnTo>
                    <a:pt x="118770" y="91381"/>
                  </a:lnTo>
                  <a:lnTo>
                    <a:pt x="0" y="62016"/>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89" name="Forme libre 88"/>
            <p:cNvSpPr/>
            <p:nvPr/>
          </p:nvSpPr>
          <p:spPr bwMode="auto">
            <a:xfrm rot="16440502">
              <a:off x="3445146" y="2508304"/>
              <a:ext cx="102403" cy="73193"/>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126460 h 184826"/>
                <a:gd name="connsiteX1" fmla="*/ 196435 w 476655"/>
                <a:gd name="connsiteY1" fmla="*/ 10467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40481 h 98847"/>
                <a:gd name="connsiteX1" fmla="*/ 196435 w 476655"/>
                <a:gd name="connsiteY1" fmla="*/ 18691 h 98847"/>
                <a:gd name="connsiteX2" fmla="*/ 346744 w 476655"/>
                <a:gd name="connsiteY2" fmla="*/ 0 h 98847"/>
                <a:gd name="connsiteX3" fmla="*/ 476655 w 476655"/>
                <a:gd name="connsiteY3" fmla="*/ 30753 h 98847"/>
                <a:gd name="connsiteX4" fmla="*/ 350196 w 476655"/>
                <a:gd name="connsiteY4" fmla="*/ 89119 h 98847"/>
                <a:gd name="connsiteX5" fmla="*/ 136187 w 476655"/>
                <a:gd name="connsiteY5" fmla="*/ 98847 h 98847"/>
                <a:gd name="connsiteX6" fmla="*/ 0 w 476655"/>
                <a:gd name="connsiteY6" fmla="*/ 40481 h 98847"/>
                <a:gd name="connsiteX0" fmla="*/ 0 w 410756"/>
                <a:gd name="connsiteY0" fmla="*/ 51695 h 98847"/>
                <a:gd name="connsiteX1" fmla="*/ 130536 w 410756"/>
                <a:gd name="connsiteY1" fmla="*/ 18691 h 98847"/>
                <a:gd name="connsiteX2" fmla="*/ 280845 w 410756"/>
                <a:gd name="connsiteY2" fmla="*/ 0 h 98847"/>
                <a:gd name="connsiteX3" fmla="*/ 410756 w 410756"/>
                <a:gd name="connsiteY3" fmla="*/ 30753 h 98847"/>
                <a:gd name="connsiteX4" fmla="*/ 284297 w 410756"/>
                <a:gd name="connsiteY4" fmla="*/ 89119 h 98847"/>
                <a:gd name="connsiteX5" fmla="*/ 70288 w 410756"/>
                <a:gd name="connsiteY5" fmla="*/ 98847 h 98847"/>
                <a:gd name="connsiteX6" fmla="*/ 0 w 410756"/>
                <a:gd name="connsiteY6" fmla="*/ 51695 h 98847"/>
                <a:gd name="connsiteX0" fmla="*/ 0 w 327284"/>
                <a:gd name="connsiteY0" fmla="*/ 51695 h 98847"/>
                <a:gd name="connsiteX1" fmla="*/ 130536 w 327284"/>
                <a:gd name="connsiteY1" fmla="*/ 18691 h 98847"/>
                <a:gd name="connsiteX2" fmla="*/ 280845 w 327284"/>
                <a:gd name="connsiteY2" fmla="*/ 0 h 98847"/>
                <a:gd name="connsiteX3" fmla="*/ 327284 w 327284"/>
                <a:gd name="connsiteY3" fmla="*/ 41968 h 98847"/>
                <a:gd name="connsiteX4" fmla="*/ 284297 w 327284"/>
                <a:gd name="connsiteY4" fmla="*/ 89119 h 98847"/>
                <a:gd name="connsiteX5" fmla="*/ 70288 w 327284"/>
                <a:gd name="connsiteY5" fmla="*/ 98847 h 98847"/>
                <a:gd name="connsiteX6" fmla="*/ 0 w 327284"/>
                <a:gd name="connsiteY6" fmla="*/ 51695 h 98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284" h="98847">
                  <a:moveTo>
                    <a:pt x="0" y="51695"/>
                  </a:moveTo>
                  <a:lnTo>
                    <a:pt x="130536" y="18691"/>
                  </a:lnTo>
                  <a:lnTo>
                    <a:pt x="280845" y="0"/>
                  </a:lnTo>
                  <a:lnTo>
                    <a:pt x="327284" y="41968"/>
                  </a:lnTo>
                  <a:lnTo>
                    <a:pt x="284297" y="89119"/>
                  </a:lnTo>
                  <a:lnTo>
                    <a:pt x="70288" y="98847"/>
                  </a:lnTo>
                  <a:lnTo>
                    <a:pt x="0" y="51695"/>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90" name="Forme libre 89"/>
            <p:cNvSpPr/>
            <p:nvPr/>
          </p:nvSpPr>
          <p:spPr bwMode="auto">
            <a:xfrm rot="1785565">
              <a:off x="4254041" y="3107460"/>
              <a:ext cx="141917" cy="50373"/>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126460 h 184826"/>
                <a:gd name="connsiteX1" fmla="*/ 196435 w 476655"/>
                <a:gd name="connsiteY1" fmla="*/ 10467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40481 h 98847"/>
                <a:gd name="connsiteX1" fmla="*/ 196435 w 476655"/>
                <a:gd name="connsiteY1" fmla="*/ 18691 h 98847"/>
                <a:gd name="connsiteX2" fmla="*/ 346744 w 476655"/>
                <a:gd name="connsiteY2" fmla="*/ 0 h 98847"/>
                <a:gd name="connsiteX3" fmla="*/ 476655 w 476655"/>
                <a:gd name="connsiteY3" fmla="*/ 30753 h 98847"/>
                <a:gd name="connsiteX4" fmla="*/ 350196 w 476655"/>
                <a:gd name="connsiteY4" fmla="*/ 89119 h 98847"/>
                <a:gd name="connsiteX5" fmla="*/ 136187 w 476655"/>
                <a:gd name="connsiteY5" fmla="*/ 98847 h 98847"/>
                <a:gd name="connsiteX6" fmla="*/ 0 w 476655"/>
                <a:gd name="connsiteY6" fmla="*/ 40481 h 98847"/>
                <a:gd name="connsiteX0" fmla="*/ 0 w 410756"/>
                <a:gd name="connsiteY0" fmla="*/ 51695 h 98847"/>
                <a:gd name="connsiteX1" fmla="*/ 130536 w 410756"/>
                <a:gd name="connsiteY1" fmla="*/ 18691 h 98847"/>
                <a:gd name="connsiteX2" fmla="*/ 280845 w 410756"/>
                <a:gd name="connsiteY2" fmla="*/ 0 h 98847"/>
                <a:gd name="connsiteX3" fmla="*/ 410756 w 410756"/>
                <a:gd name="connsiteY3" fmla="*/ 30753 h 98847"/>
                <a:gd name="connsiteX4" fmla="*/ 284297 w 410756"/>
                <a:gd name="connsiteY4" fmla="*/ 89119 h 98847"/>
                <a:gd name="connsiteX5" fmla="*/ 70288 w 410756"/>
                <a:gd name="connsiteY5" fmla="*/ 98847 h 98847"/>
                <a:gd name="connsiteX6" fmla="*/ 0 w 410756"/>
                <a:gd name="connsiteY6" fmla="*/ 51695 h 98847"/>
                <a:gd name="connsiteX0" fmla="*/ 0 w 327284"/>
                <a:gd name="connsiteY0" fmla="*/ 51695 h 98847"/>
                <a:gd name="connsiteX1" fmla="*/ 130536 w 327284"/>
                <a:gd name="connsiteY1" fmla="*/ 18691 h 98847"/>
                <a:gd name="connsiteX2" fmla="*/ 280845 w 327284"/>
                <a:gd name="connsiteY2" fmla="*/ 0 h 98847"/>
                <a:gd name="connsiteX3" fmla="*/ 327284 w 327284"/>
                <a:gd name="connsiteY3" fmla="*/ 41968 h 98847"/>
                <a:gd name="connsiteX4" fmla="*/ 284297 w 327284"/>
                <a:gd name="connsiteY4" fmla="*/ 89119 h 98847"/>
                <a:gd name="connsiteX5" fmla="*/ 70288 w 327284"/>
                <a:gd name="connsiteY5" fmla="*/ 98847 h 98847"/>
                <a:gd name="connsiteX6" fmla="*/ 0 w 327284"/>
                <a:gd name="connsiteY6" fmla="*/ 51695 h 98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284" h="98847">
                  <a:moveTo>
                    <a:pt x="0" y="51695"/>
                  </a:moveTo>
                  <a:lnTo>
                    <a:pt x="130536" y="18691"/>
                  </a:lnTo>
                  <a:lnTo>
                    <a:pt x="280845" y="0"/>
                  </a:lnTo>
                  <a:lnTo>
                    <a:pt x="327284" y="41968"/>
                  </a:lnTo>
                  <a:lnTo>
                    <a:pt x="284297" y="89119"/>
                  </a:lnTo>
                  <a:lnTo>
                    <a:pt x="70288" y="98847"/>
                  </a:lnTo>
                  <a:lnTo>
                    <a:pt x="0" y="51695"/>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91" name="Forme libre 90"/>
            <p:cNvSpPr/>
            <p:nvPr/>
          </p:nvSpPr>
          <p:spPr bwMode="auto">
            <a:xfrm rot="20669089">
              <a:off x="3653348" y="2551926"/>
              <a:ext cx="101682" cy="67148"/>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126460 h 184826"/>
                <a:gd name="connsiteX1" fmla="*/ 196435 w 476655"/>
                <a:gd name="connsiteY1" fmla="*/ 10467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40481 h 98847"/>
                <a:gd name="connsiteX1" fmla="*/ 196435 w 476655"/>
                <a:gd name="connsiteY1" fmla="*/ 18691 h 98847"/>
                <a:gd name="connsiteX2" fmla="*/ 346744 w 476655"/>
                <a:gd name="connsiteY2" fmla="*/ 0 h 98847"/>
                <a:gd name="connsiteX3" fmla="*/ 476655 w 476655"/>
                <a:gd name="connsiteY3" fmla="*/ 30753 h 98847"/>
                <a:gd name="connsiteX4" fmla="*/ 350196 w 476655"/>
                <a:gd name="connsiteY4" fmla="*/ 89119 h 98847"/>
                <a:gd name="connsiteX5" fmla="*/ 136187 w 476655"/>
                <a:gd name="connsiteY5" fmla="*/ 98847 h 98847"/>
                <a:gd name="connsiteX6" fmla="*/ 0 w 476655"/>
                <a:gd name="connsiteY6" fmla="*/ 40481 h 98847"/>
                <a:gd name="connsiteX0" fmla="*/ 0 w 410756"/>
                <a:gd name="connsiteY0" fmla="*/ 51695 h 98847"/>
                <a:gd name="connsiteX1" fmla="*/ 130536 w 410756"/>
                <a:gd name="connsiteY1" fmla="*/ 18691 h 98847"/>
                <a:gd name="connsiteX2" fmla="*/ 280845 w 410756"/>
                <a:gd name="connsiteY2" fmla="*/ 0 h 98847"/>
                <a:gd name="connsiteX3" fmla="*/ 410756 w 410756"/>
                <a:gd name="connsiteY3" fmla="*/ 30753 h 98847"/>
                <a:gd name="connsiteX4" fmla="*/ 284297 w 410756"/>
                <a:gd name="connsiteY4" fmla="*/ 89119 h 98847"/>
                <a:gd name="connsiteX5" fmla="*/ 70288 w 410756"/>
                <a:gd name="connsiteY5" fmla="*/ 98847 h 98847"/>
                <a:gd name="connsiteX6" fmla="*/ 0 w 410756"/>
                <a:gd name="connsiteY6" fmla="*/ 51695 h 98847"/>
                <a:gd name="connsiteX0" fmla="*/ 0 w 327284"/>
                <a:gd name="connsiteY0" fmla="*/ 51695 h 98847"/>
                <a:gd name="connsiteX1" fmla="*/ 130536 w 327284"/>
                <a:gd name="connsiteY1" fmla="*/ 18691 h 98847"/>
                <a:gd name="connsiteX2" fmla="*/ 280845 w 327284"/>
                <a:gd name="connsiteY2" fmla="*/ 0 h 98847"/>
                <a:gd name="connsiteX3" fmla="*/ 327284 w 327284"/>
                <a:gd name="connsiteY3" fmla="*/ 41968 h 98847"/>
                <a:gd name="connsiteX4" fmla="*/ 284297 w 327284"/>
                <a:gd name="connsiteY4" fmla="*/ 89119 h 98847"/>
                <a:gd name="connsiteX5" fmla="*/ 70288 w 327284"/>
                <a:gd name="connsiteY5" fmla="*/ 98847 h 98847"/>
                <a:gd name="connsiteX6" fmla="*/ 0 w 327284"/>
                <a:gd name="connsiteY6" fmla="*/ 51695 h 98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284" h="98847">
                  <a:moveTo>
                    <a:pt x="0" y="51695"/>
                  </a:moveTo>
                  <a:lnTo>
                    <a:pt x="130536" y="18691"/>
                  </a:lnTo>
                  <a:lnTo>
                    <a:pt x="280845" y="0"/>
                  </a:lnTo>
                  <a:lnTo>
                    <a:pt x="327284" y="41968"/>
                  </a:lnTo>
                  <a:lnTo>
                    <a:pt x="284297" y="89119"/>
                  </a:lnTo>
                  <a:lnTo>
                    <a:pt x="70288" y="98847"/>
                  </a:lnTo>
                  <a:lnTo>
                    <a:pt x="0" y="51695"/>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92" name="Forme libre 91"/>
            <p:cNvSpPr/>
            <p:nvPr/>
          </p:nvSpPr>
          <p:spPr bwMode="auto">
            <a:xfrm rot="14753112">
              <a:off x="3837363" y="2967334"/>
              <a:ext cx="141917" cy="50373"/>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126460 h 184826"/>
                <a:gd name="connsiteX1" fmla="*/ 196435 w 476655"/>
                <a:gd name="connsiteY1" fmla="*/ 10467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40481 h 98847"/>
                <a:gd name="connsiteX1" fmla="*/ 196435 w 476655"/>
                <a:gd name="connsiteY1" fmla="*/ 18691 h 98847"/>
                <a:gd name="connsiteX2" fmla="*/ 346744 w 476655"/>
                <a:gd name="connsiteY2" fmla="*/ 0 h 98847"/>
                <a:gd name="connsiteX3" fmla="*/ 476655 w 476655"/>
                <a:gd name="connsiteY3" fmla="*/ 30753 h 98847"/>
                <a:gd name="connsiteX4" fmla="*/ 350196 w 476655"/>
                <a:gd name="connsiteY4" fmla="*/ 89119 h 98847"/>
                <a:gd name="connsiteX5" fmla="*/ 136187 w 476655"/>
                <a:gd name="connsiteY5" fmla="*/ 98847 h 98847"/>
                <a:gd name="connsiteX6" fmla="*/ 0 w 476655"/>
                <a:gd name="connsiteY6" fmla="*/ 40481 h 98847"/>
                <a:gd name="connsiteX0" fmla="*/ 0 w 410756"/>
                <a:gd name="connsiteY0" fmla="*/ 51695 h 98847"/>
                <a:gd name="connsiteX1" fmla="*/ 130536 w 410756"/>
                <a:gd name="connsiteY1" fmla="*/ 18691 h 98847"/>
                <a:gd name="connsiteX2" fmla="*/ 280845 w 410756"/>
                <a:gd name="connsiteY2" fmla="*/ 0 h 98847"/>
                <a:gd name="connsiteX3" fmla="*/ 410756 w 410756"/>
                <a:gd name="connsiteY3" fmla="*/ 30753 h 98847"/>
                <a:gd name="connsiteX4" fmla="*/ 284297 w 410756"/>
                <a:gd name="connsiteY4" fmla="*/ 89119 h 98847"/>
                <a:gd name="connsiteX5" fmla="*/ 70288 w 410756"/>
                <a:gd name="connsiteY5" fmla="*/ 98847 h 98847"/>
                <a:gd name="connsiteX6" fmla="*/ 0 w 410756"/>
                <a:gd name="connsiteY6" fmla="*/ 51695 h 98847"/>
                <a:gd name="connsiteX0" fmla="*/ 0 w 327284"/>
                <a:gd name="connsiteY0" fmla="*/ 51695 h 98847"/>
                <a:gd name="connsiteX1" fmla="*/ 130536 w 327284"/>
                <a:gd name="connsiteY1" fmla="*/ 18691 h 98847"/>
                <a:gd name="connsiteX2" fmla="*/ 280845 w 327284"/>
                <a:gd name="connsiteY2" fmla="*/ 0 h 98847"/>
                <a:gd name="connsiteX3" fmla="*/ 327284 w 327284"/>
                <a:gd name="connsiteY3" fmla="*/ 41968 h 98847"/>
                <a:gd name="connsiteX4" fmla="*/ 284297 w 327284"/>
                <a:gd name="connsiteY4" fmla="*/ 89119 h 98847"/>
                <a:gd name="connsiteX5" fmla="*/ 70288 w 327284"/>
                <a:gd name="connsiteY5" fmla="*/ 98847 h 98847"/>
                <a:gd name="connsiteX6" fmla="*/ 0 w 327284"/>
                <a:gd name="connsiteY6" fmla="*/ 51695 h 98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284" h="98847">
                  <a:moveTo>
                    <a:pt x="0" y="51695"/>
                  </a:moveTo>
                  <a:lnTo>
                    <a:pt x="130536" y="18691"/>
                  </a:lnTo>
                  <a:lnTo>
                    <a:pt x="280845" y="0"/>
                  </a:lnTo>
                  <a:lnTo>
                    <a:pt x="327284" y="41968"/>
                  </a:lnTo>
                  <a:lnTo>
                    <a:pt x="284297" y="89119"/>
                  </a:lnTo>
                  <a:lnTo>
                    <a:pt x="70288" y="98847"/>
                  </a:lnTo>
                  <a:lnTo>
                    <a:pt x="0" y="51695"/>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93" name="Forme libre 92"/>
            <p:cNvSpPr/>
            <p:nvPr/>
          </p:nvSpPr>
          <p:spPr bwMode="auto">
            <a:xfrm rot="20748806">
              <a:off x="4682147" y="2839558"/>
              <a:ext cx="141917" cy="50373"/>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126460 h 184826"/>
                <a:gd name="connsiteX1" fmla="*/ 196435 w 476655"/>
                <a:gd name="connsiteY1" fmla="*/ 10467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40481 h 98847"/>
                <a:gd name="connsiteX1" fmla="*/ 196435 w 476655"/>
                <a:gd name="connsiteY1" fmla="*/ 18691 h 98847"/>
                <a:gd name="connsiteX2" fmla="*/ 346744 w 476655"/>
                <a:gd name="connsiteY2" fmla="*/ 0 h 98847"/>
                <a:gd name="connsiteX3" fmla="*/ 476655 w 476655"/>
                <a:gd name="connsiteY3" fmla="*/ 30753 h 98847"/>
                <a:gd name="connsiteX4" fmla="*/ 350196 w 476655"/>
                <a:gd name="connsiteY4" fmla="*/ 89119 h 98847"/>
                <a:gd name="connsiteX5" fmla="*/ 136187 w 476655"/>
                <a:gd name="connsiteY5" fmla="*/ 98847 h 98847"/>
                <a:gd name="connsiteX6" fmla="*/ 0 w 476655"/>
                <a:gd name="connsiteY6" fmla="*/ 40481 h 98847"/>
                <a:gd name="connsiteX0" fmla="*/ 0 w 410756"/>
                <a:gd name="connsiteY0" fmla="*/ 51695 h 98847"/>
                <a:gd name="connsiteX1" fmla="*/ 130536 w 410756"/>
                <a:gd name="connsiteY1" fmla="*/ 18691 h 98847"/>
                <a:gd name="connsiteX2" fmla="*/ 280845 w 410756"/>
                <a:gd name="connsiteY2" fmla="*/ 0 h 98847"/>
                <a:gd name="connsiteX3" fmla="*/ 410756 w 410756"/>
                <a:gd name="connsiteY3" fmla="*/ 30753 h 98847"/>
                <a:gd name="connsiteX4" fmla="*/ 284297 w 410756"/>
                <a:gd name="connsiteY4" fmla="*/ 89119 h 98847"/>
                <a:gd name="connsiteX5" fmla="*/ 70288 w 410756"/>
                <a:gd name="connsiteY5" fmla="*/ 98847 h 98847"/>
                <a:gd name="connsiteX6" fmla="*/ 0 w 410756"/>
                <a:gd name="connsiteY6" fmla="*/ 51695 h 98847"/>
                <a:gd name="connsiteX0" fmla="*/ 0 w 327284"/>
                <a:gd name="connsiteY0" fmla="*/ 51695 h 98847"/>
                <a:gd name="connsiteX1" fmla="*/ 130536 w 327284"/>
                <a:gd name="connsiteY1" fmla="*/ 18691 h 98847"/>
                <a:gd name="connsiteX2" fmla="*/ 280845 w 327284"/>
                <a:gd name="connsiteY2" fmla="*/ 0 h 98847"/>
                <a:gd name="connsiteX3" fmla="*/ 327284 w 327284"/>
                <a:gd name="connsiteY3" fmla="*/ 41968 h 98847"/>
                <a:gd name="connsiteX4" fmla="*/ 284297 w 327284"/>
                <a:gd name="connsiteY4" fmla="*/ 89119 h 98847"/>
                <a:gd name="connsiteX5" fmla="*/ 70288 w 327284"/>
                <a:gd name="connsiteY5" fmla="*/ 98847 h 98847"/>
                <a:gd name="connsiteX6" fmla="*/ 0 w 327284"/>
                <a:gd name="connsiteY6" fmla="*/ 51695 h 98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284" h="98847">
                  <a:moveTo>
                    <a:pt x="0" y="51695"/>
                  </a:moveTo>
                  <a:lnTo>
                    <a:pt x="130536" y="18691"/>
                  </a:lnTo>
                  <a:lnTo>
                    <a:pt x="280845" y="0"/>
                  </a:lnTo>
                  <a:lnTo>
                    <a:pt x="327284" y="41968"/>
                  </a:lnTo>
                  <a:lnTo>
                    <a:pt x="284297" y="89119"/>
                  </a:lnTo>
                  <a:lnTo>
                    <a:pt x="70288" y="98847"/>
                  </a:lnTo>
                  <a:lnTo>
                    <a:pt x="0" y="51695"/>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94" name="Forme libre 93"/>
            <p:cNvSpPr/>
            <p:nvPr/>
          </p:nvSpPr>
          <p:spPr bwMode="auto">
            <a:xfrm rot="18728402">
              <a:off x="3977579" y="2383655"/>
              <a:ext cx="118433" cy="48904"/>
            </a:xfrm>
            <a:custGeom>
              <a:avLst/>
              <a:gdLst>
                <a:gd name="connsiteX0" fmla="*/ 0 w 612843"/>
                <a:gd name="connsiteY0" fmla="*/ 87549 h 262647"/>
                <a:gd name="connsiteX1" fmla="*/ 330741 w 612843"/>
                <a:gd name="connsiteY1" fmla="*/ 0 h 262647"/>
                <a:gd name="connsiteX2" fmla="*/ 447473 w 612843"/>
                <a:gd name="connsiteY2" fmla="*/ 145915 h 262647"/>
                <a:gd name="connsiteX3" fmla="*/ 612843 w 612843"/>
                <a:gd name="connsiteY3" fmla="*/ 184826 h 262647"/>
                <a:gd name="connsiteX4" fmla="*/ 544749 w 612843"/>
                <a:gd name="connsiteY4" fmla="*/ 233464 h 262647"/>
                <a:gd name="connsiteX5" fmla="*/ 252919 w 612843"/>
                <a:gd name="connsiteY5" fmla="*/ 262647 h 262647"/>
                <a:gd name="connsiteX6" fmla="*/ 77822 w 612843"/>
                <a:gd name="connsiteY6" fmla="*/ 214009 h 262647"/>
                <a:gd name="connsiteX7" fmla="*/ 0 w 612843"/>
                <a:gd name="connsiteY7" fmla="*/ 87549 h 262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843" h="262647">
                  <a:moveTo>
                    <a:pt x="0" y="87549"/>
                  </a:moveTo>
                  <a:lnTo>
                    <a:pt x="330741" y="0"/>
                  </a:lnTo>
                  <a:lnTo>
                    <a:pt x="447473" y="145915"/>
                  </a:lnTo>
                  <a:lnTo>
                    <a:pt x="612843" y="184826"/>
                  </a:lnTo>
                  <a:lnTo>
                    <a:pt x="544749" y="233464"/>
                  </a:lnTo>
                  <a:lnTo>
                    <a:pt x="252919" y="262647"/>
                  </a:lnTo>
                  <a:lnTo>
                    <a:pt x="77822" y="214009"/>
                  </a:lnTo>
                  <a:lnTo>
                    <a:pt x="0" y="87549"/>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95" name="Forme libre 94"/>
            <p:cNvSpPr/>
            <p:nvPr/>
          </p:nvSpPr>
          <p:spPr bwMode="auto">
            <a:xfrm rot="20391772">
              <a:off x="3458340" y="2749952"/>
              <a:ext cx="124505" cy="56561"/>
            </a:xfrm>
            <a:custGeom>
              <a:avLst/>
              <a:gdLst>
                <a:gd name="connsiteX0" fmla="*/ 0 w 612843"/>
                <a:gd name="connsiteY0" fmla="*/ 87549 h 262647"/>
                <a:gd name="connsiteX1" fmla="*/ 330741 w 612843"/>
                <a:gd name="connsiteY1" fmla="*/ 0 h 262647"/>
                <a:gd name="connsiteX2" fmla="*/ 447473 w 612843"/>
                <a:gd name="connsiteY2" fmla="*/ 145915 h 262647"/>
                <a:gd name="connsiteX3" fmla="*/ 612843 w 612843"/>
                <a:gd name="connsiteY3" fmla="*/ 184826 h 262647"/>
                <a:gd name="connsiteX4" fmla="*/ 544749 w 612843"/>
                <a:gd name="connsiteY4" fmla="*/ 233464 h 262647"/>
                <a:gd name="connsiteX5" fmla="*/ 252919 w 612843"/>
                <a:gd name="connsiteY5" fmla="*/ 262647 h 262647"/>
                <a:gd name="connsiteX6" fmla="*/ 77822 w 612843"/>
                <a:gd name="connsiteY6" fmla="*/ 214009 h 262647"/>
                <a:gd name="connsiteX7" fmla="*/ 0 w 612843"/>
                <a:gd name="connsiteY7" fmla="*/ 87549 h 262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843" h="262647">
                  <a:moveTo>
                    <a:pt x="0" y="87549"/>
                  </a:moveTo>
                  <a:lnTo>
                    <a:pt x="330741" y="0"/>
                  </a:lnTo>
                  <a:lnTo>
                    <a:pt x="447473" y="145915"/>
                  </a:lnTo>
                  <a:lnTo>
                    <a:pt x="612843" y="184826"/>
                  </a:lnTo>
                  <a:lnTo>
                    <a:pt x="544749" y="233464"/>
                  </a:lnTo>
                  <a:lnTo>
                    <a:pt x="252919" y="262647"/>
                  </a:lnTo>
                  <a:lnTo>
                    <a:pt x="77822" y="214009"/>
                  </a:lnTo>
                  <a:lnTo>
                    <a:pt x="0" y="87549"/>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96" name="Forme libre 95"/>
            <p:cNvSpPr/>
            <p:nvPr/>
          </p:nvSpPr>
          <p:spPr bwMode="auto">
            <a:xfrm rot="19479355">
              <a:off x="4300352" y="2927684"/>
              <a:ext cx="141558" cy="45719"/>
            </a:xfrm>
            <a:custGeom>
              <a:avLst/>
              <a:gdLst>
                <a:gd name="connsiteX0" fmla="*/ 0 w 612843"/>
                <a:gd name="connsiteY0" fmla="*/ 87549 h 262647"/>
                <a:gd name="connsiteX1" fmla="*/ 330741 w 612843"/>
                <a:gd name="connsiteY1" fmla="*/ 0 h 262647"/>
                <a:gd name="connsiteX2" fmla="*/ 447473 w 612843"/>
                <a:gd name="connsiteY2" fmla="*/ 145915 h 262647"/>
                <a:gd name="connsiteX3" fmla="*/ 612843 w 612843"/>
                <a:gd name="connsiteY3" fmla="*/ 184826 h 262647"/>
                <a:gd name="connsiteX4" fmla="*/ 544749 w 612843"/>
                <a:gd name="connsiteY4" fmla="*/ 233464 h 262647"/>
                <a:gd name="connsiteX5" fmla="*/ 252919 w 612843"/>
                <a:gd name="connsiteY5" fmla="*/ 262647 h 262647"/>
                <a:gd name="connsiteX6" fmla="*/ 77822 w 612843"/>
                <a:gd name="connsiteY6" fmla="*/ 214009 h 262647"/>
                <a:gd name="connsiteX7" fmla="*/ 0 w 612843"/>
                <a:gd name="connsiteY7" fmla="*/ 87549 h 262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843" h="262647">
                  <a:moveTo>
                    <a:pt x="0" y="87549"/>
                  </a:moveTo>
                  <a:lnTo>
                    <a:pt x="330741" y="0"/>
                  </a:lnTo>
                  <a:lnTo>
                    <a:pt x="447473" y="145915"/>
                  </a:lnTo>
                  <a:lnTo>
                    <a:pt x="612843" y="184826"/>
                  </a:lnTo>
                  <a:lnTo>
                    <a:pt x="544749" y="233464"/>
                  </a:lnTo>
                  <a:lnTo>
                    <a:pt x="252919" y="262647"/>
                  </a:lnTo>
                  <a:lnTo>
                    <a:pt x="77822" y="214009"/>
                  </a:lnTo>
                  <a:lnTo>
                    <a:pt x="0" y="87549"/>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97" name="Forme libre 96"/>
            <p:cNvSpPr/>
            <p:nvPr/>
          </p:nvSpPr>
          <p:spPr bwMode="auto">
            <a:xfrm rot="12441773" flipV="1">
              <a:off x="3972088" y="2164036"/>
              <a:ext cx="106953" cy="45719"/>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655" h="184826">
                  <a:moveTo>
                    <a:pt x="0" y="126460"/>
                  </a:moveTo>
                  <a:lnTo>
                    <a:pt x="214008" y="0"/>
                  </a:lnTo>
                  <a:lnTo>
                    <a:pt x="359923" y="0"/>
                  </a:lnTo>
                  <a:lnTo>
                    <a:pt x="476655" y="116732"/>
                  </a:lnTo>
                  <a:lnTo>
                    <a:pt x="350196" y="175098"/>
                  </a:lnTo>
                  <a:lnTo>
                    <a:pt x="136187" y="184826"/>
                  </a:lnTo>
                  <a:lnTo>
                    <a:pt x="0" y="126460"/>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98" name="Forme libre 97"/>
            <p:cNvSpPr/>
            <p:nvPr/>
          </p:nvSpPr>
          <p:spPr bwMode="auto">
            <a:xfrm rot="1550741">
              <a:off x="4306510" y="2359744"/>
              <a:ext cx="70319" cy="45719"/>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655" h="184826">
                  <a:moveTo>
                    <a:pt x="0" y="126460"/>
                  </a:moveTo>
                  <a:lnTo>
                    <a:pt x="214008" y="0"/>
                  </a:lnTo>
                  <a:lnTo>
                    <a:pt x="359923" y="0"/>
                  </a:lnTo>
                  <a:lnTo>
                    <a:pt x="476655" y="116732"/>
                  </a:lnTo>
                  <a:lnTo>
                    <a:pt x="350196" y="175098"/>
                  </a:lnTo>
                  <a:lnTo>
                    <a:pt x="136187" y="184826"/>
                  </a:lnTo>
                  <a:lnTo>
                    <a:pt x="0" y="126460"/>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99" name="Forme libre 98"/>
            <p:cNvSpPr/>
            <p:nvPr/>
          </p:nvSpPr>
          <p:spPr bwMode="auto">
            <a:xfrm rot="1550741">
              <a:off x="4505288" y="2684123"/>
              <a:ext cx="88580" cy="45719"/>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655" h="184826">
                  <a:moveTo>
                    <a:pt x="0" y="126460"/>
                  </a:moveTo>
                  <a:lnTo>
                    <a:pt x="214008" y="0"/>
                  </a:lnTo>
                  <a:lnTo>
                    <a:pt x="359923" y="0"/>
                  </a:lnTo>
                  <a:lnTo>
                    <a:pt x="476655" y="116732"/>
                  </a:lnTo>
                  <a:lnTo>
                    <a:pt x="350196" y="175098"/>
                  </a:lnTo>
                  <a:lnTo>
                    <a:pt x="136187" y="184826"/>
                  </a:lnTo>
                  <a:lnTo>
                    <a:pt x="0" y="126460"/>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00" name="Forme libre 99"/>
            <p:cNvSpPr/>
            <p:nvPr/>
          </p:nvSpPr>
          <p:spPr bwMode="auto">
            <a:xfrm rot="18367044">
              <a:off x="3816673" y="2666132"/>
              <a:ext cx="141917" cy="50373"/>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126460 h 184826"/>
                <a:gd name="connsiteX1" fmla="*/ 196435 w 476655"/>
                <a:gd name="connsiteY1" fmla="*/ 10467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40481 h 98847"/>
                <a:gd name="connsiteX1" fmla="*/ 196435 w 476655"/>
                <a:gd name="connsiteY1" fmla="*/ 18691 h 98847"/>
                <a:gd name="connsiteX2" fmla="*/ 346744 w 476655"/>
                <a:gd name="connsiteY2" fmla="*/ 0 h 98847"/>
                <a:gd name="connsiteX3" fmla="*/ 476655 w 476655"/>
                <a:gd name="connsiteY3" fmla="*/ 30753 h 98847"/>
                <a:gd name="connsiteX4" fmla="*/ 350196 w 476655"/>
                <a:gd name="connsiteY4" fmla="*/ 89119 h 98847"/>
                <a:gd name="connsiteX5" fmla="*/ 136187 w 476655"/>
                <a:gd name="connsiteY5" fmla="*/ 98847 h 98847"/>
                <a:gd name="connsiteX6" fmla="*/ 0 w 476655"/>
                <a:gd name="connsiteY6" fmla="*/ 40481 h 98847"/>
                <a:gd name="connsiteX0" fmla="*/ 0 w 410756"/>
                <a:gd name="connsiteY0" fmla="*/ 51695 h 98847"/>
                <a:gd name="connsiteX1" fmla="*/ 130536 w 410756"/>
                <a:gd name="connsiteY1" fmla="*/ 18691 h 98847"/>
                <a:gd name="connsiteX2" fmla="*/ 280845 w 410756"/>
                <a:gd name="connsiteY2" fmla="*/ 0 h 98847"/>
                <a:gd name="connsiteX3" fmla="*/ 410756 w 410756"/>
                <a:gd name="connsiteY3" fmla="*/ 30753 h 98847"/>
                <a:gd name="connsiteX4" fmla="*/ 284297 w 410756"/>
                <a:gd name="connsiteY4" fmla="*/ 89119 h 98847"/>
                <a:gd name="connsiteX5" fmla="*/ 70288 w 410756"/>
                <a:gd name="connsiteY5" fmla="*/ 98847 h 98847"/>
                <a:gd name="connsiteX6" fmla="*/ 0 w 410756"/>
                <a:gd name="connsiteY6" fmla="*/ 51695 h 98847"/>
                <a:gd name="connsiteX0" fmla="*/ 0 w 327284"/>
                <a:gd name="connsiteY0" fmla="*/ 51695 h 98847"/>
                <a:gd name="connsiteX1" fmla="*/ 130536 w 327284"/>
                <a:gd name="connsiteY1" fmla="*/ 18691 h 98847"/>
                <a:gd name="connsiteX2" fmla="*/ 280845 w 327284"/>
                <a:gd name="connsiteY2" fmla="*/ 0 h 98847"/>
                <a:gd name="connsiteX3" fmla="*/ 327284 w 327284"/>
                <a:gd name="connsiteY3" fmla="*/ 41968 h 98847"/>
                <a:gd name="connsiteX4" fmla="*/ 284297 w 327284"/>
                <a:gd name="connsiteY4" fmla="*/ 89119 h 98847"/>
                <a:gd name="connsiteX5" fmla="*/ 70288 w 327284"/>
                <a:gd name="connsiteY5" fmla="*/ 98847 h 98847"/>
                <a:gd name="connsiteX6" fmla="*/ 0 w 327284"/>
                <a:gd name="connsiteY6" fmla="*/ 51695 h 98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284" h="98847">
                  <a:moveTo>
                    <a:pt x="0" y="51695"/>
                  </a:moveTo>
                  <a:lnTo>
                    <a:pt x="130536" y="18691"/>
                  </a:lnTo>
                  <a:lnTo>
                    <a:pt x="280845" y="0"/>
                  </a:lnTo>
                  <a:lnTo>
                    <a:pt x="327284" y="41968"/>
                  </a:lnTo>
                  <a:lnTo>
                    <a:pt x="284297" y="89119"/>
                  </a:lnTo>
                  <a:lnTo>
                    <a:pt x="70288" y="98847"/>
                  </a:lnTo>
                  <a:lnTo>
                    <a:pt x="0" y="51695"/>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01" name="Forme libre 100"/>
            <p:cNvSpPr/>
            <p:nvPr/>
          </p:nvSpPr>
          <p:spPr bwMode="auto">
            <a:xfrm rot="18367044">
              <a:off x="4572234" y="2405918"/>
              <a:ext cx="79581" cy="48395"/>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126460 h 184826"/>
                <a:gd name="connsiteX1" fmla="*/ 196435 w 476655"/>
                <a:gd name="connsiteY1" fmla="*/ 10467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40481 h 98847"/>
                <a:gd name="connsiteX1" fmla="*/ 196435 w 476655"/>
                <a:gd name="connsiteY1" fmla="*/ 18691 h 98847"/>
                <a:gd name="connsiteX2" fmla="*/ 346744 w 476655"/>
                <a:gd name="connsiteY2" fmla="*/ 0 h 98847"/>
                <a:gd name="connsiteX3" fmla="*/ 476655 w 476655"/>
                <a:gd name="connsiteY3" fmla="*/ 30753 h 98847"/>
                <a:gd name="connsiteX4" fmla="*/ 350196 w 476655"/>
                <a:gd name="connsiteY4" fmla="*/ 89119 h 98847"/>
                <a:gd name="connsiteX5" fmla="*/ 136187 w 476655"/>
                <a:gd name="connsiteY5" fmla="*/ 98847 h 98847"/>
                <a:gd name="connsiteX6" fmla="*/ 0 w 476655"/>
                <a:gd name="connsiteY6" fmla="*/ 40481 h 98847"/>
                <a:gd name="connsiteX0" fmla="*/ 0 w 410756"/>
                <a:gd name="connsiteY0" fmla="*/ 51695 h 98847"/>
                <a:gd name="connsiteX1" fmla="*/ 130536 w 410756"/>
                <a:gd name="connsiteY1" fmla="*/ 18691 h 98847"/>
                <a:gd name="connsiteX2" fmla="*/ 280845 w 410756"/>
                <a:gd name="connsiteY2" fmla="*/ 0 h 98847"/>
                <a:gd name="connsiteX3" fmla="*/ 410756 w 410756"/>
                <a:gd name="connsiteY3" fmla="*/ 30753 h 98847"/>
                <a:gd name="connsiteX4" fmla="*/ 284297 w 410756"/>
                <a:gd name="connsiteY4" fmla="*/ 89119 h 98847"/>
                <a:gd name="connsiteX5" fmla="*/ 70288 w 410756"/>
                <a:gd name="connsiteY5" fmla="*/ 98847 h 98847"/>
                <a:gd name="connsiteX6" fmla="*/ 0 w 410756"/>
                <a:gd name="connsiteY6" fmla="*/ 51695 h 98847"/>
                <a:gd name="connsiteX0" fmla="*/ 0 w 327284"/>
                <a:gd name="connsiteY0" fmla="*/ 51695 h 98847"/>
                <a:gd name="connsiteX1" fmla="*/ 130536 w 327284"/>
                <a:gd name="connsiteY1" fmla="*/ 18691 h 98847"/>
                <a:gd name="connsiteX2" fmla="*/ 280845 w 327284"/>
                <a:gd name="connsiteY2" fmla="*/ 0 h 98847"/>
                <a:gd name="connsiteX3" fmla="*/ 327284 w 327284"/>
                <a:gd name="connsiteY3" fmla="*/ 41968 h 98847"/>
                <a:gd name="connsiteX4" fmla="*/ 284297 w 327284"/>
                <a:gd name="connsiteY4" fmla="*/ 89119 h 98847"/>
                <a:gd name="connsiteX5" fmla="*/ 70288 w 327284"/>
                <a:gd name="connsiteY5" fmla="*/ 98847 h 98847"/>
                <a:gd name="connsiteX6" fmla="*/ 0 w 327284"/>
                <a:gd name="connsiteY6" fmla="*/ 51695 h 98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284" h="98847">
                  <a:moveTo>
                    <a:pt x="0" y="51695"/>
                  </a:moveTo>
                  <a:lnTo>
                    <a:pt x="130536" y="18691"/>
                  </a:lnTo>
                  <a:lnTo>
                    <a:pt x="280845" y="0"/>
                  </a:lnTo>
                  <a:lnTo>
                    <a:pt x="327284" y="41968"/>
                  </a:lnTo>
                  <a:lnTo>
                    <a:pt x="284297" y="89119"/>
                  </a:lnTo>
                  <a:lnTo>
                    <a:pt x="70288" y="98847"/>
                  </a:lnTo>
                  <a:lnTo>
                    <a:pt x="0" y="51695"/>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02" name="Forme libre 101"/>
            <p:cNvSpPr/>
            <p:nvPr/>
          </p:nvSpPr>
          <p:spPr bwMode="auto">
            <a:xfrm rot="20553549" flipV="1">
              <a:off x="3778051" y="2330790"/>
              <a:ext cx="100056" cy="45719"/>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655" h="184826">
                  <a:moveTo>
                    <a:pt x="0" y="126460"/>
                  </a:moveTo>
                  <a:lnTo>
                    <a:pt x="214008" y="0"/>
                  </a:lnTo>
                  <a:lnTo>
                    <a:pt x="359923" y="0"/>
                  </a:lnTo>
                  <a:lnTo>
                    <a:pt x="476655" y="116732"/>
                  </a:lnTo>
                  <a:lnTo>
                    <a:pt x="350196" y="175098"/>
                  </a:lnTo>
                  <a:lnTo>
                    <a:pt x="136187" y="184826"/>
                  </a:lnTo>
                  <a:lnTo>
                    <a:pt x="0" y="126460"/>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03" name="Forme libre 102"/>
            <p:cNvSpPr/>
            <p:nvPr/>
          </p:nvSpPr>
          <p:spPr bwMode="auto">
            <a:xfrm rot="14192439">
              <a:off x="4025249" y="2987275"/>
              <a:ext cx="122531" cy="45719"/>
            </a:xfrm>
            <a:custGeom>
              <a:avLst/>
              <a:gdLst>
                <a:gd name="connsiteX0" fmla="*/ 0 w 612843"/>
                <a:gd name="connsiteY0" fmla="*/ 87549 h 262647"/>
                <a:gd name="connsiteX1" fmla="*/ 330741 w 612843"/>
                <a:gd name="connsiteY1" fmla="*/ 0 h 262647"/>
                <a:gd name="connsiteX2" fmla="*/ 447473 w 612843"/>
                <a:gd name="connsiteY2" fmla="*/ 145915 h 262647"/>
                <a:gd name="connsiteX3" fmla="*/ 612843 w 612843"/>
                <a:gd name="connsiteY3" fmla="*/ 184826 h 262647"/>
                <a:gd name="connsiteX4" fmla="*/ 544749 w 612843"/>
                <a:gd name="connsiteY4" fmla="*/ 233464 h 262647"/>
                <a:gd name="connsiteX5" fmla="*/ 252919 w 612843"/>
                <a:gd name="connsiteY5" fmla="*/ 262647 h 262647"/>
                <a:gd name="connsiteX6" fmla="*/ 77822 w 612843"/>
                <a:gd name="connsiteY6" fmla="*/ 214009 h 262647"/>
                <a:gd name="connsiteX7" fmla="*/ 0 w 612843"/>
                <a:gd name="connsiteY7" fmla="*/ 87549 h 262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843" h="262647">
                  <a:moveTo>
                    <a:pt x="0" y="87549"/>
                  </a:moveTo>
                  <a:lnTo>
                    <a:pt x="330741" y="0"/>
                  </a:lnTo>
                  <a:lnTo>
                    <a:pt x="447473" y="145915"/>
                  </a:lnTo>
                  <a:lnTo>
                    <a:pt x="612843" y="184826"/>
                  </a:lnTo>
                  <a:lnTo>
                    <a:pt x="544749" y="233464"/>
                  </a:lnTo>
                  <a:lnTo>
                    <a:pt x="252919" y="262647"/>
                  </a:lnTo>
                  <a:lnTo>
                    <a:pt x="77822" y="214009"/>
                  </a:lnTo>
                  <a:lnTo>
                    <a:pt x="0" y="87549"/>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04" name="Forme libre 103"/>
            <p:cNvSpPr/>
            <p:nvPr/>
          </p:nvSpPr>
          <p:spPr bwMode="auto">
            <a:xfrm rot="1785565">
              <a:off x="4848007" y="2902866"/>
              <a:ext cx="77646" cy="45719"/>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126460 h 184826"/>
                <a:gd name="connsiteX1" fmla="*/ 196435 w 476655"/>
                <a:gd name="connsiteY1" fmla="*/ 10467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40481 h 98847"/>
                <a:gd name="connsiteX1" fmla="*/ 196435 w 476655"/>
                <a:gd name="connsiteY1" fmla="*/ 18691 h 98847"/>
                <a:gd name="connsiteX2" fmla="*/ 346744 w 476655"/>
                <a:gd name="connsiteY2" fmla="*/ 0 h 98847"/>
                <a:gd name="connsiteX3" fmla="*/ 476655 w 476655"/>
                <a:gd name="connsiteY3" fmla="*/ 30753 h 98847"/>
                <a:gd name="connsiteX4" fmla="*/ 350196 w 476655"/>
                <a:gd name="connsiteY4" fmla="*/ 89119 h 98847"/>
                <a:gd name="connsiteX5" fmla="*/ 136187 w 476655"/>
                <a:gd name="connsiteY5" fmla="*/ 98847 h 98847"/>
                <a:gd name="connsiteX6" fmla="*/ 0 w 476655"/>
                <a:gd name="connsiteY6" fmla="*/ 40481 h 98847"/>
                <a:gd name="connsiteX0" fmla="*/ 0 w 410756"/>
                <a:gd name="connsiteY0" fmla="*/ 51695 h 98847"/>
                <a:gd name="connsiteX1" fmla="*/ 130536 w 410756"/>
                <a:gd name="connsiteY1" fmla="*/ 18691 h 98847"/>
                <a:gd name="connsiteX2" fmla="*/ 280845 w 410756"/>
                <a:gd name="connsiteY2" fmla="*/ 0 h 98847"/>
                <a:gd name="connsiteX3" fmla="*/ 410756 w 410756"/>
                <a:gd name="connsiteY3" fmla="*/ 30753 h 98847"/>
                <a:gd name="connsiteX4" fmla="*/ 284297 w 410756"/>
                <a:gd name="connsiteY4" fmla="*/ 89119 h 98847"/>
                <a:gd name="connsiteX5" fmla="*/ 70288 w 410756"/>
                <a:gd name="connsiteY5" fmla="*/ 98847 h 98847"/>
                <a:gd name="connsiteX6" fmla="*/ 0 w 410756"/>
                <a:gd name="connsiteY6" fmla="*/ 51695 h 98847"/>
                <a:gd name="connsiteX0" fmla="*/ 0 w 327284"/>
                <a:gd name="connsiteY0" fmla="*/ 51695 h 98847"/>
                <a:gd name="connsiteX1" fmla="*/ 130536 w 327284"/>
                <a:gd name="connsiteY1" fmla="*/ 18691 h 98847"/>
                <a:gd name="connsiteX2" fmla="*/ 280845 w 327284"/>
                <a:gd name="connsiteY2" fmla="*/ 0 h 98847"/>
                <a:gd name="connsiteX3" fmla="*/ 327284 w 327284"/>
                <a:gd name="connsiteY3" fmla="*/ 41968 h 98847"/>
                <a:gd name="connsiteX4" fmla="*/ 284297 w 327284"/>
                <a:gd name="connsiteY4" fmla="*/ 89119 h 98847"/>
                <a:gd name="connsiteX5" fmla="*/ 70288 w 327284"/>
                <a:gd name="connsiteY5" fmla="*/ 98847 h 98847"/>
                <a:gd name="connsiteX6" fmla="*/ 0 w 327284"/>
                <a:gd name="connsiteY6" fmla="*/ 51695 h 98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284" h="98847">
                  <a:moveTo>
                    <a:pt x="0" y="51695"/>
                  </a:moveTo>
                  <a:lnTo>
                    <a:pt x="130536" y="18691"/>
                  </a:lnTo>
                  <a:lnTo>
                    <a:pt x="280845" y="0"/>
                  </a:lnTo>
                  <a:lnTo>
                    <a:pt x="327284" y="41968"/>
                  </a:lnTo>
                  <a:lnTo>
                    <a:pt x="284297" y="89119"/>
                  </a:lnTo>
                  <a:lnTo>
                    <a:pt x="70288" y="98847"/>
                  </a:lnTo>
                  <a:lnTo>
                    <a:pt x="0" y="51695"/>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05" name="Forme libre 104"/>
            <p:cNvSpPr/>
            <p:nvPr/>
          </p:nvSpPr>
          <p:spPr bwMode="auto">
            <a:xfrm rot="1785565">
              <a:off x="4407143" y="3281277"/>
              <a:ext cx="45719" cy="108308"/>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126460 h 184826"/>
                <a:gd name="connsiteX1" fmla="*/ 196435 w 476655"/>
                <a:gd name="connsiteY1" fmla="*/ 10467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40481 h 98847"/>
                <a:gd name="connsiteX1" fmla="*/ 196435 w 476655"/>
                <a:gd name="connsiteY1" fmla="*/ 18691 h 98847"/>
                <a:gd name="connsiteX2" fmla="*/ 346744 w 476655"/>
                <a:gd name="connsiteY2" fmla="*/ 0 h 98847"/>
                <a:gd name="connsiteX3" fmla="*/ 476655 w 476655"/>
                <a:gd name="connsiteY3" fmla="*/ 30753 h 98847"/>
                <a:gd name="connsiteX4" fmla="*/ 350196 w 476655"/>
                <a:gd name="connsiteY4" fmla="*/ 89119 h 98847"/>
                <a:gd name="connsiteX5" fmla="*/ 136187 w 476655"/>
                <a:gd name="connsiteY5" fmla="*/ 98847 h 98847"/>
                <a:gd name="connsiteX6" fmla="*/ 0 w 476655"/>
                <a:gd name="connsiteY6" fmla="*/ 40481 h 98847"/>
                <a:gd name="connsiteX0" fmla="*/ 0 w 410756"/>
                <a:gd name="connsiteY0" fmla="*/ 51695 h 98847"/>
                <a:gd name="connsiteX1" fmla="*/ 130536 w 410756"/>
                <a:gd name="connsiteY1" fmla="*/ 18691 h 98847"/>
                <a:gd name="connsiteX2" fmla="*/ 280845 w 410756"/>
                <a:gd name="connsiteY2" fmla="*/ 0 h 98847"/>
                <a:gd name="connsiteX3" fmla="*/ 410756 w 410756"/>
                <a:gd name="connsiteY3" fmla="*/ 30753 h 98847"/>
                <a:gd name="connsiteX4" fmla="*/ 284297 w 410756"/>
                <a:gd name="connsiteY4" fmla="*/ 89119 h 98847"/>
                <a:gd name="connsiteX5" fmla="*/ 70288 w 410756"/>
                <a:gd name="connsiteY5" fmla="*/ 98847 h 98847"/>
                <a:gd name="connsiteX6" fmla="*/ 0 w 410756"/>
                <a:gd name="connsiteY6" fmla="*/ 51695 h 98847"/>
                <a:gd name="connsiteX0" fmla="*/ 0 w 327284"/>
                <a:gd name="connsiteY0" fmla="*/ 51695 h 98847"/>
                <a:gd name="connsiteX1" fmla="*/ 130536 w 327284"/>
                <a:gd name="connsiteY1" fmla="*/ 18691 h 98847"/>
                <a:gd name="connsiteX2" fmla="*/ 280845 w 327284"/>
                <a:gd name="connsiteY2" fmla="*/ 0 h 98847"/>
                <a:gd name="connsiteX3" fmla="*/ 327284 w 327284"/>
                <a:gd name="connsiteY3" fmla="*/ 41968 h 98847"/>
                <a:gd name="connsiteX4" fmla="*/ 284297 w 327284"/>
                <a:gd name="connsiteY4" fmla="*/ 89119 h 98847"/>
                <a:gd name="connsiteX5" fmla="*/ 70288 w 327284"/>
                <a:gd name="connsiteY5" fmla="*/ 98847 h 98847"/>
                <a:gd name="connsiteX6" fmla="*/ 0 w 327284"/>
                <a:gd name="connsiteY6" fmla="*/ 51695 h 98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284" h="98847">
                  <a:moveTo>
                    <a:pt x="0" y="51695"/>
                  </a:moveTo>
                  <a:lnTo>
                    <a:pt x="130536" y="18691"/>
                  </a:lnTo>
                  <a:lnTo>
                    <a:pt x="280845" y="0"/>
                  </a:lnTo>
                  <a:lnTo>
                    <a:pt x="327284" y="41968"/>
                  </a:lnTo>
                  <a:lnTo>
                    <a:pt x="284297" y="89119"/>
                  </a:lnTo>
                  <a:lnTo>
                    <a:pt x="70288" y="98847"/>
                  </a:lnTo>
                  <a:lnTo>
                    <a:pt x="0" y="51695"/>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06" name="Forme libre 105"/>
            <p:cNvSpPr/>
            <p:nvPr/>
          </p:nvSpPr>
          <p:spPr bwMode="auto">
            <a:xfrm>
              <a:off x="4627507" y="3174834"/>
              <a:ext cx="109115" cy="45719"/>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655" h="184826">
                  <a:moveTo>
                    <a:pt x="0" y="126460"/>
                  </a:moveTo>
                  <a:lnTo>
                    <a:pt x="214008" y="0"/>
                  </a:lnTo>
                  <a:lnTo>
                    <a:pt x="359923" y="0"/>
                  </a:lnTo>
                  <a:lnTo>
                    <a:pt x="476655" y="116732"/>
                  </a:lnTo>
                  <a:lnTo>
                    <a:pt x="350196" y="175098"/>
                  </a:lnTo>
                  <a:lnTo>
                    <a:pt x="136187" y="184826"/>
                  </a:lnTo>
                  <a:lnTo>
                    <a:pt x="0" y="126460"/>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07" name="Forme libre 106"/>
            <p:cNvSpPr/>
            <p:nvPr/>
          </p:nvSpPr>
          <p:spPr bwMode="auto">
            <a:xfrm rot="1140046">
              <a:off x="4382435" y="1940041"/>
              <a:ext cx="95131" cy="60145"/>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655" h="184826">
                  <a:moveTo>
                    <a:pt x="0" y="126460"/>
                  </a:moveTo>
                  <a:lnTo>
                    <a:pt x="214008" y="0"/>
                  </a:lnTo>
                  <a:lnTo>
                    <a:pt x="359923" y="0"/>
                  </a:lnTo>
                  <a:lnTo>
                    <a:pt x="476655" y="116732"/>
                  </a:lnTo>
                  <a:lnTo>
                    <a:pt x="350196" y="175098"/>
                  </a:lnTo>
                  <a:lnTo>
                    <a:pt x="136187" y="184826"/>
                  </a:lnTo>
                  <a:lnTo>
                    <a:pt x="0" y="126460"/>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08" name="Forme libre 107"/>
            <p:cNvSpPr/>
            <p:nvPr/>
          </p:nvSpPr>
          <p:spPr bwMode="auto">
            <a:xfrm rot="20288102">
              <a:off x="3556578" y="3012317"/>
              <a:ext cx="95131" cy="60145"/>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655" h="184826">
                  <a:moveTo>
                    <a:pt x="0" y="126460"/>
                  </a:moveTo>
                  <a:lnTo>
                    <a:pt x="214008" y="0"/>
                  </a:lnTo>
                  <a:lnTo>
                    <a:pt x="359923" y="0"/>
                  </a:lnTo>
                  <a:lnTo>
                    <a:pt x="476655" y="116732"/>
                  </a:lnTo>
                  <a:lnTo>
                    <a:pt x="350196" y="175098"/>
                  </a:lnTo>
                  <a:lnTo>
                    <a:pt x="136187" y="184826"/>
                  </a:lnTo>
                  <a:lnTo>
                    <a:pt x="0" y="126460"/>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09" name="Forme libre 108"/>
            <p:cNvSpPr/>
            <p:nvPr/>
          </p:nvSpPr>
          <p:spPr bwMode="auto">
            <a:xfrm rot="780468">
              <a:off x="4885516" y="2739818"/>
              <a:ext cx="101682" cy="67148"/>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126460 h 184826"/>
                <a:gd name="connsiteX1" fmla="*/ 196435 w 476655"/>
                <a:gd name="connsiteY1" fmla="*/ 10467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40481 h 98847"/>
                <a:gd name="connsiteX1" fmla="*/ 196435 w 476655"/>
                <a:gd name="connsiteY1" fmla="*/ 18691 h 98847"/>
                <a:gd name="connsiteX2" fmla="*/ 346744 w 476655"/>
                <a:gd name="connsiteY2" fmla="*/ 0 h 98847"/>
                <a:gd name="connsiteX3" fmla="*/ 476655 w 476655"/>
                <a:gd name="connsiteY3" fmla="*/ 30753 h 98847"/>
                <a:gd name="connsiteX4" fmla="*/ 350196 w 476655"/>
                <a:gd name="connsiteY4" fmla="*/ 89119 h 98847"/>
                <a:gd name="connsiteX5" fmla="*/ 136187 w 476655"/>
                <a:gd name="connsiteY5" fmla="*/ 98847 h 98847"/>
                <a:gd name="connsiteX6" fmla="*/ 0 w 476655"/>
                <a:gd name="connsiteY6" fmla="*/ 40481 h 98847"/>
                <a:gd name="connsiteX0" fmla="*/ 0 w 410756"/>
                <a:gd name="connsiteY0" fmla="*/ 51695 h 98847"/>
                <a:gd name="connsiteX1" fmla="*/ 130536 w 410756"/>
                <a:gd name="connsiteY1" fmla="*/ 18691 h 98847"/>
                <a:gd name="connsiteX2" fmla="*/ 280845 w 410756"/>
                <a:gd name="connsiteY2" fmla="*/ 0 h 98847"/>
                <a:gd name="connsiteX3" fmla="*/ 410756 w 410756"/>
                <a:gd name="connsiteY3" fmla="*/ 30753 h 98847"/>
                <a:gd name="connsiteX4" fmla="*/ 284297 w 410756"/>
                <a:gd name="connsiteY4" fmla="*/ 89119 h 98847"/>
                <a:gd name="connsiteX5" fmla="*/ 70288 w 410756"/>
                <a:gd name="connsiteY5" fmla="*/ 98847 h 98847"/>
                <a:gd name="connsiteX6" fmla="*/ 0 w 410756"/>
                <a:gd name="connsiteY6" fmla="*/ 51695 h 98847"/>
                <a:gd name="connsiteX0" fmla="*/ 0 w 327284"/>
                <a:gd name="connsiteY0" fmla="*/ 51695 h 98847"/>
                <a:gd name="connsiteX1" fmla="*/ 130536 w 327284"/>
                <a:gd name="connsiteY1" fmla="*/ 18691 h 98847"/>
                <a:gd name="connsiteX2" fmla="*/ 280845 w 327284"/>
                <a:gd name="connsiteY2" fmla="*/ 0 h 98847"/>
                <a:gd name="connsiteX3" fmla="*/ 327284 w 327284"/>
                <a:gd name="connsiteY3" fmla="*/ 41968 h 98847"/>
                <a:gd name="connsiteX4" fmla="*/ 284297 w 327284"/>
                <a:gd name="connsiteY4" fmla="*/ 89119 h 98847"/>
                <a:gd name="connsiteX5" fmla="*/ 70288 w 327284"/>
                <a:gd name="connsiteY5" fmla="*/ 98847 h 98847"/>
                <a:gd name="connsiteX6" fmla="*/ 0 w 327284"/>
                <a:gd name="connsiteY6" fmla="*/ 51695 h 98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284" h="98847">
                  <a:moveTo>
                    <a:pt x="0" y="51695"/>
                  </a:moveTo>
                  <a:lnTo>
                    <a:pt x="130536" y="18691"/>
                  </a:lnTo>
                  <a:lnTo>
                    <a:pt x="280845" y="0"/>
                  </a:lnTo>
                  <a:lnTo>
                    <a:pt x="327284" y="41968"/>
                  </a:lnTo>
                  <a:lnTo>
                    <a:pt x="284297" y="89119"/>
                  </a:lnTo>
                  <a:lnTo>
                    <a:pt x="70288" y="98847"/>
                  </a:lnTo>
                  <a:lnTo>
                    <a:pt x="0" y="51695"/>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10" name="Forme libre 109"/>
            <p:cNvSpPr/>
            <p:nvPr/>
          </p:nvSpPr>
          <p:spPr bwMode="auto">
            <a:xfrm rot="20748806">
              <a:off x="4740816" y="3069077"/>
              <a:ext cx="92421" cy="45719"/>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126460 h 184826"/>
                <a:gd name="connsiteX1" fmla="*/ 196435 w 476655"/>
                <a:gd name="connsiteY1" fmla="*/ 10467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 name="connsiteX0" fmla="*/ 0 w 476655"/>
                <a:gd name="connsiteY0" fmla="*/ 40481 h 98847"/>
                <a:gd name="connsiteX1" fmla="*/ 196435 w 476655"/>
                <a:gd name="connsiteY1" fmla="*/ 18691 h 98847"/>
                <a:gd name="connsiteX2" fmla="*/ 346744 w 476655"/>
                <a:gd name="connsiteY2" fmla="*/ 0 h 98847"/>
                <a:gd name="connsiteX3" fmla="*/ 476655 w 476655"/>
                <a:gd name="connsiteY3" fmla="*/ 30753 h 98847"/>
                <a:gd name="connsiteX4" fmla="*/ 350196 w 476655"/>
                <a:gd name="connsiteY4" fmla="*/ 89119 h 98847"/>
                <a:gd name="connsiteX5" fmla="*/ 136187 w 476655"/>
                <a:gd name="connsiteY5" fmla="*/ 98847 h 98847"/>
                <a:gd name="connsiteX6" fmla="*/ 0 w 476655"/>
                <a:gd name="connsiteY6" fmla="*/ 40481 h 98847"/>
                <a:gd name="connsiteX0" fmla="*/ 0 w 410756"/>
                <a:gd name="connsiteY0" fmla="*/ 51695 h 98847"/>
                <a:gd name="connsiteX1" fmla="*/ 130536 w 410756"/>
                <a:gd name="connsiteY1" fmla="*/ 18691 h 98847"/>
                <a:gd name="connsiteX2" fmla="*/ 280845 w 410756"/>
                <a:gd name="connsiteY2" fmla="*/ 0 h 98847"/>
                <a:gd name="connsiteX3" fmla="*/ 410756 w 410756"/>
                <a:gd name="connsiteY3" fmla="*/ 30753 h 98847"/>
                <a:gd name="connsiteX4" fmla="*/ 284297 w 410756"/>
                <a:gd name="connsiteY4" fmla="*/ 89119 h 98847"/>
                <a:gd name="connsiteX5" fmla="*/ 70288 w 410756"/>
                <a:gd name="connsiteY5" fmla="*/ 98847 h 98847"/>
                <a:gd name="connsiteX6" fmla="*/ 0 w 410756"/>
                <a:gd name="connsiteY6" fmla="*/ 51695 h 98847"/>
                <a:gd name="connsiteX0" fmla="*/ 0 w 327284"/>
                <a:gd name="connsiteY0" fmla="*/ 51695 h 98847"/>
                <a:gd name="connsiteX1" fmla="*/ 130536 w 327284"/>
                <a:gd name="connsiteY1" fmla="*/ 18691 h 98847"/>
                <a:gd name="connsiteX2" fmla="*/ 280845 w 327284"/>
                <a:gd name="connsiteY2" fmla="*/ 0 h 98847"/>
                <a:gd name="connsiteX3" fmla="*/ 327284 w 327284"/>
                <a:gd name="connsiteY3" fmla="*/ 41968 h 98847"/>
                <a:gd name="connsiteX4" fmla="*/ 284297 w 327284"/>
                <a:gd name="connsiteY4" fmla="*/ 89119 h 98847"/>
                <a:gd name="connsiteX5" fmla="*/ 70288 w 327284"/>
                <a:gd name="connsiteY5" fmla="*/ 98847 h 98847"/>
                <a:gd name="connsiteX6" fmla="*/ 0 w 327284"/>
                <a:gd name="connsiteY6" fmla="*/ 51695 h 98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284" h="98847">
                  <a:moveTo>
                    <a:pt x="0" y="51695"/>
                  </a:moveTo>
                  <a:lnTo>
                    <a:pt x="130536" y="18691"/>
                  </a:lnTo>
                  <a:lnTo>
                    <a:pt x="280845" y="0"/>
                  </a:lnTo>
                  <a:lnTo>
                    <a:pt x="327284" y="41968"/>
                  </a:lnTo>
                  <a:lnTo>
                    <a:pt x="284297" y="89119"/>
                  </a:lnTo>
                  <a:lnTo>
                    <a:pt x="70288" y="98847"/>
                  </a:lnTo>
                  <a:lnTo>
                    <a:pt x="0" y="51695"/>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11" name="Forme libre 110"/>
            <p:cNvSpPr/>
            <p:nvPr/>
          </p:nvSpPr>
          <p:spPr bwMode="auto">
            <a:xfrm rot="19479355">
              <a:off x="4519568" y="3263150"/>
              <a:ext cx="60019" cy="48793"/>
            </a:xfrm>
            <a:custGeom>
              <a:avLst/>
              <a:gdLst>
                <a:gd name="connsiteX0" fmla="*/ 0 w 612843"/>
                <a:gd name="connsiteY0" fmla="*/ 87549 h 262647"/>
                <a:gd name="connsiteX1" fmla="*/ 330741 w 612843"/>
                <a:gd name="connsiteY1" fmla="*/ 0 h 262647"/>
                <a:gd name="connsiteX2" fmla="*/ 447473 w 612843"/>
                <a:gd name="connsiteY2" fmla="*/ 145915 h 262647"/>
                <a:gd name="connsiteX3" fmla="*/ 612843 w 612843"/>
                <a:gd name="connsiteY3" fmla="*/ 184826 h 262647"/>
                <a:gd name="connsiteX4" fmla="*/ 544749 w 612843"/>
                <a:gd name="connsiteY4" fmla="*/ 233464 h 262647"/>
                <a:gd name="connsiteX5" fmla="*/ 252919 w 612843"/>
                <a:gd name="connsiteY5" fmla="*/ 262647 h 262647"/>
                <a:gd name="connsiteX6" fmla="*/ 77822 w 612843"/>
                <a:gd name="connsiteY6" fmla="*/ 214009 h 262647"/>
                <a:gd name="connsiteX7" fmla="*/ 0 w 612843"/>
                <a:gd name="connsiteY7" fmla="*/ 87549 h 262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843" h="262647">
                  <a:moveTo>
                    <a:pt x="0" y="87549"/>
                  </a:moveTo>
                  <a:lnTo>
                    <a:pt x="330741" y="0"/>
                  </a:lnTo>
                  <a:lnTo>
                    <a:pt x="447473" y="145915"/>
                  </a:lnTo>
                  <a:lnTo>
                    <a:pt x="612843" y="184826"/>
                  </a:lnTo>
                  <a:lnTo>
                    <a:pt x="544749" y="233464"/>
                  </a:lnTo>
                  <a:lnTo>
                    <a:pt x="252919" y="262647"/>
                  </a:lnTo>
                  <a:lnTo>
                    <a:pt x="77822" y="214009"/>
                  </a:lnTo>
                  <a:lnTo>
                    <a:pt x="0" y="87549"/>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12" name="Forme libre 111"/>
            <p:cNvSpPr/>
            <p:nvPr/>
          </p:nvSpPr>
          <p:spPr bwMode="auto">
            <a:xfrm rot="19479355">
              <a:off x="4181870" y="3342674"/>
              <a:ext cx="60019" cy="48793"/>
            </a:xfrm>
            <a:custGeom>
              <a:avLst/>
              <a:gdLst>
                <a:gd name="connsiteX0" fmla="*/ 0 w 612843"/>
                <a:gd name="connsiteY0" fmla="*/ 87549 h 262647"/>
                <a:gd name="connsiteX1" fmla="*/ 330741 w 612843"/>
                <a:gd name="connsiteY1" fmla="*/ 0 h 262647"/>
                <a:gd name="connsiteX2" fmla="*/ 447473 w 612843"/>
                <a:gd name="connsiteY2" fmla="*/ 145915 h 262647"/>
                <a:gd name="connsiteX3" fmla="*/ 612843 w 612843"/>
                <a:gd name="connsiteY3" fmla="*/ 184826 h 262647"/>
                <a:gd name="connsiteX4" fmla="*/ 544749 w 612843"/>
                <a:gd name="connsiteY4" fmla="*/ 233464 h 262647"/>
                <a:gd name="connsiteX5" fmla="*/ 252919 w 612843"/>
                <a:gd name="connsiteY5" fmla="*/ 262647 h 262647"/>
                <a:gd name="connsiteX6" fmla="*/ 77822 w 612843"/>
                <a:gd name="connsiteY6" fmla="*/ 214009 h 262647"/>
                <a:gd name="connsiteX7" fmla="*/ 0 w 612843"/>
                <a:gd name="connsiteY7" fmla="*/ 87549 h 262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843" h="262647">
                  <a:moveTo>
                    <a:pt x="0" y="87549"/>
                  </a:moveTo>
                  <a:lnTo>
                    <a:pt x="330741" y="0"/>
                  </a:lnTo>
                  <a:lnTo>
                    <a:pt x="447473" y="145915"/>
                  </a:lnTo>
                  <a:lnTo>
                    <a:pt x="612843" y="184826"/>
                  </a:lnTo>
                  <a:lnTo>
                    <a:pt x="544749" y="233464"/>
                  </a:lnTo>
                  <a:lnTo>
                    <a:pt x="252919" y="262647"/>
                  </a:lnTo>
                  <a:lnTo>
                    <a:pt x="77822" y="214009"/>
                  </a:lnTo>
                  <a:lnTo>
                    <a:pt x="0" y="87549"/>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13" name="Forme libre 112"/>
            <p:cNvSpPr/>
            <p:nvPr/>
          </p:nvSpPr>
          <p:spPr bwMode="auto">
            <a:xfrm>
              <a:off x="4803730" y="2296276"/>
              <a:ext cx="95890" cy="56941"/>
            </a:xfrm>
            <a:custGeom>
              <a:avLst/>
              <a:gdLst>
                <a:gd name="connsiteX0" fmla="*/ 0 w 476655"/>
                <a:gd name="connsiteY0" fmla="*/ 126460 h 184826"/>
                <a:gd name="connsiteX1" fmla="*/ 214008 w 476655"/>
                <a:gd name="connsiteY1" fmla="*/ 0 h 184826"/>
                <a:gd name="connsiteX2" fmla="*/ 359923 w 476655"/>
                <a:gd name="connsiteY2" fmla="*/ 0 h 184826"/>
                <a:gd name="connsiteX3" fmla="*/ 476655 w 476655"/>
                <a:gd name="connsiteY3" fmla="*/ 116732 h 184826"/>
                <a:gd name="connsiteX4" fmla="*/ 350196 w 476655"/>
                <a:gd name="connsiteY4" fmla="*/ 175098 h 184826"/>
                <a:gd name="connsiteX5" fmla="*/ 136187 w 476655"/>
                <a:gd name="connsiteY5" fmla="*/ 184826 h 184826"/>
                <a:gd name="connsiteX6" fmla="*/ 0 w 476655"/>
                <a:gd name="connsiteY6" fmla="*/ 126460 h 18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655" h="184826">
                  <a:moveTo>
                    <a:pt x="0" y="126460"/>
                  </a:moveTo>
                  <a:lnTo>
                    <a:pt x="214008" y="0"/>
                  </a:lnTo>
                  <a:lnTo>
                    <a:pt x="359923" y="0"/>
                  </a:lnTo>
                  <a:lnTo>
                    <a:pt x="476655" y="116732"/>
                  </a:lnTo>
                  <a:lnTo>
                    <a:pt x="350196" y="175098"/>
                  </a:lnTo>
                  <a:lnTo>
                    <a:pt x="136187" y="184826"/>
                  </a:lnTo>
                  <a:lnTo>
                    <a:pt x="0" y="126460"/>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14" name="Forme libre 113"/>
            <p:cNvSpPr/>
            <p:nvPr/>
          </p:nvSpPr>
          <p:spPr bwMode="auto">
            <a:xfrm rot="18728402">
              <a:off x="3626232" y="2135584"/>
              <a:ext cx="118433" cy="48904"/>
            </a:xfrm>
            <a:custGeom>
              <a:avLst/>
              <a:gdLst>
                <a:gd name="connsiteX0" fmla="*/ 0 w 612843"/>
                <a:gd name="connsiteY0" fmla="*/ 87549 h 262647"/>
                <a:gd name="connsiteX1" fmla="*/ 330741 w 612843"/>
                <a:gd name="connsiteY1" fmla="*/ 0 h 262647"/>
                <a:gd name="connsiteX2" fmla="*/ 447473 w 612843"/>
                <a:gd name="connsiteY2" fmla="*/ 145915 h 262647"/>
                <a:gd name="connsiteX3" fmla="*/ 612843 w 612843"/>
                <a:gd name="connsiteY3" fmla="*/ 184826 h 262647"/>
                <a:gd name="connsiteX4" fmla="*/ 544749 w 612843"/>
                <a:gd name="connsiteY4" fmla="*/ 233464 h 262647"/>
                <a:gd name="connsiteX5" fmla="*/ 252919 w 612843"/>
                <a:gd name="connsiteY5" fmla="*/ 262647 h 262647"/>
                <a:gd name="connsiteX6" fmla="*/ 77822 w 612843"/>
                <a:gd name="connsiteY6" fmla="*/ 214009 h 262647"/>
                <a:gd name="connsiteX7" fmla="*/ 0 w 612843"/>
                <a:gd name="connsiteY7" fmla="*/ 87549 h 262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843" h="262647">
                  <a:moveTo>
                    <a:pt x="0" y="87549"/>
                  </a:moveTo>
                  <a:lnTo>
                    <a:pt x="330741" y="0"/>
                  </a:lnTo>
                  <a:lnTo>
                    <a:pt x="447473" y="145915"/>
                  </a:lnTo>
                  <a:lnTo>
                    <a:pt x="612843" y="184826"/>
                  </a:lnTo>
                  <a:lnTo>
                    <a:pt x="544749" y="233464"/>
                  </a:lnTo>
                  <a:lnTo>
                    <a:pt x="252919" y="262647"/>
                  </a:lnTo>
                  <a:lnTo>
                    <a:pt x="77822" y="214009"/>
                  </a:lnTo>
                  <a:lnTo>
                    <a:pt x="0" y="87549"/>
                  </a:lnTo>
                  <a:close/>
                </a:path>
              </a:pathLst>
            </a:custGeom>
            <a:solidFill>
              <a:schemeClr val="bg1">
                <a:lumMod val="75000"/>
              </a:schemeClr>
            </a:solidFill>
            <a:ln w="31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grpSp>
      <p:cxnSp>
        <p:nvCxnSpPr>
          <p:cNvPr id="120" name="Connecteur droit 119"/>
          <p:cNvCxnSpPr/>
          <p:nvPr/>
        </p:nvCxnSpPr>
        <p:spPr bwMode="auto">
          <a:xfrm>
            <a:off x="2658259" y="5517435"/>
            <a:ext cx="4136400" cy="0"/>
          </a:xfrm>
          <a:prstGeom prst="line">
            <a:avLst/>
          </a:prstGeom>
          <a:noFill/>
          <a:ln w="127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62" name="Rectangle 161"/>
          <p:cNvSpPr/>
          <p:nvPr/>
        </p:nvSpPr>
        <p:spPr bwMode="auto">
          <a:xfrm>
            <a:off x="2046624" y="5508315"/>
            <a:ext cx="4788000" cy="79200"/>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cxnSp>
        <p:nvCxnSpPr>
          <p:cNvPr id="3107" name="Connecteur droit 3106"/>
          <p:cNvCxnSpPr/>
          <p:nvPr/>
        </p:nvCxnSpPr>
        <p:spPr bwMode="auto">
          <a:xfrm>
            <a:off x="2661984" y="5515571"/>
            <a:ext cx="0" cy="79200"/>
          </a:xfrm>
          <a:prstGeom prst="line">
            <a:avLst/>
          </a:pr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6" name="Connecteur droit 165"/>
          <p:cNvCxnSpPr/>
          <p:nvPr/>
        </p:nvCxnSpPr>
        <p:spPr bwMode="auto">
          <a:xfrm>
            <a:off x="6797007" y="5501171"/>
            <a:ext cx="0" cy="108000"/>
          </a:xfrm>
          <a:prstGeom prst="line">
            <a:avLst/>
          </a:pr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109" name="Rectangle 3108"/>
          <p:cNvSpPr/>
          <p:nvPr/>
        </p:nvSpPr>
        <p:spPr bwMode="auto">
          <a:xfrm>
            <a:off x="2639007" y="5468771"/>
            <a:ext cx="45719" cy="45719"/>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68" name="Rectangle 167"/>
          <p:cNvSpPr/>
          <p:nvPr/>
        </p:nvSpPr>
        <p:spPr bwMode="auto">
          <a:xfrm>
            <a:off x="6770909" y="5468771"/>
            <a:ext cx="45719" cy="45719"/>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grpSp>
        <p:nvGrpSpPr>
          <p:cNvPr id="6" name="Groupe 5"/>
          <p:cNvGrpSpPr/>
          <p:nvPr/>
        </p:nvGrpSpPr>
        <p:grpSpPr>
          <a:xfrm>
            <a:off x="1434004" y="3915460"/>
            <a:ext cx="6340043" cy="2244509"/>
            <a:chOff x="1434004" y="3422041"/>
            <a:chExt cx="6340043" cy="2244509"/>
          </a:xfrm>
        </p:grpSpPr>
        <p:grpSp>
          <p:nvGrpSpPr>
            <p:cNvPr id="5" name="Groupe 4"/>
            <p:cNvGrpSpPr/>
            <p:nvPr/>
          </p:nvGrpSpPr>
          <p:grpSpPr>
            <a:xfrm>
              <a:off x="1460217" y="3422041"/>
              <a:ext cx="2082869" cy="1480687"/>
              <a:chOff x="1460217" y="3422041"/>
              <a:chExt cx="2082869" cy="1480687"/>
            </a:xfrm>
          </p:grpSpPr>
          <p:sp>
            <p:nvSpPr>
              <p:cNvPr id="69" name="Zone de texte 2"/>
              <p:cNvSpPr txBox="1">
                <a:spLocks noChangeArrowheads="1"/>
              </p:cNvSpPr>
              <p:nvPr/>
            </p:nvSpPr>
            <p:spPr bwMode="auto">
              <a:xfrm>
                <a:off x="2647189" y="3422041"/>
                <a:ext cx="895897" cy="311785"/>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sz="1600" dirty="0" smtClean="0">
                    <a:solidFill>
                      <a:srgbClr val="000000"/>
                    </a:solidFill>
                    <a:latin typeface="Times New Roman" panose="02020603050405020304" pitchFamily="18" charset="0"/>
                    <a:ea typeface="Calibri" panose="020F0502020204030204" pitchFamily="34" charset="0"/>
                  </a:rPr>
                  <a:t>V</a:t>
                </a:r>
                <a:r>
                  <a:rPr lang="fr-FR" sz="1600" baseline="-25000" dirty="0" smtClean="0">
                    <a:solidFill>
                      <a:srgbClr val="000000"/>
                    </a:solidFill>
                    <a:effectLst/>
                    <a:latin typeface="Times New Roman" panose="02020603050405020304" pitchFamily="18" charset="0"/>
                    <a:ea typeface="Calibri" panose="020F0502020204030204" pitchFamily="34" charset="0"/>
                  </a:rPr>
                  <a:t>s</a:t>
                </a:r>
                <a:r>
                  <a:rPr lang="fr-FR" sz="1600" dirty="0" smtClean="0">
                    <a:solidFill>
                      <a:srgbClr val="000000"/>
                    </a:solidFill>
                    <a:effectLst/>
                    <a:latin typeface="Times New Roman" panose="02020603050405020304" pitchFamily="18" charset="0"/>
                    <a:ea typeface="Calibri" panose="020F0502020204030204" pitchFamily="34" charset="0"/>
                  </a:rPr>
                  <a:t> (m/s)</a:t>
                </a:r>
                <a:endParaRPr lang="fr-FR" sz="1600" dirty="0">
                  <a:solidFill>
                    <a:srgbClr val="000000"/>
                  </a:solidFill>
                  <a:effectLst/>
                  <a:latin typeface="Times New Roman" panose="02020603050405020304" pitchFamily="18" charset="0"/>
                  <a:ea typeface="Calibri" panose="020F0502020204030204" pitchFamily="34" charset="0"/>
                </a:endParaRPr>
              </a:p>
            </p:txBody>
          </p:sp>
          <p:sp>
            <p:nvSpPr>
              <p:cNvPr id="70" name="Arc 69"/>
              <p:cNvSpPr/>
              <p:nvPr/>
            </p:nvSpPr>
            <p:spPr>
              <a:xfrm rot="6582303">
                <a:off x="1458947" y="3471438"/>
                <a:ext cx="1432560" cy="1430020"/>
              </a:xfrm>
              <a:prstGeom prst="arc">
                <a:avLst>
                  <a:gd name="adj1" fmla="val 10433649"/>
                  <a:gd name="adj2" fmla="val 14146143"/>
                </a:avLst>
              </a:prstGeom>
              <a:noFill/>
              <a:ln w="12700" cap="flat" cmpd="sng" algn="ctr">
                <a:solidFill>
                  <a:sysClr val="windowText" lastClr="000000"/>
                </a:solidFill>
                <a:prstDash val="sysDot"/>
                <a:miter lim="800000"/>
                <a:headEnd type="none"/>
                <a:tailEnd type="triangle"/>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grpSp>
        <p:sp>
          <p:nvSpPr>
            <p:cNvPr id="72" name="Zone de texte 2"/>
            <p:cNvSpPr txBox="1">
              <a:spLocks noChangeArrowheads="1"/>
            </p:cNvSpPr>
            <p:nvPr/>
          </p:nvSpPr>
          <p:spPr bwMode="auto">
            <a:xfrm>
              <a:off x="1466951" y="5330439"/>
              <a:ext cx="1200777" cy="311785"/>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sz="1600" dirty="0" err="1" smtClean="0">
                  <a:solidFill>
                    <a:srgbClr val="000000"/>
                  </a:solidFill>
                  <a:effectLst/>
                  <a:latin typeface="Times New Roman" panose="02020603050405020304" pitchFamily="18" charset="0"/>
                  <a:ea typeface="Calibri" panose="020F0502020204030204" pitchFamily="34" charset="0"/>
                </a:rPr>
                <a:t>V</a:t>
              </a:r>
              <a:r>
                <a:rPr lang="fr-FR" sz="1600" baseline="-25000" dirty="0" err="1" smtClean="0">
                  <a:solidFill>
                    <a:srgbClr val="000000"/>
                  </a:solidFill>
                  <a:latin typeface="Times New Roman" panose="02020603050405020304" pitchFamily="18" charset="0"/>
                  <a:ea typeface="Calibri" panose="020F0502020204030204" pitchFamily="34" charset="0"/>
                </a:rPr>
                <a:t>w</a:t>
              </a:r>
              <a:r>
                <a:rPr lang="fr-FR" sz="1600" dirty="0" smtClean="0">
                  <a:solidFill>
                    <a:srgbClr val="000000"/>
                  </a:solidFill>
                  <a:latin typeface="Times New Roman" panose="02020603050405020304" pitchFamily="18" charset="0"/>
                  <a:ea typeface="Calibri" panose="020F0502020204030204" pitchFamily="34" charset="0"/>
                </a:rPr>
                <a:t> (m/min)</a:t>
              </a:r>
              <a:endParaRPr lang="fr-FR" sz="1600" baseline="-25000" dirty="0" smtClean="0">
                <a:solidFill>
                  <a:srgbClr val="000000"/>
                </a:solidFill>
                <a:effectLst/>
                <a:latin typeface="Times New Roman" panose="02020603050405020304" pitchFamily="18" charset="0"/>
                <a:ea typeface="Calibri" panose="020F0502020204030204" pitchFamily="34" charset="0"/>
              </a:endParaRPr>
            </a:p>
          </p:txBody>
        </p:sp>
        <p:cxnSp>
          <p:nvCxnSpPr>
            <p:cNvPr id="73" name="Connecteur droit avec flèche 72"/>
            <p:cNvCxnSpPr/>
            <p:nvPr/>
          </p:nvCxnSpPr>
          <p:spPr>
            <a:xfrm flipH="1">
              <a:off x="1434004" y="5666550"/>
              <a:ext cx="410210" cy="0"/>
            </a:xfrm>
            <a:prstGeom prst="straightConnector1">
              <a:avLst/>
            </a:prstGeom>
            <a:noFill/>
            <a:ln w="6350" cap="flat" cmpd="sng" algn="ctr">
              <a:solidFill>
                <a:sysClr val="windowText" lastClr="000000"/>
              </a:solidFill>
              <a:prstDash val="solid"/>
              <a:miter lim="800000"/>
              <a:headEnd w="sm" len="sm"/>
              <a:tailEnd type="arrow" w="sm" len="sm"/>
            </a:ln>
            <a:effectLst/>
          </p:spPr>
        </p:cxnSp>
        <p:cxnSp>
          <p:nvCxnSpPr>
            <p:cNvPr id="74" name="Connecteur droit 73"/>
            <p:cNvCxnSpPr/>
            <p:nvPr/>
          </p:nvCxnSpPr>
          <p:spPr>
            <a:xfrm flipV="1">
              <a:off x="6542874" y="5024108"/>
              <a:ext cx="478155" cy="0"/>
            </a:xfrm>
            <a:prstGeom prst="line">
              <a:avLst/>
            </a:prstGeom>
            <a:noFill/>
            <a:ln w="9525" cap="flat" cmpd="sng" algn="ctr">
              <a:solidFill>
                <a:sysClr val="windowText" lastClr="000000"/>
              </a:solidFill>
              <a:prstDash val="solid"/>
              <a:miter lim="800000"/>
              <a:tailEnd type="none"/>
            </a:ln>
            <a:effectLst/>
          </p:spPr>
        </p:cxnSp>
        <p:cxnSp>
          <p:nvCxnSpPr>
            <p:cNvPr id="78" name="Connecteur droit avec flèche 77"/>
            <p:cNvCxnSpPr/>
            <p:nvPr/>
          </p:nvCxnSpPr>
          <p:spPr>
            <a:xfrm flipH="1" flipV="1">
              <a:off x="6588224" y="4848848"/>
              <a:ext cx="0" cy="168910"/>
            </a:xfrm>
            <a:prstGeom prst="straightConnector1">
              <a:avLst/>
            </a:prstGeom>
            <a:noFill/>
            <a:ln w="6350" cap="flat" cmpd="sng" algn="ctr">
              <a:solidFill>
                <a:sysClr val="windowText" lastClr="000000"/>
              </a:solidFill>
              <a:prstDash val="solid"/>
              <a:miter lim="800000"/>
              <a:headEnd type="arrow" w="sm" len="sm"/>
              <a:tailEnd type="arrow" w="sm" len="sm"/>
            </a:ln>
            <a:effectLst/>
          </p:spPr>
        </p:cxnSp>
        <p:sp>
          <p:nvSpPr>
            <p:cNvPr id="80" name="Zone de texte 2"/>
            <p:cNvSpPr txBox="1">
              <a:spLocks noChangeArrowheads="1"/>
            </p:cNvSpPr>
            <p:nvPr/>
          </p:nvSpPr>
          <p:spPr bwMode="auto">
            <a:xfrm>
              <a:off x="6860722" y="4703814"/>
              <a:ext cx="913325" cy="311785"/>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sz="1600" dirty="0" err="1">
                  <a:solidFill>
                    <a:srgbClr val="000000"/>
                  </a:solidFill>
                  <a:latin typeface="Times New Roman" panose="02020603050405020304" pitchFamily="18" charset="0"/>
                  <a:ea typeface="Calibri" panose="020F0502020204030204" pitchFamily="34" charset="0"/>
                </a:rPr>
                <a:t>a</a:t>
              </a:r>
              <a:r>
                <a:rPr lang="fr-FR" sz="1600" baseline="-25000" dirty="0" err="1" smtClean="0">
                  <a:solidFill>
                    <a:srgbClr val="000000"/>
                  </a:solidFill>
                  <a:effectLst/>
                  <a:latin typeface="Times New Roman" panose="02020603050405020304" pitchFamily="18" charset="0"/>
                  <a:ea typeface="Calibri" panose="020F0502020204030204" pitchFamily="34" charset="0"/>
                </a:rPr>
                <a:t>p</a:t>
              </a:r>
              <a:r>
                <a:rPr lang="fr-FR" sz="1600" dirty="0" smtClean="0">
                  <a:solidFill>
                    <a:srgbClr val="000000"/>
                  </a:solidFill>
                  <a:effectLst/>
                  <a:latin typeface="Times New Roman" panose="02020603050405020304" pitchFamily="18" charset="0"/>
                  <a:ea typeface="Calibri" panose="020F0502020204030204" pitchFamily="34" charset="0"/>
                </a:rPr>
                <a:t> (µm)</a:t>
              </a:r>
              <a:endParaRPr lang="fr-FR" sz="1600" dirty="0">
                <a:solidFill>
                  <a:srgbClr val="000000"/>
                </a:solidFill>
                <a:effectLst/>
                <a:latin typeface="Times New Roman" panose="02020603050405020304" pitchFamily="18" charset="0"/>
                <a:ea typeface="Calibri" panose="020F0502020204030204" pitchFamily="34" charset="0"/>
              </a:endParaRPr>
            </a:p>
          </p:txBody>
        </p:sp>
      </p:grpSp>
      <p:sp>
        <p:nvSpPr>
          <p:cNvPr id="115" name="ZoneTexte 114"/>
          <p:cNvSpPr txBox="1"/>
          <p:nvPr/>
        </p:nvSpPr>
        <p:spPr>
          <a:xfrm>
            <a:off x="665253" y="1412776"/>
            <a:ext cx="1780812" cy="338554"/>
          </a:xfrm>
          <a:prstGeom prst="rect">
            <a:avLst/>
          </a:prstGeom>
          <a:noFill/>
        </p:spPr>
        <p:txBody>
          <a:bodyPr wrap="square" rtlCol="0">
            <a:spAutoFit/>
          </a:bodyPr>
          <a:lstStyle/>
          <a:p>
            <a:r>
              <a:rPr lang="fr-FR" sz="1600" b="1" dirty="0" smtClean="0"/>
              <a:t>Outil coupant</a:t>
            </a:r>
            <a:endParaRPr lang="fr-FR" sz="1600" b="1" dirty="0"/>
          </a:p>
        </p:txBody>
      </p:sp>
      <p:sp>
        <p:nvSpPr>
          <p:cNvPr id="116" name="ZoneTexte 115"/>
          <p:cNvSpPr txBox="1"/>
          <p:nvPr/>
        </p:nvSpPr>
        <p:spPr>
          <a:xfrm>
            <a:off x="840224" y="1763251"/>
            <a:ext cx="7200800" cy="307777"/>
          </a:xfrm>
          <a:prstGeom prst="rect">
            <a:avLst/>
          </a:prstGeom>
          <a:noFill/>
        </p:spPr>
        <p:txBody>
          <a:bodyPr wrap="square" rtlCol="0">
            <a:spAutoFit/>
          </a:bodyPr>
          <a:lstStyle/>
          <a:p>
            <a:r>
              <a:rPr lang="fr-FR" dirty="0" smtClean="0"/>
              <a:t>La meule, composée de grains très durs </a:t>
            </a:r>
            <a:r>
              <a:rPr lang="fr-FR" b="1" dirty="0" smtClean="0"/>
              <a:t>aléatoiremen</a:t>
            </a:r>
            <a:r>
              <a:rPr lang="fr-FR" dirty="0" smtClean="0"/>
              <a:t>t répartis et agglomérés par un liant </a:t>
            </a:r>
            <a:endParaRPr lang="fr-FR" dirty="0"/>
          </a:p>
        </p:txBody>
      </p:sp>
      <p:sp>
        <p:nvSpPr>
          <p:cNvPr id="117" name="ZoneTexte 116"/>
          <p:cNvSpPr txBox="1"/>
          <p:nvPr/>
        </p:nvSpPr>
        <p:spPr>
          <a:xfrm>
            <a:off x="665252" y="2204864"/>
            <a:ext cx="8143858" cy="338554"/>
          </a:xfrm>
          <a:prstGeom prst="rect">
            <a:avLst/>
          </a:prstGeom>
          <a:noFill/>
        </p:spPr>
        <p:txBody>
          <a:bodyPr wrap="square" rtlCol="0">
            <a:spAutoFit/>
          </a:bodyPr>
          <a:lstStyle/>
          <a:p>
            <a:r>
              <a:rPr lang="fr-FR" sz="1600" b="1" dirty="0" smtClean="0"/>
              <a:t>Vitesse de coupe élevée </a:t>
            </a:r>
            <a:r>
              <a:rPr lang="fr-FR" sz="1600" b="1" dirty="0"/>
              <a:t>(30-100m/s) qui </a:t>
            </a:r>
            <a:r>
              <a:rPr lang="fr-FR" sz="1600" b="1" dirty="0" smtClean="0"/>
              <a:t>se déplace sur la pièce à rectifier</a:t>
            </a:r>
            <a:endParaRPr lang="fr-FR" sz="1600" b="1" dirty="0"/>
          </a:p>
        </p:txBody>
      </p:sp>
      <p:sp>
        <p:nvSpPr>
          <p:cNvPr id="118" name="ZoneTexte 117"/>
          <p:cNvSpPr txBox="1"/>
          <p:nvPr/>
        </p:nvSpPr>
        <p:spPr>
          <a:xfrm>
            <a:off x="869155" y="2555339"/>
            <a:ext cx="5640381" cy="307777"/>
          </a:xfrm>
          <a:prstGeom prst="rect">
            <a:avLst/>
          </a:prstGeom>
          <a:noFill/>
        </p:spPr>
        <p:txBody>
          <a:bodyPr wrap="square" rtlCol="0">
            <a:spAutoFit/>
          </a:bodyPr>
          <a:lstStyle/>
          <a:p>
            <a:r>
              <a:rPr lang="fr-FR" dirty="0" smtClean="0"/>
              <a:t>Création d’un sillon d’enlèvement matière par passage du grain abrasif</a:t>
            </a:r>
            <a:endParaRPr lang="fr-FR" dirty="0"/>
          </a:p>
        </p:txBody>
      </p:sp>
      <p:sp>
        <p:nvSpPr>
          <p:cNvPr id="122" name="ZoneTexte 121"/>
          <p:cNvSpPr txBox="1"/>
          <p:nvPr/>
        </p:nvSpPr>
        <p:spPr>
          <a:xfrm>
            <a:off x="558703" y="980728"/>
            <a:ext cx="5381449"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Description générale du procédé de rectification</a:t>
            </a:r>
            <a:endParaRPr lang="fr-FR" sz="2000" i="1" dirty="0">
              <a:latin typeface="Times New Roman" panose="02020603050405020304" pitchFamily="18" charset="0"/>
              <a:cs typeface="Times New Roman" panose="02020603050405020304" pitchFamily="18" charset="0"/>
            </a:endParaRPr>
          </a:p>
        </p:txBody>
      </p:sp>
      <p:sp>
        <p:nvSpPr>
          <p:cNvPr id="149" name="Rectangle 148"/>
          <p:cNvSpPr/>
          <p:nvPr/>
        </p:nvSpPr>
        <p:spPr bwMode="auto">
          <a:xfrm rot="1211458">
            <a:off x="-3550950" y="3840735"/>
            <a:ext cx="4104000" cy="229099"/>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24" name="ZoneTexte 123"/>
          <p:cNvSpPr txBox="1"/>
          <p:nvPr/>
        </p:nvSpPr>
        <p:spPr>
          <a:xfrm>
            <a:off x="982042" y="3212976"/>
            <a:ext cx="7827067" cy="523220"/>
          </a:xfrm>
          <a:prstGeom prst="rect">
            <a:avLst/>
          </a:prstGeom>
          <a:noFill/>
        </p:spPr>
        <p:txBody>
          <a:bodyPr wrap="square" rtlCol="0">
            <a:spAutoFit/>
          </a:bodyPr>
          <a:lstStyle/>
          <a:p>
            <a:r>
              <a:rPr lang="fr-FR" dirty="0" smtClean="0"/>
              <a:t>Utilisation possible d’un lubrifiant (huile/émulsion) pour refroidir l’interface meule pièce lubrifiant et diminuer la friction lors du contact grain/pièce</a:t>
            </a:r>
            <a:endParaRPr lang="fr-FR" dirty="0"/>
          </a:p>
        </p:txBody>
      </p:sp>
      <p:sp>
        <p:nvSpPr>
          <p:cNvPr id="123" name="ZoneTexte 122"/>
          <p:cNvSpPr txBox="1"/>
          <p:nvPr/>
        </p:nvSpPr>
        <p:spPr>
          <a:xfrm>
            <a:off x="665252" y="2924944"/>
            <a:ext cx="8143858" cy="338554"/>
          </a:xfrm>
          <a:prstGeom prst="rect">
            <a:avLst/>
          </a:prstGeom>
          <a:noFill/>
        </p:spPr>
        <p:txBody>
          <a:bodyPr wrap="square" rtlCol="0">
            <a:spAutoFit/>
          </a:bodyPr>
          <a:lstStyle/>
          <a:p>
            <a:r>
              <a:rPr lang="fr-FR" sz="1600" b="1" dirty="0" smtClean="0"/>
              <a:t>Lubrification</a:t>
            </a:r>
            <a:endParaRPr lang="fr-FR" sz="1600" b="1" dirty="0"/>
          </a:p>
        </p:txBody>
      </p:sp>
      <p:sp>
        <p:nvSpPr>
          <p:cNvPr id="224" name="Rectangle 223"/>
          <p:cNvSpPr/>
          <p:nvPr/>
        </p:nvSpPr>
        <p:spPr bwMode="auto">
          <a:xfrm rot="5400000">
            <a:off x="5793785" y="5292000"/>
            <a:ext cx="576000" cy="2160000"/>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cxnSp>
        <p:nvCxnSpPr>
          <p:cNvPr id="153" name="Connecteur droit 152"/>
          <p:cNvCxnSpPr/>
          <p:nvPr/>
        </p:nvCxnSpPr>
        <p:spPr bwMode="auto">
          <a:xfrm>
            <a:off x="-983899" y="4837311"/>
            <a:ext cx="3565595" cy="596993"/>
          </a:xfrm>
          <a:prstGeom prst="line">
            <a:avLst/>
          </a:prstGeom>
          <a:noFill/>
          <a:ln w="57150" cap="flat" cmpd="sng" algn="ctr">
            <a:solidFill>
              <a:srgbClr val="FFC000"/>
            </a:solidFill>
            <a:prstDash val="dash"/>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2" name="Rectangle 171"/>
          <p:cNvSpPr/>
          <p:nvPr/>
        </p:nvSpPr>
        <p:spPr bwMode="auto">
          <a:xfrm rot="600040">
            <a:off x="-3649568" y="4626990"/>
            <a:ext cx="4104000" cy="229099"/>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80" name="Trapèze 179"/>
          <p:cNvSpPr/>
          <p:nvPr/>
        </p:nvSpPr>
        <p:spPr bwMode="auto">
          <a:xfrm rot="12770301">
            <a:off x="2924212" y="4345706"/>
            <a:ext cx="365745" cy="571086"/>
          </a:xfrm>
          <a:prstGeom prst="trapezoid">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225" name="Rectangle 224"/>
          <p:cNvSpPr/>
          <p:nvPr/>
        </p:nvSpPr>
        <p:spPr bwMode="auto">
          <a:xfrm rot="5400000">
            <a:off x="6916442" y="5550497"/>
            <a:ext cx="576000" cy="792000"/>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grpSp>
        <p:nvGrpSpPr>
          <p:cNvPr id="228" name="Groupe 227"/>
          <p:cNvGrpSpPr/>
          <p:nvPr/>
        </p:nvGrpSpPr>
        <p:grpSpPr>
          <a:xfrm>
            <a:off x="3394523" y="4342924"/>
            <a:ext cx="1498930" cy="382220"/>
            <a:chOff x="3394523" y="4342924"/>
            <a:chExt cx="1498930" cy="382220"/>
          </a:xfrm>
        </p:grpSpPr>
        <p:sp>
          <p:nvSpPr>
            <p:cNvPr id="226" name="Zone de texte 2"/>
            <p:cNvSpPr txBox="1">
              <a:spLocks noChangeArrowheads="1"/>
            </p:cNvSpPr>
            <p:nvPr/>
          </p:nvSpPr>
          <p:spPr bwMode="auto">
            <a:xfrm>
              <a:off x="3751894" y="4342924"/>
              <a:ext cx="1141559" cy="382220"/>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sz="1600" dirty="0" smtClean="0">
                  <a:solidFill>
                    <a:srgbClr val="000000"/>
                  </a:solidFill>
                  <a:effectLst/>
                  <a:latin typeface="Times New Roman" panose="02020603050405020304" pitchFamily="18" charset="0"/>
                  <a:ea typeface="Calibri" panose="020F0502020204030204" pitchFamily="34" charset="0"/>
                </a:rPr>
                <a:t>Arrosage</a:t>
              </a:r>
              <a:endParaRPr lang="fr-FR" sz="1600" baseline="-25000" dirty="0" smtClean="0">
                <a:solidFill>
                  <a:srgbClr val="000000"/>
                </a:solidFill>
                <a:effectLst/>
                <a:latin typeface="Times New Roman" panose="02020603050405020304" pitchFamily="18" charset="0"/>
                <a:ea typeface="Calibri" panose="020F0502020204030204" pitchFamily="34" charset="0"/>
              </a:endParaRPr>
            </a:p>
          </p:txBody>
        </p:sp>
        <p:cxnSp>
          <p:nvCxnSpPr>
            <p:cNvPr id="227" name="Connecteur droit avec flèche 226"/>
            <p:cNvCxnSpPr/>
            <p:nvPr/>
          </p:nvCxnSpPr>
          <p:spPr>
            <a:xfrm flipH="1">
              <a:off x="3394523" y="4564501"/>
              <a:ext cx="410210" cy="0"/>
            </a:xfrm>
            <a:prstGeom prst="straightConnector1">
              <a:avLst/>
            </a:prstGeom>
            <a:noFill/>
            <a:ln w="6350" cap="flat" cmpd="sng" algn="ctr">
              <a:solidFill>
                <a:sysClr val="windowText" lastClr="000000"/>
              </a:solidFill>
              <a:prstDash val="solid"/>
              <a:miter lim="800000"/>
              <a:headEnd w="sm" len="sm"/>
              <a:tailEnd type="arrow" w="sm" len="sm"/>
            </a:ln>
            <a:effectLst/>
          </p:spPr>
        </p:cxnSp>
      </p:grpSp>
      <p:sp>
        <p:nvSpPr>
          <p:cNvPr id="127"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Introduction</a:t>
            </a:r>
            <a:endParaRPr lang="fr-FR" sz="2600" b="1" dirty="0"/>
          </a:p>
        </p:txBody>
      </p:sp>
    </p:spTree>
    <p:extLst>
      <p:ext uri="{BB962C8B-B14F-4D97-AF65-F5344CB8AC3E}">
        <p14:creationId xmlns:p14="http://schemas.microsoft.com/office/powerpoint/2010/main" val="441647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228"/>
                                        </p:tgtEl>
                                        <p:attrNameLst>
                                          <p:attrName>style.visibility</p:attrName>
                                        </p:attrNameLst>
                                      </p:cBhvr>
                                      <p:to>
                                        <p:strVal val="hidden"/>
                                      </p:to>
                                    </p:set>
                                  </p:childTnLst>
                                </p:cTn>
                              </p:par>
                              <p:par>
                                <p:cTn id="9" presetID="8" presetClass="emph" presetSubtype="0" repeatCount="5000" fill="hold" nodeType="withEffect">
                                  <p:stCondLst>
                                    <p:cond delay="0"/>
                                  </p:stCondLst>
                                  <p:childTnLst>
                                    <p:animRot by="43200000">
                                      <p:cBhvr>
                                        <p:cTn id="10" dur="500" fill="hold"/>
                                        <p:tgtEl>
                                          <p:spTgt spid="9"/>
                                        </p:tgtEl>
                                        <p:attrNameLst>
                                          <p:attrName>r</p:attrName>
                                        </p:attrNameLst>
                                      </p:cBhvr>
                                    </p:animRot>
                                  </p:childTnLst>
                                </p:cTn>
                              </p:par>
                              <p:par>
                                <p:cTn id="11" presetID="63" presetClass="path" presetSubtype="0" fill="hold" nodeType="withEffect">
                                  <p:stCondLst>
                                    <p:cond delay="0"/>
                                  </p:stCondLst>
                                  <p:childTnLst>
                                    <p:animMotion origin="layout" path="M -1.94444E-6 -2.59259E-6 L 0.58229 -0.00254 " pathEditMode="relative" rAng="0" ptsTypes="AA">
                                      <p:cBhvr>
                                        <p:cTn id="12" dur="2500" fill="hold"/>
                                        <p:tgtEl>
                                          <p:spTgt spid="9"/>
                                        </p:tgtEl>
                                        <p:attrNameLst>
                                          <p:attrName>ppt_x</p:attrName>
                                          <p:attrName>ppt_y</p:attrName>
                                        </p:attrNameLst>
                                      </p:cBhvr>
                                      <p:rCtr x="29115" y="-139"/>
                                    </p:animMotion>
                                  </p:childTnLst>
                                </p:cTn>
                              </p:par>
                              <p:par>
                                <p:cTn id="13" presetID="42" presetClass="path" presetSubtype="0" fill="hold" grpId="0" nodeType="withEffect">
                                  <p:stCondLst>
                                    <p:cond delay="0"/>
                                  </p:stCondLst>
                                  <p:childTnLst>
                                    <p:animMotion origin="layout" path="M 1.11111E-6 1.11111E-6 L 0.56024 0.00602 " pathEditMode="relative" rAng="0" ptsTypes="AA">
                                      <p:cBhvr>
                                        <p:cTn id="14" dur="2500" fill="hold"/>
                                        <p:tgtEl>
                                          <p:spTgt spid="3135"/>
                                        </p:tgtEl>
                                        <p:attrNameLst>
                                          <p:attrName>ppt_x</p:attrName>
                                          <p:attrName>ppt_y</p:attrName>
                                        </p:attrNameLst>
                                      </p:cBhvr>
                                      <p:rCtr x="28003" y="301"/>
                                    </p:animMotion>
                                  </p:childTnLst>
                                </p:cTn>
                              </p:par>
                              <p:par>
                                <p:cTn id="15" presetID="63" presetClass="path" presetSubtype="0" fill="hold" grpId="0" nodeType="withEffect">
                                  <p:stCondLst>
                                    <p:cond delay="0"/>
                                  </p:stCondLst>
                                  <p:childTnLst>
                                    <p:animMotion origin="layout" path="M 4.72222E-6 -4.07407E-6 L 0.58229 -0.00301 " pathEditMode="relative" rAng="0" ptsTypes="AA">
                                      <p:cBhvr>
                                        <p:cTn id="16" dur="2500" fill="hold"/>
                                        <p:tgtEl>
                                          <p:spTgt spid="16"/>
                                        </p:tgtEl>
                                        <p:attrNameLst>
                                          <p:attrName>ppt_x</p:attrName>
                                          <p:attrName>ppt_y</p:attrName>
                                        </p:attrNameLst>
                                      </p:cBhvr>
                                      <p:rCtr x="29115" y="-162"/>
                                    </p:animMotion>
                                  </p:childTnLst>
                                </p:cTn>
                              </p:par>
                              <p:par>
                                <p:cTn id="17" presetID="63" presetClass="path" presetSubtype="0" fill="hold" grpId="0" nodeType="withEffect">
                                  <p:stCondLst>
                                    <p:cond delay="0"/>
                                  </p:stCondLst>
                                  <p:childTnLst>
                                    <p:animMotion origin="layout" path="M 0.01094 -0.00093 L 0.5651 -0.00116 " pathEditMode="relative" rAng="0" ptsTypes="AA">
                                      <p:cBhvr>
                                        <p:cTn id="18" dur="2500" fill="hold"/>
                                        <p:tgtEl>
                                          <p:spTgt spid="162"/>
                                        </p:tgtEl>
                                        <p:attrNameLst>
                                          <p:attrName>ppt_x</p:attrName>
                                          <p:attrName>ppt_y</p:attrName>
                                        </p:attrNameLst>
                                      </p:cBhvr>
                                      <p:rCtr x="27708" y="-23"/>
                                    </p:animMotion>
                                  </p:childTnLst>
                                </p:cTn>
                              </p:par>
                              <p:par>
                                <p:cTn id="19" presetID="63" presetClass="path" presetSubtype="0" fill="hold" grpId="0" nodeType="withEffect">
                                  <p:stCondLst>
                                    <p:cond delay="0"/>
                                  </p:stCondLst>
                                  <p:childTnLst>
                                    <p:animMotion origin="layout" path="M 3.05556E-6 -1.48148E-6 L 0.57847 0.00255 " pathEditMode="relative" rAng="0" ptsTypes="AA">
                                      <p:cBhvr>
                                        <p:cTn id="20" dur="2500" fill="hold"/>
                                        <p:tgtEl>
                                          <p:spTgt spid="180"/>
                                        </p:tgtEl>
                                        <p:attrNameLst>
                                          <p:attrName>ppt_x</p:attrName>
                                          <p:attrName>ppt_y</p:attrName>
                                        </p:attrNameLst>
                                      </p:cBhvr>
                                      <p:rCtr x="28924" y="116"/>
                                    </p:animMotion>
                                  </p:childTnLst>
                                </p:cTn>
                              </p:par>
                              <p:par>
                                <p:cTn id="21" presetID="49" presetClass="path" presetSubtype="0" fill="hold" nodeType="withEffect">
                                  <p:stCondLst>
                                    <p:cond delay="0"/>
                                  </p:stCondLst>
                                  <p:childTnLst>
                                    <p:animMotion origin="layout" path="M -4.16667E-6 -1.11111E-6 L 0.37257 0.25023 " pathEditMode="relative" rAng="0" ptsTypes="AA">
                                      <p:cBhvr>
                                        <p:cTn id="22" dur="2250" fill="hold"/>
                                        <p:tgtEl>
                                          <p:spTgt spid="184"/>
                                        </p:tgtEl>
                                        <p:attrNameLst>
                                          <p:attrName>ppt_x</p:attrName>
                                          <p:attrName>ppt_y</p:attrName>
                                        </p:attrNameLst>
                                      </p:cBhvr>
                                      <p:rCtr x="18628" y="12500"/>
                                    </p:animMotion>
                                  </p:childTnLst>
                                </p:cTn>
                              </p:par>
                              <p:par>
                                <p:cTn id="23" presetID="1" presetClass="exit" presetSubtype="0" fill="hold" nodeType="withEffect">
                                  <p:stCondLst>
                                    <p:cond delay="2250"/>
                                  </p:stCondLst>
                                  <p:childTnLst>
                                    <p:set>
                                      <p:cBhvr>
                                        <p:cTn id="24" dur="1" fill="hold">
                                          <p:stCondLst>
                                            <p:cond delay="0"/>
                                          </p:stCondLst>
                                        </p:cTn>
                                        <p:tgtEl>
                                          <p:spTgt spid="184"/>
                                        </p:tgtEl>
                                        <p:attrNameLst>
                                          <p:attrName>style.visibility</p:attrName>
                                        </p:attrNameLst>
                                      </p:cBhvr>
                                      <p:to>
                                        <p:strVal val="hidden"/>
                                      </p:to>
                                    </p:set>
                                  </p:childTnLst>
                                </p:cTn>
                              </p:par>
                              <p:par>
                                <p:cTn id="25" presetID="1" presetClass="entr" presetSubtype="0" fill="hold" nodeType="withEffect">
                                  <p:stCondLst>
                                    <p:cond delay="300"/>
                                  </p:stCondLst>
                                  <p:childTnLst>
                                    <p:set>
                                      <p:cBhvr>
                                        <p:cTn id="26" dur="1" fill="hold">
                                          <p:stCondLst>
                                            <p:cond delay="0"/>
                                          </p:stCondLst>
                                        </p:cTn>
                                        <p:tgtEl>
                                          <p:spTgt spid="121"/>
                                        </p:tgtEl>
                                        <p:attrNameLst>
                                          <p:attrName>style.visibility</p:attrName>
                                        </p:attrNameLst>
                                      </p:cBhvr>
                                      <p:to>
                                        <p:strVal val="visible"/>
                                      </p:to>
                                    </p:set>
                                  </p:childTnLst>
                                </p:cTn>
                              </p:par>
                              <p:par>
                                <p:cTn id="27" presetID="1" presetClass="entr" presetSubtype="0" fill="hold" grpId="1" nodeType="withEffect">
                                  <p:stCondLst>
                                    <p:cond delay="300"/>
                                  </p:stCondLst>
                                  <p:childTnLst>
                                    <p:set>
                                      <p:cBhvr>
                                        <p:cTn id="28" dur="1" fill="hold">
                                          <p:stCondLst>
                                            <p:cond delay="0"/>
                                          </p:stCondLst>
                                        </p:cTn>
                                        <p:tgtEl>
                                          <p:spTgt spid="125"/>
                                        </p:tgtEl>
                                        <p:attrNameLst>
                                          <p:attrName>style.visibility</p:attrName>
                                        </p:attrNameLst>
                                      </p:cBhvr>
                                      <p:to>
                                        <p:strVal val="visible"/>
                                      </p:to>
                                    </p:set>
                                  </p:childTnLst>
                                </p:cTn>
                              </p:par>
                              <p:par>
                                <p:cTn id="29" presetID="1" presetClass="entr" presetSubtype="0" fill="hold" grpId="1" nodeType="withEffect">
                                  <p:stCondLst>
                                    <p:cond delay="300"/>
                                  </p:stCondLst>
                                  <p:childTnLst>
                                    <p:set>
                                      <p:cBhvr>
                                        <p:cTn id="30" dur="1" fill="hold">
                                          <p:stCondLst>
                                            <p:cond delay="0"/>
                                          </p:stCondLst>
                                        </p:cTn>
                                        <p:tgtEl>
                                          <p:spTgt spid="126"/>
                                        </p:tgtEl>
                                        <p:attrNameLst>
                                          <p:attrName>style.visibility</p:attrName>
                                        </p:attrNameLst>
                                      </p:cBhvr>
                                      <p:to>
                                        <p:strVal val="visible"/>
                                      </p:to>
                                    </p:set>
                                  </p:childTnLst>
                                </p:cTn>
                              </p:par>
                              <p:par>
                                <p:cTn id="31" presetID="49" presetClass="path" presetSubtype="0" fill="hold" nodeType="withEffect">
                                  <p:stCondLst>
                                    <p:cond delay="300"/>
                                  </p:stCondLst>
                                  <p:childTnLst>
                                    <p:animMotion origin="layout" path="M 1.94444E-6 4.44444E-6 L 0.17934 -0.24144 " pathEditMode="relative" rAng="0" ptsTypes="AA">
                                      <p:cBhvr>
                                        <p:cTn id="32" dur="2000" fill="hold"/>
                                        <p:tgtEl>
                                          <p:spTgt spid="121"/>
                                        </p:tgtEl>
                                        <p:attrNameLst>
                                          <p:attrName>ppt_x</p:attrName>
                                          <p:attrName>ppt_y</p:attrName>
                                        </p:attrNameLst>
                                      </p:cBhvr>
                                      <p:rCtr x="8958" y="-12083"/>
                                    </p:animMotion>
                                  </p:childTnLst>
                                </p:cTn>
                              </p:par>
                              <p:par>
                                <p:cTn id="33" presetID="42" presetClass="path" presetSubtype="0" fill="hold" grpId="0" nodeType="withEffect">
                                  <p:stCondLst>
                                    <p:cond delay="300"/>
                                  </p:stCondLst>
                                  <p:childTnLst>
                                    <p:animMotion origin="layout" path="M -5.55556E-7 1.85185E-6 L 0.4691 0.00555 " pathEditMode="relative" rAng="0" ptsTypes="AA">
                                      <p:cBhvr>
                                        <p:cTn id="34" dur="2000" fill="hold"/>
                                        <p:tgtEl>
                                          <p:spTgt spid="126"/>
                                        </p:tgtEl>
                                        <p:attrNameLst>
                                          <p:attrName>ppt_x</p:attrName>
                                          <p:attrName>ppt_y</p:attrName>
                                        </p:attrNameLst>
                                      </p:cBhvr>
                                      <p:rCtr x="23455" y="278"/>
                                    </p:animMotion>
                                  </p:childTnLst>
                                </p:cTn>
                              </p:par>
                              <p:par>
                                <p:cTn id="35" presetID="42" presetClass="path" presetSubtype="0" fill="hold" grpId="0" nodeType="withEffect">
                                  <p:stCondLst>
                                    <p:cond delay="300"/>
                                  </p:stCondLst>
                                  <p:childTnLst>
                                    <p:animMotion origin="layout" path="M 8.33333E-7 3.33333E-6 L 0.44462 3.33333E-6 " pathEditMode="relative" rAng="0" ptsTypes="AA">
                                      <p:cBhvr>
                                        <p:cTn id="36" dur="2000" fill="hold"/>
                                        <p:tgtEl>
                                          <p:spTgt spid="125"/>
                                        </p:tgtEl>
                                        <p:attrNameLst>
                                          <p:attrName>ppt_x</p:attrName>
                                          <p:attrName>ppt_y</p:attrName>
                                        </p:attrNameLst>
                                      </p:cBhvr>
                                      <p:rCtr x="22222" y="0"/>
                                    </p:animMotion>
                                  </p:childTnLst>
                                </p:cTn>
                              </p:par>
                              <p:par>
                                <p:cTn id="37" presetID="1" presetClass="entr" presetSubtype="0" fill="hold" grpId="0" nodeType="withEffect">
                                  <p:stCondLst>
                                    <p:cond delay="300"/>
                                  </p:stCondLst>
                                  <p:childTnLst>
                                    <p:set>
                                      <p:cBhvr>
                                        <p:cTn id="38" dur="1" fill="hold">
                                          <p:stCondLst>
                                            <p:cond delay="0"/>
                                          </p:stCondLst>
                                        </p:cTn>
                                        <p:tgtEl>
                                          <p:spTgt spid="3109"/>
                                        </p:tgtEl>
                                        <p:attrNameLst>
                                          <p:attrName>style.visibility</p:attrName>
                                        </p:attrNameLst>
                                      </p:cBhvr>
                                      <p:to>
                                        <p:strVal val="visible"/>
                                      </p:to>
                                    </p:set>
                                  </p:childTnLst>
                                </p:cTn>
                              </p:par>
                              <p:par>
                                <p:cTn id="39" presetID="1" presetClass="entr" presetSubtype="0" fill="hold" grpId="0" nodeType="withEffect">
                                  <p:stCondLst>
                                    <p:cond delay="2300"/>
                                  </p:stCondLst>
                                  <p:childTnLst>
                                    <p:set>
                                      <p:cBhvr>
                                        <p:cTn id="40" dur="1" fill="hold">
                                          <p:stCondLst>
                                            <p:cond delay="0"/>
                                          </p:stCondLst>
                                        </p:cTn>
                                        <p:tgtEl>
                                          <p:spTgt spid="168"/>
                                        </p:tgtEl>
                                        <p:attrNameLst>
                                          <p:attrName>style.visibility</p:attrName>
                                        </p:attrNameLst>
                                      </p:cBhvr>
                                      <p:to>
                                        <p:strVal val="visible"/>
                                      </p:to>
                                    </p:set>
                                  </p:childTnLst>
                                </p:cTn>
                              </p:par>
                              <p:par>
                                <p:cTn id="41" presetID="1" presetClass="exit" presetSubtype="0" fill="hold" nodeType="withEffect">
                                  <p:stCondLst>
                                    <p:cond delay="2350"/>
                                  </p:stCondLst>
                                  <p:childTnLst>
                                    <p:set>
                                      <p:cBhvr>
                                        <p:cTn id="42" dur="1" fill="hold">
                                          <p:stCondLst>
                                            <p:cond delay="0"/>
                                          </p:stCondLst>
                                        </p:cTn>
                                        <p:tgtEl>
                                          <p:spTgt spid="121"/>
                                        </p:tgtEl>
                                        <p:attrNameLst>
                                          <p:attrName>style.visibility</p:attrName>
                                        </p:attrNameLst>
                                      </p:cBhvr>
                                      <p:to>
                                        <p:strVal val="hidden"/>
                                      </p:to>
                                    </p:set>
                                  </p:childTnLst>
                                </p:cTn>
                              </p:par>
                              <p:par>
                                <p:cTn id="43" presetID="1" presetClass="entr" presetSubtype="0" fill="hold" nodeType="withEffect">
                                  <p:stCondLst>
                                    <p:cond delay="300"/>
                                  </p:stCondLst>
                                  <p:childTnLst>
                                    <p:set>
                                      <p:cBhvr>
                                        <p:cTn id="44" dur="1" fill="hold">
                                          <p:stCondLst>
                                            <p:cond delay="0"/>
                                          </p:stCondLst>
                                        </p:cTn>
                                        <p:tgtEl>
                                          <p:spTgt spid="128"/>
                                        </p:tgtEl>
                                        <p:attrNameLst>
                                          <p:attrName>style.visibility</p:attrName>
                                        </p:attrNameLst>
                                      </p:cBhvr>
                                      <p:to>
                                        <p:strVal val="visible"/>
                                      </p:to>
                                    </p:set>
                                  </p:childTnLst>
                                </p:cTn>
                              </p:par>
                              <p:par>
                                <p:cTn id="45" presetID="49" presetClass="path" presetSubtype="0" fill="hold" nodeType="withEffect">
                                  <p:stCondLst>
                                    <p:cond delay="300"/>
                                  </p:stCondLst>
                                  <p:childTnLst>
                                    <p:animMotion origin="layout" path="M -4.16667E-6 7.40741E-7 L 0.32848 -0.06389 " pathEditMode="relative" rAng="0" ptsTypes="AA">
                                      <p:cBhvr>
                                        <p:cTn id="46" dur="2000" fill="hold"/>
                                        <p:tgtEl>
                                          <p:spTgt spid="128"/>
                                        </p:tgtEl>
                                        <p:attrNameLst>
                                          <p:attrName>ppt_x</p:attrName>
                                          <p:attrName>ppt_y</p:attrName>
                                        </p:attrNameLst>
                                      </p:cBhvr>
                                      <p:rCtr x="16424" y="-3194"/>
                                    </p:animMotion>
                                  </p:childTnLst>
                                </p:cTn>
                              </p:par>
                              <p:par>
                                <p:cTn id="47" presetID="1" presetClass="exit" presetSubtype="0" fill="hold" nodeType="withEffect">
                                  <p:stCondLst>
                                    <p:cond delay="2350"/>
                                  </p:stCondLst>
                                  <p:childTnLst>
                                    <p:set>
                                      <p:cBhvr>
                                        <p:cTn id="48" dur="1" fill="hold">
                                          <p:stCondLst>
                                            <p:cond delay="0"/>
                                          </p:stCondLst>
                                        </p:cTn>
                                        <p:tgtEl>
                                          <p:spTgt spid="128"/>
                                        </p:tgtEl>
                                        <p:attrNameLst>
                                          <p:attrName>style.visibility</p:attrName>
                                        </p:attrNameLst>
                                      </p:cBhvr>
                                      <p:to>
                                        <p:strVal val="hidden"/>
                                      </p:to>
                                    </p:set>
                                  </p:childTnLst>
                                </p:cTn>
                              </p:par>
                              <p:par>
                                <p:cTn id="49" presetID="1" presetClass="entr" presetSubtype="0" fill="hold" grpId="1" nodeType="withEffect">
                                  <p:stCondLst>
                                    <p:cond delay="300"/>
                                  </p:stCondLst>
                                  <p:childTnLst>
                                    <p:set>
                                      <p:cBhvr>
                                        <p:cTn id="50" dur="1" fill="hold">
                                          <p:stCondLst>
                                            <p:cond delay="0"/>
                                          </p:stCondLst>
                                        </p:cTn>
                                        <p:tgtEl>
                                          <p:spTgt spid="149"/>
                                        </p:tgtEl>
                                        <p:attrNameLst>
                                          <p:attrName>style.visibility</p:attrName>
                                        </p:attrNameLst>
                                      </p:cBhvr>
                                      <p:to>
                                        <p:strVal val="visible"/>
                                      </p:to>
                                    </p:set>
                                  </p:childTnLst>
                                </p:cTn>
                              </p:par>
                              <p:par>
                                <p:cTn id="51" presetID="42" presetClass="path" presetSubtype="0" fill="hold" grpId="0" nodeType="withEffect">
                                  <p:stCondLst>
                                    <p:cond delay="300"/>
                                  </p:stCondLst>
                                  <p:childTnLst>
                                    <p:animMotion origin="layout" path="M -1.11111E-6 -3.7037E-7 L 0.44462 -3.7037E-7 " pathEditMode="relative" rAng="0" ptsTypes="AA">
                                      <p:cBhvr>
                                        <p:cTn id="52" dur="2000" fill="hold"/>
                                        <p:tgtEl>
                                          <p:spTgt spid="149"/>
                                        </p:tgtEl>
                                        <p:attrNameLst>
                                          <p:attrName>ppt_x</p:attrName>
                                          <p:attrName>ppt_y</p:attrName>
                                        </p:attrNameLst>
                                      </p:cBhvr>
                                      <p:rCtr x="22222" y="0"/>
                                    </p:animMotion>
                                  </p:childTnLst>
                                </p:cTn>
                              </p:par>
                              <p:par>
                                <p:cTn id="53" presetID="1" presetClass="entr" presetSubtype="0" fill="hold" grpId="1" nodeType="withEffect">
                                  <p:stCondLst>
                                    <p:cond delay="300"/>
                                  </p:stCondLst>
                                  <p:childTnLst>
                                    <p:set>
                                      <p:cBhvr>
                                        <p:cTn id="54" dur="1" fill="hold">
                                          <p:stCondLst>
                                            <p:cond delay="0"/>
                                          </p:stCondLst>
                                        </p:cTn>
                                        <p:tgtEl>
                                          <p:spTgt spid="152"/>
                                        </p:tgtEl>
                                        <p:attrNameLst>
                                          <p:attrName>style.visibility</p:attrName>
                                        </p:attrNameLst>
                                      </p:cBhvr>
                                      <p:to>
                                        <p:strVal val="visible"/>
                                      </p:to>
                                    </p:set>
                                  </p:childTnLst>
                                </p:cTn>
                              </p:par>
                              <p:par>
                                <p:cTn id="55" presetID="42" presetClass="path" presetSubtype="0" fill="hold" grpId="0" nodeType="withEffect">
                                  <p:stCondLst>
                                    <p:cond delay="300"/>
                                  </p:stCondLst>
                                  <p:childTnLst>
                                    <p:animMotion origin="layout" path="M 2.77778E-6 7.40741E-7 L 0.46909 0.00555 " pathEditMode="relative" rAng="0" ptsTypes="AA">
                                      <p:cBhvr>
                                        <p:cTn id="56" dur="2000" fill="hold"/>
                                        <p:tgtEl>
                                          <p:spTgt spid="152"/>
                                        </p:tgtEl>
                                        <p:attrNameLst>
                                          <p:attrName>ppt_x</p:attrName>
                                          <p:attrName>ppt_y</p:attrName>
                                        </p:attrNameLst>
                                      </p:cBhvr>
                                      <p:rCtr x="23455" y="278"/>
                                    </p:animMotion>
                                  </p:childTnLst>
                                </p:cTn>
                              </p:par>
                              <p:par>
                                <p:cTn id="57" presetID="1" presetClass="entr" presetSubtype="0" fill="hold" nodeType="withEffect">
                                  <p:stCondLst>
                                    <p:cond delay="300"/>
                                  </p:stCondLst>
                                  <p:childTnLst>
                                    <p:set>
                                      <p:cBhvr>
                                        <p:cTn id="58" dur="1" fill="hold">
                                          <p:stCondLst>
                                            <p:cond delay="0"/>
                                          </p:stCondLst>
                                        </p:cTn>
                                        <p:tgtEl>
                                          <p:spTgt spid="153"/>
                                        </p:tgtEl>
                                        <p:attrNameLst>
                                          <p:attrName>style.visibility</p:attrName>
                                        </p:attrNameLst>
                                      </p:cBhvr>
                                      <p:to>
                                        <p:strVal val="visible"/>
                                      </p:to>
                                    </p:set>
                                  </p:childTnLst>
                                </p:cTn>
                              </p:par>
                              <p:par>
                                <p:cTn id="59" presetID="49" presetClass="path" presetSubtype="0" fill="hold" nodeType="withEffect">
                                  <p:stCondLst>
                                    <p:cond delay="300"/>
                                  </p:stCondLst>
                                  <p:childTnLst>
                                    <p:animMotion origin="layout" path="M 3.61111E-6 -2.59259E-6 L 0.38958 -0.00903 " pathEditMode="relative" rAng="0" ptsTypes="AA">
                                      <p:cBhvr>
                                        <p:cTn id="60" dur="2000" fill="hold"/>
                                        <p:tgtEl>
                                          <p:spTgt spid="153"/>
                                        </p:tgtEl>
                                        <p:attrNameLst>
                                          <p:attrName>ppt_x</p:attrName>
                                          <p:attrName>ppt_y</p:attrName>
                                        </p:attrNameLst>
                                      </p:cBhvr>
                                      <p:rCtr x="19479" y="-463"/>
                                    </p:animMotion>
                                  </p:childTnLst>
                                </p:cTn>
                              </p:par>
                              <p:par>
                                <p:cTn id="61" presetID="1" presetClass="exit" presetSubtype="0" fill="hold" nodeType="withEffect">
                                  <p:stCondLst>
                                    <p:cond delay="2350"/>
                                  </p:stCondLst>
                                  <p:childTnLst>
                                    <p:set>
                                      <p:cBhvr>
                                        <p:cTn id="62" dur="1" fill="hold">
                                          <p:stCondLst>
                                            <p:cond delay="0"/>
                                          </p:stCondLst>
                                        </p:cTn>
                                        <p:tgtEl>
                                          <p:spTgt spid="153"/>
                                        </p:tgtEl>
                                        <p:attrNameLst>
                                          <p:attrName>style.visibility</p:attrName>
                                        </p:attrNameLst>
                                      </p:cBhvr>
                                      <p:to>
                                        <p:strVal val="hidden"/>
                                      </p:to>
                                    </p:set>
                                  </p:childTnLst>
                                </p:cTn>
                              </p:par>
                              <p:par>
                                <p:cTn id="63" presetID="1" presetClass="entr" presetSubtype="0" fill="hold" grpId="1" nodeType="withEffect">
                                  <p:stCondLst>
                                    <p:cond delay="300"/>
                                  </p:stCondLst>
                                  <p:childTnLst>
                                    <p:set>
                                      <p:cBhvr>
                                        <p:cTn id="64" dur="1" fill="hold">
                                          <p:stCondLst>
                                            <p:cond delay="0"/>
                                          </p:stCondLst>
                                        </p:cTn>
                                        <p:tgtEl>
                                          <p:spTgt spid="172"/>
                                        </p:tgtEl>
                                        <p:attrNameLst>
                                          <p:attrName>style.visibility</p:attrName>
                                        </p:attrNameLst>
                                      </p:cBhvr>
                                      <p:to>
                                        <p:strVal val="visible"/>
                                      </p:to>
                                    </p:set>
                                  </p:childTnLst>
                                </p:cTn>
                              </p:par>
                              <p:par>
                                <p:cTn id="65" presetID="42" presetClass="path" presetSubtype="0" fill="hold" grpId="0" nodeType="withEffect">
                                  <p:stCondLst>
                                    <p:cond delay="300"/>
                                  </p:stCondLst>
                                  <p:childTnLst>
                                    <p:animMotion origin="layout" path="M 2.77778E-6 4.81481E-6 L 0.44462 4.81481E-6 " pathEditMode="relative" rAng="0" ptsTypes="AA">
                                      <p:cBhvr>
                                        <p:cTn id="66" dur="2000" fill="hold"/>
                                        <p:tgtEl>
                                          <p:spTgt spid="172"/>
                                        </p:tgtEl>
                                        <p:attrNameLst>
                                          <p:attrName>ppt_x</p:attrName>
                                          <p:attrName>ppt_y</p:attrName>
                                        </p:attrNameLst>
                                      </p:cBhvr>
                                      <p:rCtr x="22222" y="0"/>
                                    </p:animMotion>
                                  </p:childTnLst>
                                </p:cTn>
                              </p:par>
                              <p:par>
                                <p:cTn id="67" presetID="1" presetClass="entr" presetSubtype="0" fill="hold" grpId="1" nodeType="withEffect">
                                  <p:stCondLst>
                                    <p:cond delay="300"/>
                                  </p:stCondLst>
                                  <p:childTnLst>
                                    <p:set>
                                      <p:cBhvr>
                                        <p:cTn id="68" dur="1" fill="hold">
                                          <p:stCondLst>
                                            <p:cond delay="0"/>
                                          </p:stCondLst>
                                        </p:cTn>
                                        <p:tgtEl>
                                          <p:spTgt spid="173"/>
                                        </p:tgtEl>
                                        <p:attrNameLst>
                                          <p:attrName>style.visibility</p:attrName>
                                        </p:attrNameLst>
                                      </p:cBhvr>
                                      <p:to>
                                        <p:strVal val="visible"/>
                                      </p:to>
                                    </p:set>
                                  </p:childTnLst>
                                </p:cTn>
                              </p:par>
                              <p:par>
                                <p:cTn id="69" presetID="42" presetClass="path" presetSubtype="0" fill="hold" grpId="0" nodeType="withEffect">
                                  <p:stCondLst>
                                    <p:cond delay="300"/>
                                  </p:stCondLst>
                                  <p:childTnLst>
                                    <p:animMotion origin="layout" path="M -3.33333E-6 4.81481E-6 L 0.4691 0.00555 " pathEditMode="relative" rAng="0" ptsTypes="AA">
                                      <p:cBhvr>
                                        <p:cTn id="70" dur="2000" fill="hold"/>
                                        <p:tgtEl>
                                          <p:spTgt spid="173"/>
                                        </p:tgtEl>
                                        <p:attrNameLst>
                                          <p:attrName>ppt_x</p:attrName>
                                          <p:attrName>ppt_y</p:attrName>
                                        </p:attrNameLst>
                                      </p:cBhvr>
                                      <p:rCtr x="23455" y="278"/>
                                    </p:animMotion>
                                  </p:childTnLst>
                                </p:cTn>
                              </p:par>
                              <p:par>
                                <p:cTn id="71" presetID="6" presetClass="emph" presetSubtype="0" fill="hold" nodeType="withEffect">
                                  <p:stCondLst>
                                    <p:cond delay="500"/>
                                  </p:stCondLst>
                                  <p:childTnLst>
                                    <p:animScale>
                                      <p:cBhvr>
                                        <p:cTn id="72" dur="2000" fill="hold"/>
                                        <p:tgtEl>
                                          <p:spTgt spid="153"/>
                                        </p:tgtEl>
                                      </p:cBhvr>
                                      <p:by x="150000" y="100000"/>
                                    </p:animScale>
                                  </p:childTnLst>
                                </p:cTn>
                              </p:par>
                              <p:par>
                                <p:cTn id="73" presetID="6" presetClass="emph" presetSubtype="0" fill="hold" grpId="2" nodeType="withEffect">
                                  <p:stCondLst>
                                    <p:cond delay="300"/>
                                  </p:stCondLst>
                                  <p:childTnLst>
                                    <p:animScale>
                                      <p:cBhvr>
                                        <p:cTn id="74" dur="2000" fill="hold"/>
                                        <p:tgtEl>
                                          <p:spTgt spid="172"/>
                                        </p:tgtEl>
                                      </p:cBhvr>
                                      <p:by x="100000" y="150000"/>
                                    </p:animScale>
                                  </p:childTnLst>
                                </p:cTn>
                              </p:par>
                              <p:par>
                                <p:cTn id="75" presetID="8" presetClass="emph" presetSubtype="0" fill="hold" grpId="3" nodeType="withEffect">
                                  <p:stCondLst>
                                    <p:cond delay="300"/>
                                  </p:stCondLst>
                                  <p:childTnLst>
                                    <p:animRot by="-300000">
                                      <p:cBhvr>
                                        <p:cTn id="76" dur="2000" fill="hold"/>
                                        <p:tgtEl>
                                          <p:spTgt spid="172"/>
                                        </p:tgtEl>
                                        <p:attrNameLst>
                                          <p:attrName>r</p:attrName>
                                        </p:attrNameLst>
                                      </p:cBhvr>
                                    </p:animRot>
                                  </p:childTnLst>
                                </p:cTn>
                              </p:par>
                              <p:par>
                                <p:cTn id="77" presetID="8" presetClass="emph" presetSubtype="0" fill="hold" nodeType="withEffect">
                                  <p:stCondLst>
                                    <p:cond delay="300"/>
                                  </p:stCondLst>
                                  <p:childTnLst>
                                    <p:animRot by="120000">
                                      <p:cBhvr>
                                        <p:cTn id="78" dur="2000" fill="hold"/>
                                        <p:tgtEl>
                                          <p:spTgt spid="15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35" grpId="0" animBg="1"/>
      <p:bldP spid="173" grpId="0" animBg="1"/>
      <p:bldP spid="173" grpId="1" animBg="1"/>
      <p:bldP spid="152" grpId="0" animBg="1"/>
      <p:bldP spid="152" grpId="1" animBg="1"/>
      <p:bldP spid="125" grpId="0" animBg="1"/>
      <p:bldP spid="125" grpId="1" animBg="1"/>
      <p:bldP spid="126" grpId="0" animBg="1"/>
      <p:bldP spid="126" grpId="1" animBg="1"/>
      <p:bldP spid="16" grpId="0" animBg="1"/>
      <p:bldP spid="162" grpId="0" animBg="1"/>
      <p:bldP spid="3109" grpId="0" animBg="1"/>
      <p:bldP spid="168" grpId="0" animBg="1"/>
      <p:bldP spid="149" grpId="0" animBg="1"/>
      <p:bldP spid="149" grpId="1" animBg="1"/>
      <p:bldP spid="172" grpId="0" animBg="1"/>
      <p:bldP spid="172" grpId="1" animBg="1"/>
      <p:bldP spid="172" grpId="2" animBg="1"/>
      <p:bldP spid="172" grpId="3" animBg="1"/>
      <p:bldP spid="18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13</a:t>
            </a:fld>
            <a:endParaRPr lang="fr-FR" altLang="fr-FR" dirty="0"/>
          </a:p>
        </p:txBody>
      </p:sp>
      <p:sp>
        <p:nvSpPr>
          <p:cNvPr id="2" name="ZoneTexte 1"/>
          <p:cNvSpPr txBox="1"/>
          <p:nvPr/>
        </p:nvSpPr>
        <p:spPr>
          <a:xfrm>
            <a:off x="558704" y="980728"/>
            <a:ext cx="4157312"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Spécificités du procédé de rectification</a:t>
            </a:r>
            <a:endParaRPr lang="fr-FR" sz="2000" i="1" dirty="0">
              <a:latin typeface="Times New Roman" panose="02020603050405020304" pitchFamily="18" charset="0"/>
              <a:cs typeface="Times New Roman" panose="02020603050405020304" pitchFamily="18" charset="0"/>
            </a:endParaRPr>
          </a:p>
        </p:txBody>
      </p:sp>
      <p:sp>
        <p:nvSpPr>
          <p:cNvPr id="16" name="ZoneTexte 15"/>
          <p:cNvSpPr txBox="1"/>
          <p:nvPr/>
        </p:nvSpPr>
        <p:spPr>
          <a:xfrm>
            <a:off x="1061864" y="1618097"/>
            <a:ext cx="6912767" cy="3416320"/>
          </a:xfrm>
          <a:prstGeom prst="rect">
            <a:avLst/>
          </a:prstGeom>
          <a:noFill/>
        </p:spPr>
        <p:txBody>
          <a:bodyPr wrap="square" rtlCol="0">
            <a:spAutoFit/>
          </a:bodyPr>
          <a:lstStyle/>
          <a:p>
            <a:pPr>
              <a:buFont typeface="Wingdings" pitchFamily="2" charset="2"/>
              <a:buChar char="§"/>
            </a:pPr>
            <a:r>
              <a:rPr lang="fr-FR" sz="1800" dirty="0" smtClean="0">
                <a:solidFill>
                  <a:schemeClr val="tx1">
                    <a:lumMod val="85000"/>
                    <a:lumOff val="15000"/>
                  </a:schemeClr>
                </a:solidFill>
              </a:rPr>
              <a:t>Energie spécifique de coupe très importante (2-5 J/mm</a:t>
            </a:r>
            <a:r>
              <a:rPr lang="fr-FR" sz="1800" baseline="30000" dirty="0" smtClean="0">
                <a:solidFill>
                  <a:schemeClr val="tx1">
                    <a:lumMod val="85000"/>
                    <a:lumOff val="15000"/>
                  </a:schemeClr>
                </a:solidFill>
              </a:rPr>
              <a:t>3</a:t>
            </a:r>
            <a:r>
              <a:rPr lang="fr-FR" sz="1800" baseline="-25000" dirty="0" smtClean="0">
                <a:solidFill>
                  <a:schemeClr val="tx1">
                    <a:lumMod val="85000"/>
                    <a:lumOff val="15000"/>
                  </a:schemeClr>
                </a:solidFill>
              </a:rPr>
              <a:t> </a:t>
            </a:r>
            <a:r>
              <a:rPr lang="fr-FR" sz="1800" dirty="0" smtClean="0">
                <a:solidFill>
                  <a:schemeClr val="tx1">
                    <a:lumMod val="85000"/>
                    <a:lumOff val="15000"/>
                  </a:schemeClr>
                </a:solidFill>
              </a:rPr>
              <a:t>conventionnel 20-60J/mm</a:t>
            </a:r>
            <a:r>
              <a:rPr lang="fr-FR" sz="1800" baseline="30000" dirty="0" smtClean="0">
                <a:solidFill>
                  <a:schemeClr val="tx1">
                    <a:lumMod val="85000"/>
                    <a:lumOff val="15000"/>
                  </a:schemeClr>
                </a:solidFill>
              </a:rPr>
              <a:t>3</a:t>
            </a:r>
            <a:r>
              <a:rPr lang="fr-FR" sz="1800" baseline="-25000" dirty="0" smtClean="0">
                <a:solidFill>
                  <a:schemeClr val="tx1">
                    <a:lumMod val="85000"/>
                    <a:lumOff val="15000"/>
                  </a:schemeClr>
                </a:solidFill>
              </a:rPr>
              <a:t> </a:t>
            </a:r>
            <a:r>
              <a:rPr lang="fr-FR" sz="1800" dirty="0" smtClean="0">
                <a:solidFill>
                  <a:schemeClr val="tx1">
                    <a:lumMod val="85000"/>
                    <a:lumOff val="15000"/>
                  </a:schemeClr>
                </a:solidFill>
              </a:rPr>
              <a:t>rectification) </a:t>
            </a:r>
          </a:p>
          <a:p>
            <a:pPr>
              <a:buFont typeface="Wingdings" pitchFamily="2" charset="2"/>
              <a:buChar char="§"/>
            </a:pPr>
            <a:endParaRPr lang="fr-FR" sz="1800" dirty="0" smtClean="0">
              <a:solidFill>
                <a:schemeClr val="tx1">
                  <a:lumMod val="85000"/>
                  <a:lumOff val="15000"/>
                </a:schemeClr>
              </a:solidFill>
            </a:endParaRPr>
          </a:p>
          <a:p>
            <a:pPr>
              <a:buFont typeface="Wingdings" pitchFamily="2" charset="2"/>
              <a:buChar char="§"/>
            </a:pPr>
            <a:r>
              <a:rPr lang="fr-FR" sz="1800" dirty="0" smtClean="0">
                <a:solidFill>
                  <a:schemeClr val="tx1">
                    <a:lumMod val="85000"/>
                    <a:lumOff val="15000"/>
                  </a:schemeClr>
                </a:solidFill>
              </a:rPr>
              <a:t>L’essentiel de l’énergie produite transformée en chaleur: température dans la zone de contact très élevée (jusqu’à 800°C)</a:t>
            </a:r>
          </a:p>
          <a:p>
            <a:endParaRPr lang="fr-FR" sz="1800" dirty="0" smtClean="0">
              <a:solidFill>
                <a:schemeClr val="tx1">
                  <a:lumMod val="85000"/>
                  <a:lumOff val="15000"/>
                </a:schemeClr>
              </a:solidFill>
            </a:endParaRPr>
          </a:p>
          <a:p>
            <a:pPr>
              <a:buFont typeface="Wingdings" pitchFamily="2" charset="2"/>
              <a:buChar char="§"/>
            </a:pPr>
            <a:r>
              <a:rPr lang="fr-FR" sz="1800" dirty="0" smtClean="0">
                <a:solidFill>
                  <a:schemeClr val="tx1">
                    <a:lumMod val="85000"/>
                    <a:lumOff val="15000"/>
                  </a:schemeClr>
                </a:solidFill>
              </a:rPr>
              <a:t>Complexité de l’outil coupant la meule (choix du type de grain, type de liant, usure de cet outil durant l’usinage)</a:t>
            </a:r>
          </a:p>
          <a:p>
            <a:pPr>
              <a:buFont typeface="Wingdings" pitchFamily="2" charset="2"/>
              <a:buChar char="§"/>
            </a:pPr>
            <a:endParaRPr lang="fr-FR" sz="1800" dirty="0">
              <a:solidFill>
                <a:schemeClr val="tx1">
                  <a:lumMod val="85000"/>
                  <a:lumOff val="15000"/>
                </a:schemeClr>
              </a:solidFill>
            </a:endParaRPr>
          </a:p>
          <a:p>
            <a:pPr>
              <a:buFont typeface="Wingdings" pitchFamily="2" charset="2"/>
              <a:buChar char="§"/>
            </a:pPr>
            <a:r>
              <a:rPr lang="fr-FR" sz="1800" dirty="0" smtClean="0">
                <a:solidFill>
                  <a:schemeClr val="tx1">
                    <a:lumMod val="85000"/>
                    <a:lumOff val="15000"/>
                  </a:schemeClr>
                </a:solidFill>
              </a:rPr>
              <a:t>Nombre important (&gt; 20) de paramètres influençant le </a:t>
            </a:r>
            <a:r>
              <a:rPr lang="fr-FR" sz="1800" dirty="0" err="1" smtClean="0">
                <a:solidFill>
                  <a:schemeClr val="tx1">
                    <a:lumMod val="85000"/>
                    <a:lumOff val="15000"/>
                  </a:schemeClr>
                </a:solidFill>
              </a:rPr>
              <a:t>process</a:t>
            </a:r>
            <a:r>
              <a:rPr lang="fr-FR" sz="1800" dirty="0" smtClean="0">
                <a:solidFill>
                  <a:schemeClr val="tx1">
                    <a:lumMod val="85000"/>
                    <a:lumOff val="15000"/>
                  </a:schemeClr>
                </a:solidFill>
              </a:rPr>
              <a:t> (vitesse d’avance, de coupe, profondeur de passe, dressage, lubrifiant…)</a:t>
            </a:r>
            <a:endParaRPr lang="fr-FR" sz="1800" dirty="0">
              <a:solidFill>
                <a:schemeClr val="tx1">
                  <a:lumMod val="85000"/>
                  <a:lumOff val="15000"/>
                </a:schemeClr>
              </a:solidFill>
            </a:endParaRPr>
          </a:p>
        </p:txBody>
      </p:sp>
      <p:grpSp>
        <p:nvGrpSpPr>
          <p:cNvPr id="3" name="Groupe 2"/>
          <p:cNvGrpSpPr/>
          <p:nvPr/>
        </p:nvGrpSpPr>
        <p:grpSpPr>
          <a:xfrm>
            <a:off x="2194061" y="4913060"/>
            <a:ext cx="4831998" cy="1074593"/>
            <a:chOff x="2194061" y="4913060"/>
            <a:chExt cx="4831998" cy="1074593"/>
          </a:xfrm>
        </p:grpSpPr>
        <p:sp>
          <p:nvSpPr>
            <p:cNvPr id="8" name="Flèche droite 7"/>
            <p:cNvSpPr/>
            <p:nvPr/>
          </p:nvSpPr>
          <p:spPr bwMode="auto">
            <a:xfrm rot="5400000">
              <a:off x="4373423" y="4997722"/>
              <a:ext cx="460156" cy="290832"/>
            </a:xfrm>
            <a:prstGeom prst="rightArrow">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9" name="Rectangle 8"/>
            <p:cNvSpPr/>
            <p:nvPr/>
          </p:nvSpPr>
          <p:spPr>
            <a:xfrm>
              <a:off x="2194061" y="5618321"/>
              <a:ext cx="4831998" cy="369332"/>
            </a:xfrm>
            <a:prstGeom prst="rect">
              <a:avLst/>
            </a:prstGeom>
          </p:spPr>
          <p:txBody>
            <a:bodyPr wrap="square">
              <a:spAutoFit/>
            </a:bodyPr>
            <a:lstStyle/>
            <a:p>
              <a:pPr algn="ctr">
                <a:spcAft>
                  <a:spcPts val="800"/>
                </a:spcAft>
              </a:pPr>
              <a:r>
                <a:rPr lang="fr-FR" sz="1800" b="1" dirty="0" smtClean="0">
                  <a:solidFill>
                    <a:srgbClr val="C00000"/>
                  </a:solidFill>
                  <a:effectLst/>
                  <a:latin typeface="Times New Roman" panose="02020603050405020304" pitchFamily="18" charset="0"/>
                  <a:ea typeface="Calibri" panose="020F0502020204030204" pitchFamily="34" charset="0"/>
                </a:rPr>
                <a:t>Difficulté de maitriser parfaitement le procédé</a:t>
              </a:r>
              <a:endParaRPr lang="fr-FR" sz="1800" b="1" dirty="0">
                <a:solidFill>
                  <a:srgbClr val="C00000"/>
                </a:solidFill>
                <a:effectLst/>
                <a:latin typeface="Times New Roman" panose="02020603050405020304" pitchFamily="18" charset="0"/>
                <a:ea typeface="Calibri" panose="020F0502020204030204" pitchFamily="34" charset="0"/>
              </a:endParaRPr>
            </a:p>
          </p:txBody>
        </p:sp>
      </p:grpSp>
      <p:sp>
        <p:nvSpPr>
          <p:cNvPr id="11"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Introduction</a:t>
            </a:r>
            <a:endParaRPr lang="fr-FR" sz="2600" b="1" dirty="0"/>
          </a:p>
        </p:txBody>
      </p:sp>
    </p:spTree>
    <p:extLst>
      <p:ext uri="{BB962C8B-B14F-4D97-AF65-F5344CB8AC3E}">
        <p14:creationId xmlns:p14="http://schemas.microsoft.com/office/powerpoint/2010/main" val="1532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anim calcmode="lin" valueType="num">
                                      <p:cBhvr>
                                        <p:cTn id="8" dur="250" fill="hold"/>
                                        <p:tgtEl>
                                          <p:spTgt spid="3"/>
                                        </p:tgtEl>
                                        <p:attrNameLst>
                                          <p:attrName>ppt_x</p:attrName>
                                        </p:attrNameLst>
                                      </p:cBhvr>
                                      <p:tavLst>
                                        <p:tav tm="0">
                                          <p:val>
                                            <p:strVal val="#ppt_x"/>
                                          </p:val>
                                        </p:tav>
                                        <p:tav tm="100000">
                                          <p:val>
                                            <p:strVal val="#ppt_x"/>
                                          </p:val>
                                        </p:tav>
                                      </p:tavLst>
                                    </p:anim>
                                    <p:anim calcmode="lin" valueType="num">
                                      <p:cBhvr>
                                        <p:cTn id="9"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14</a:t>
            </a:fld>
            <a:endParaRPr lang="fr-FR" altLang="fr-FR" dirty="0"/>
          </a:p>
        </p:txBody>
      </p:sp>
      <p:sp>
        <p:nvSpPr>
          <p:cNvPr id="2" name="ZoneTexte 1"/>
          <p:cNvSpPr txBox="1"/>
          <p:nvPr/>
        </p:nvSpPr>
        <p:spPr>
          <a:xfrm>
            <a:off x="558704" y="980728"/>
            <a:ext cx="1781048"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Meule abrasive</a:t>
            </a:r>
            <a:endParaRPr lang="fr-FR" sz="2000" i="1" dirty="0">
              <a:latin typeface="Times New Roman" panose="02020603050405020304" pitchFamily="18" charset="0"/>
              <a:cs typeface="Times New Roman" panose="02020603050405020304" pitchFamily="18" charset="0"/>
            </a:endParaRPr>
          </a:p>
        </p:txBody>
      </p:sp>
      <p:sp>
        <p:nvSpPr>
          <p:cNvPr id="9" name="Rectangle 8"/>
          <p:cNvSpPr/>
          <p:nvPr/>
        </p:nvSpPr>
        <p:spPr>
          <a:xfrm>
            <a:off x="3419871" y="4882983"/>
            <a:ext cx="2664296" cy="369332"/>
          </a:xfrm>
          <a:prstGeom prst="rect">
            <a:avLst/>
          </a:prstGeom>
        </p:spPr>
        <p:txBody>
          <a:bodyPr wrap="square">
            <a:spAutoFit/>
          </a:bodyPr>
          <a:lstStyle/>
          <a:p>
            <a:pPr algn="ctr">
              <a:spcAft>
                <a:spcPts val="800"/>
              </a:spcAft>
            </a:pPr>
            <a:r>
              <a:rPr lang="fr-FR" sz="1800" b="1" dirty="0" smtClean="0">
                <a:solidFill>
                  <a:srgbClr val="C00000"/>
                </a:solidFill>
                <a:effectLst/>
                <a:latin typeface="Times New Roman" panose="02020603050405020304" pitchFamily="18" charset="0"/>
                <a:ea typeface="Calibri" panose="020F0502020204030204" pitchFamily="34" charset="0"/>
              </a:rPr>
              <a:t>Outil abrasif aggloméré</a:t>
            </a:r>
            <a:endParaRPr lang="fr-FR" sz="1800" b="1" dirty="0">
              <a:solidFill>
                <a:srgbClr val="C00000"/>
              </a:solidFill>
              <a:effectLst/>
              <a:latin typeface="Times New Roman" panose="02020603050405020304" pitchFamily="18" charset="0"/>
              <a:ea typeface="Calibri" panose="020F0502020204030204" pitchFamily="34" charset="0"/>
            </a:endParaRPr>
          </a:p>
        </p:txBody>
      </p:sp>
      <p:sp>
        <p:nvSpPr>
          <p:cNvPr id="11"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Outil</a:t>
            </a:r>
            <a:r>
              <a:rPr lang="en-US" sz="2600" b="1" dirty="0" smtClean="0"/>
              <a:t> </a:t>
            </a:r>
            <a:r>
              <a:rPr lang="en-US" sz="2600" b="1" dirty="0" err="1" smtClean="0"/>
              <a:t>Coupant</a:t>
            </a:r>
            <a:endParaRPr lang="fr-FR" sz="2600" b="1" dirty="0"/>
          </a:p>
        </p:txBody>
      </p:sp>
      <p:pic>
        <p:nvPicPr>
          <p:cNvPr id="9218" name="Picture 2"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24872" y="1520593"/>
            <a:ext cx="2952328" cy="2952328"/>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e 11"/>
          <p:cNvGrpSpPr/>
          <p:nvPr/>
        </p:nvGrpSpPr>
        <p:grpSpPr>
          <a:xfrm>
            <a:off x="421632" y="5376566"/>
            <a:ext cx="4645717" cy="868659"/>
            <a:chOff x="2573866" y="4509261"/>
            <a:chExt cx="4645717" cy="868659"/>
          </a:xfrm>
        </p:grpSpPr>
        <p:sp>
          <p:nvSpPr>
            <p:cNvPr id="13" name="Flèche droite 12"/>
            <p:cNvSpPr/>
            <p:nvPr/>
          </p:nvSpPr>
          <p:spPr bwMode="auto">
            <a:xfrm rot="7486676">
              <a:off x="5299437" y="4593923"/>
              <a:ext cx="460156" cy="290832"/>
            </a:xfrm>
            <a:prstGeom prst="rightArrow">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4" name="Rectangle 13"/>
            <p:cNvSpPr/>
            <p:nvPr/>
          </p:nvSpPr>
          <p:spPr>
            <a:xfrm>
              <a:off x="2573866" y="5008588"/>
              <a:ext cx="4645717" cy="369332"/>
            </a:xfrm>
            <a:prstGeom prst="rect">
              <a:avLst/>
            </a:prstGeom>
          </p:spPr>
          <p:txBody>
            <a:bodyPr wrap="square">
              <a:spAutoFit/>
            </a:bodyPr>
            <a:lstStyle/>
            <a:p>
              <a:pPr algn="ctr">
                <a:spcAft>
                  <a:spcPts val="800"/>
                </a:spcAft>
              </a:pPr>
              <a:r>
                <a:rPr lang="fr-FR" sz="1800" b="1" dirty="0" smtClean="0">
                  <a:solidFill>
                    <a:srgbClr val="002060"/>
                  </a:solidFill>
                  <a:effectLst/>
                  <a:latin typeface="Times New Roman" panose="02020603050405020304" pitchFamily="18" charset="0"/>
                  <a:ea typeface="Calibri" panose="020F0502020204030204" pitchFamily="34" charset="0"/>
                </a:rPr>
                <a:t>Grains de grande dureté</a:t>
              </a:r>
              <a:endParaRPr lang="fr-FR" sz="1800" b="1" dirty="0">
                <a:solidFill>
                  <a:srgbClr val="002060"/>
                </a:solidFill>
                <a:effectLst/>
                <a:latin typeface="Times New Roman" panose="02020603050405020304" pitchFamily="18" charset="0"/>
                <a:ea typeface="Calibri" panose="020F0502020204030204" pitchFamily="34" charset="0"/>
              </a:endParaRPr>
            </a:p>
          </p:txBody>
        </p:sp>
      </p:grpSp>
      <p:grpSp>
        <p:nvGrpSpPr>
          <p:cNvPr id="15" name="Groupe 14"/>
          <p:cNvGrpSpPr/>
          <p:nvPr/>
        </p:nvGrpSpPr>
        <p:grpSpPr>
          <a:xfrm>
            <a:off x="4427983" y="5334027"/>
            <a:ext cx="4645717" cy="911198"/>
            <a:chOff x="2411609" y="4394205"/>
            <a:chExt cx="4645717" cy="911198"/>
          </a:xfrm>
        </p:grpSpPr>
        <p:sp>
          <p:nvSpPr>
            <p:cNvPr id="17" name="Flèche droite 16"/>
            <p:cNvSpPr/>
            <p:nvPr/>
          </p:nvSpPr>
          <p:spPr bwMode="auto">
            <a:xfrm rot="3115824">
              <a:off x="4098233" y="4478867"/>
              <a:ext cx="460156" cy="290832"/>
            </a:xfrm>
            <a:prstGeom prst="rightArrow">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8" name="Rectangle 17"/>
            <p:cNvSpPr/>
            <p:nvPr/>
          </p:nvSpPr>
          <p:spPr>
            <a:xfrm>
              <a:off x="2411609" y="4936071"/>
              <a:ext cx="4645717" cy="369332"/>
            </a:xfrm>
            <a:prstGeom prst="rect">
              <a:avLst/>
            </a:prstGeom>
          </p:spPr>
          <p:txBody>
            <a:bodyPr wrap="square">
              <a:spAutoFit/>
            </a:bodyPr>
            <a:lstStyle/>
            <a:p>
              <a:pPr algn="ctr">
                <a:spcAft>
                  <a:spcPts val="800"/>
                </a:spcAft>
              </a:pPr>
              <a:r>
                <a:rPr lang="fr-FR" sz="1800" b="1" dirty="0" smtClean="0">
                  <a:solidFill>
                    <a:srgbClr val="002060"/>
                  </a:solidFill>
                  <a:effectLst/>
                  <a:latin typeface="Times New Roman" panose="02020603050405020304" pitchFamily="18" charset="0"/>
                  <a:ea typeface="Calibri" panose="020F0502020204030204" pitchFamily="34" charset="0"/>
                </a:rPr>
                <a:t>Liant</a:t>
              </a:r>
              <a:endParaRPr lang="fr-FR" sz="1800" b="1" dirty="0">
                <a:solidFill>
                  <a:srgbClr val="002060"/>
                </a:solidFill>
                <a:effectLst/>
                <a:latin typeface="Times New Roman" panose="02020603050405020304" pitchFamily="18" charset="0"/>
                <a:ea typeface="Calibri" panose="020F0502020204030204" pitchFamily="34" charset="0"/>
              </a:endParaRPr>
            </a:p>
          </p:txBody>
        </p:sp>
      </p:grpSp>
      <p:sp>
        <p:nvSpPr>
          <p:cNvPr id="19" name="Rectangle 18"/>
          <p:cNvSpPr/>
          <p:nvPr/>
        </p:nvSpPr>
        <p:spPr>
          <a:xfrm>
            <a:off x="1724233" y="4180250"/>
            <a:ext cx="2150939" cy="276999"/>
          </a:xfrm>
          <a:prstGeom prst="rect">
            <a:avLst/>
          </a:prstGeom>
        </p:spPr>
        <p:txBody>
          <a:bodyPr wrap="square">
            <a:spAutoFit/>
          </a:bodyPr>
          <a:lstStyle/>
          <a:p>
            <a:pPr algn="ctr">
              <a:spcAft>
                <a:spcPts val="800"/>
              </a:spcAft>
            </a:pPr>
            <a:r>
              <a:rPr lang="fr-FR" sz="1200" dirty="0" smtClean="0">
                <a:effectLst/>
                <a:latin typeface="Times New Roman" panose="02020603050405020304" pitchFamily="18" charset="0"/>
                <a:ea typeface="Calibri" panose="020F0502020204030204" pitchFamily="34" charset="0"/>
              </a:rPr>
              <a:t>Meule alumine à liant vitrifiée</a:t>
            </a:r>
            <a:endParaRPr lang="fr-FR" sz="1200" dirty="0">
              <a:effectLst/>
              <a:latin typeface="Times New Roman" panose="02020603050405020304" pitchFamily="18" charset="0"/>
              <a:ea typeface="Calibri" panose="020F0502020204030204" pitchFamily="34" charset="0"/>
            </a:endParaRPr>
          </a:p>
        </p:txBody>
      </p:sp>
      <p:pic>
        <p:nvPicPr>
          <p:cNvPr id="9222" name="Picture 6" descr="RÃ©sultat de recherche d'images pour &quot;aluminum oxide grinding wheel&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0718" y="1654918"/>
            <a:ext cx="2517970" cy="2525332"/>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p:cNvSpPr/>
          <p:nvPr/>
        </p:nvSpPr>
        <p:spPr>
          <a:xfrm>
            <a:off x="5646344" y="4188550"/>
            <a:ext cx="2208996" cy="276999"/>
          </a:xfrm>
          <a:prstGeom prst="rect">
            <a:avLst/>
          </a:prstGeom>
        </p:spPr>
        <p:txBody>
          <a:bodyPr wrap="square">
            <a:spAutoFit/>
          </a:bodyPr>
          <a:lstStyle/>
          <a:p>
            <a:pPr algn="ctr">
              <a:spcAft>
                <a:spcPts val="800"/>
              </a:spcAft>
            </a:pPr>
            <a:r>
              <a:rPr lang="fr-FR" sz="1200" dirty="0" smtClean="0">
                <a:effectLst/>
                <a:latin typeface="Times New Roman" panose="02020603050405020304" pitchFamily="18" charset="0"/>
                <a:ea typeface="Calibri" panose="020F0502020204030204" pitchFamily="34" charset="0"/>
              </a:rPr>
              <a:t>Meule diamant à liant métallique</a:t>
            </a:r>
            <a:endParaRPr lang="fr-FR" sz="12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496203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50"/>
                                        <p:tgtEl>
                                          <p:spTgt spid="12"/>
                                        </p:tgtEl>
                                      </p:cBhvr>
                                    </p:animEffect>
                                    <p:anim calcmode="lin" valueType="num">
                                      <p:cBhvr>
                                        <p:cTn id="8" dur="250" fill="hold"/>
                                        <p:tgtEl>
                                          <p:spTgt spid="12"/>
                                        </p:tgtEl>
                                        <p:attrNameLst>
                                          <p:attrName>ppt_x</p:attrName>
                                        </p:attrNameLst>
                                      </p:cBhvr>
                                      <p:tavLst>
                                        <p:tav tm="0">
                                          <p:val>
                                            <p:strVal val="#ppt_x"/>
                                          </p:val>
                                        </p:tav>
                                        <p:tav tm="100000">
                                          <p:val>
                                            <p:strVal val="#ppt_x"/>
                                          </p:val>
                                        </p:tav>
                                      </p:tavLst>
                                    </p:anim>
                                    <p:anim calcmode="lin" valueType="num">
                                      <p:cBhvr>
                                        <p:cTn id="9" dur="25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250"/>
                                        <p:tgtEl>
                                          <p:spTgt spid="15"/>
                                        </p:tgtEl>
                                      </p:cBhvr>
                                    </p:animEffect>
                                    <p:anim calcmode="lin" valueType="num">
                                      <p:cBhvr>
                                        <p:cTn id="15" dur="250" fill="hold"/>
                                        <p:tgtEl>
                                          <p:spTgt spid="15"/>
                                        </p:tgtEl>
                                        <p:attrNameLst>
                                          <p:attrName>ppt_x</p:attrName>
                                        </p:attrNameLst>
                                      </p:cBhvr>
                                      <p:tavLst>
                                        <p:tav tm="0">
                                          <p:val>
                                            <p:strVal val="#ppt_x"/>
                                          </p:val>
                                        </p:tav>
                                        <p:tav tm="100000">
                                          <p:val>
                                            <p:strVal val="#ppt_x"/>
                                          </p:val>
                                        </p:tav>
                                      </p:tavLst>
                                    </p:anim>
                                    <p:anim calcmode="lin" valueType="num">
                                      <p:cBhvr>
                                        <p:cTn id="16" dur="2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15</a:t>
            </a:fld>
            <a:endParaRPr lang="fr-FR" altLang="fr-FR" dirty="0"/>
          </a:p>
        </p:txBody>
      </p:sp>
      <p:sp>
        <p:nvSpPr>
          <p:cNvPr id="2" name="ZoneTexte 1"/>
          <p:cNvSpPr txBox="1"/>
          <p:nvPr/>
        </p:nvSpPr>
        <p:spPr>
          <a:xfrm>
            <a:off x="558704" y="980728"/>
            <a:ext cx="4229320"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Spécification normalisée d’une meule</a:t>
            </a:r>
            <a:endParaRPr lang="fr-FR" sz="2000" i="1" dirty="0">
              <a:latin typeface="Times New Roman" panose="02020603050405020304" pitchFamily="18" charset="0"/>
              <a:cs typeface="Times New Roman" panose="02020603050405020304" pitchFamily="18" charset="0"/>
            </a:endParaRPr>
          </a:p>
        </p:txBody>
      </p:sp>
      <p:sp>
        <p:nvSpPr>
          <p:cNvPr id="11"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Outil</a:t>
            </a:r>
            <a:r>
              <a:rPr lang="en-US" sz="2600" b="1" dirty="0" smtClean="0"/>
              <a:t> </a:t>
            </a:r>
            <a:r>
              <a:rPr lang="en-US" sz="2600" b="1" dirty="0" err="1" smtClean="0"/>
              <a:t>Coupant</a:t>
            </a:r>
            <a:endParaRPr lang="fr-FR" sz="2600" b="1" dirty="0"/>
          </a:p>
        </p:txBody>
      </p:sp>
      <p:pic>
        <p:nvPicPr>
          <p:cNvPr id="16" name="Image 15"/>
          <p:cNvPicPr/>
          <p:nvPr/>
        </p:nvPicPr>
        <p:blipFill>
          <a:blip r:embed="rId3">
            <a:extLst>
              <a:ext uri="{28A0092B-C50C-407E-A947-70E740481C1C}">
                <a14:useLocalDpi xmlns:a14="http://schemas.microsoft.com/office/drawing/2010/main" val="0"/>
              </a:ext>
            </a:extLst>
          </a:blip>
          <a:stretch>
            <a:fillRect/>
          </a:stretch>
        </p:blipFill>
        <p:spPr>
          <a:xfrm>
            <a:off x="1547664" y="1916832"/>
            <a:ext cx="5904656" cy="4128541"/>
          </a:xfrm>
          <a:prstGeom prst="rect">
            <a:avLst/>
          </a:prstGeom>
        </p:spPr>
      </p:pic>
    </p:spTree>
    <p:extLst>
      <p:ext uri="{BB962C8B-B14F-4D97-AF65-F5344CB8AC3E}">
        <p14:creationId xmlns:p14="http://schemas.microsoft.com/office/powerpoint/2010/main" val="21068782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16</a:t>
            </a:fld>
            <a:endParaRPr lang="fr-FR" altLang="fr-FR" dirty="0"/>
          </a:p>
        </p:txBody>
      </p:sp>
      <p:sp>
        <p:nvSpPr>
          <p:cNvPr id="2" name="ZoneTexte 1"/>
          <p:cNvSpPr txBox="1"/>
          <p:nvPr/>
        </p:nvSpPr>
        <p:spPr>
          <a:xfrm>
            <a:off x="558704" y="980728"/>
            <a:ext cx="4229320"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Choix du liant </a:t>
            </a:r>
            <a:endParaRPr lang="fr-FR" sz="2000" i="1" dirty="0">
              <a:latin typeface="Times New Roman" panose="02020603050405020304" pitchFamily="18" charset="0"/>
              <a:cs typeface="Times New Roman" panose="02020603050405020304" pitchFamily="18" charset="0"/>
            </a:endParaRPr>
          </a:p>
        </p:txBody>
      </p:sp>
      <p:sp>
        <p:nvSpPr>
          <p:cNvPr id="11"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Outil</a:t>
            </a:r>
            <a:r>
              <a:rPr lang="en-US" sz="2600" b="1" dirty="0" smtClean="0"/>
              <a:t> </a:t>
            </a:r>
            <a:r>
              <a:rPr lang="en-US" sz="2600" b="1" dirty="0" err="1" smtClean="0"/>
              <a:t>Coupant</a:t>
            </a:r>
            <a:endParaRPr lang="fr-FR" sz="2600" b="1" dirty="0"/>
          </a:p>
        </p:txBody>
      </p:sp>
      <p:grpSp>
        <p:nvGrpSpPr>
          <p:cNvPr id="3" name="Groupe 2"/>
          <p:cNvGrpSpPr/>
          <p:nvPr/>
        </p:nvGrpSpPr>
        <p:grpSpPr>
          <a:xfrm>
            <a:off x="2576861" y="1868182"/>
            <a:ext cx="4066396" cy="1009549"/>
            <a:chOff x="1763688" y="1452456"/>
            <a:chExt cx="4066396" cy="1009549"/>
          </a:xfrm>
        </p:grpSpPr>
        <p:sp>
          <p:nvSpPr>
            <p:cNvPr id="6" name="Rectangle 5"/>
            <p:cNvSpPr/>
            <p:nvPr/>
          </p:nvSpPr>
          <p:spPr>
            <a:xfrm>
              <a:off x="2229684" y="1774637"/>
              <a:ext cx="3600400" cy="687368"/>
            </a:xfrm>
            <a:prstGeom prst="rect">
              <a:avLst/>
            </a:prstGeom>
          </p:spPr>
          <p:txBody>
            <a:bodyPr wrap="square">
              <a:spAutoFit/>
            </a:bodyPr>
            <a:lstStyle/>
            <a:p>
              <a:pPr marL="285750" indent="-285750">
                <a:spcAft>
                  <a:spcPts val="800"/>
                </a:spcAft>
                <a:buFont typeface="Arial" panose="020B0604020202020204" pitchFamily="34" charset="0"/>
                <a:buChar char="•"/>
              </a:pPr>
              <a:r>
                <a:rPr lang="fr-FR" sz="1600" dirty="0" smtClean="0">
                  <a:effectLst/>
                  <a:latin typeface="Times New Roman" panose="02020603050405020304" pitchFamily="18" charset="0"/>
                  <a:ea typeface="Calibri" panose="020F0502020204030204" pitchFamily="34" charset="0"/>
                </a:rPr>
                <a:t>Force de rétention des grains</a:t>
              </a:r>
            </a:p>
            <a:p>
              <a:pPr marL="285750" indent="-285750">
                <a:spcAft>
                  <a:spcPts val="800"/>
                </a:spcAft>
                <a:buFont typeface="Arial" panose="020B0604020202020204" pitchFamily="34" charset="0"/>
                <a:buChar char="•"/>
              </a:pPr>
              <a:r>
                <a:rPr lang="fr-FR" sz="1600" dirty="0" smtClean="0">
                  <a:latin typeface="Times New Roman" panose="02020603050405020304" pitchFamily="18" charset="0"/>
                  <a:ea typeface="Calibri" panose="020F0502020204030204" pitchFamily="34" charset="0"/>
                </a:rPr>
                <a:t>Rigidité de la meule</a:t>
              </a:r>
            </a:p>
          </p:txBody>
        </p:sp>
        <p:sp>
          <p:nvSpPr>
            <p:cNvPr id="7" name="Rectangle 6"/>
            <p:cNvSpPr/>
            <p:nvPr/>
          </p:nvSpPr>
          <p:spPr>
            <a:xfrm>
              <a:off x="1763688" y="1452456"/>
              <a:ext cx="4066396" cy="338554"/>
            </a:xfrm>
            <a:prstGeom prst="rect">
              <a:avLst/>
            </a:prstGeom>
          </p:spPr>
          <p:txBody>
            <a:bodyPr wrap="square">
              <a:spAutoFit/>
            </a:bodyPr>
            <a:lstStyle/>
            <a:p>
              <a:pPr>
                <a:spcAft>
                  <a:spcPts val="800"/>
                </a:spcAft>
              </a:pPr>
              <a:r>
                <a:rPr lang="fr-FR" sz="1600" b="1" dirty="0" smtClean="0">
                  <a:effectLst/>
                  <a:latin typeface="Times New Roman" panose="02020603050405020304" pitchFamily="18" charset="0"/>
                  <a:ea typeface="Calibri" panose="020F0502020204030204" pitchFamily="34" charset="0"/>
                </a:rPr>
                <a:t>Propriétés de la meule en fonction du liant</a:t>
              </a:r>
              <a:endParaRPr lang="fr-FR" sz="1600" b="1" dirty="0">
                <a:effectLst/>
                <a:latin typeface="Times New Roman" panose="02020603050405020304" pitchFamily="18" charset="0"/>
                <a:ea typeface="Calibri" panose="020F0502020204030204" pitchFamily="34" charset="0"/>
              </a:endParaRPr>
            </a:p>
          </p:txBody>
        </p:sp>
      </p:grpSp>
      <p:sp>
        <p:nvSpPr>
          <p:cNvPr id="12" name="Rectangle 11"/>
          <p:cNvSpPr/>
          <p:nvPr/>
        </p:nvSpPr>
        <p:spPr>
          <a:xfrm>
            <a:off x="3534588" y="5867930"/>
            <a:ext cx="2150939" cy="276999"/>
          </a:xfrm>
          <a:prstGeom prst="rect">
            <a:avLst/>
          </a:prstGeom>
        </p:spPr>
        <p:txBody>
          <a:bodyPr wrap="square">
            <a:spAutoFit/>
          </a:bodyPr>
          <a:lstStyle/>
          <a:p>
            <a:pPr algn="ctr">
              <a:spcAft>
                <a:spcPts val="800"/>
              </a:spcAft>
            </a:pPr>
            <a:r>
              <a:rPr lang="fr-FR" sz="1200" dirty="0" smtClean="0">
                <a:effectLst/>
                <a:latin typeface="Times New Roman" panose="02020603050405020304" pitchFamily="18" charset="0"/>
                <a:ea typeface="Calibri" panose="020F0502020204030204" pitchFamily="34" charset="0"/>
              </a:rPr>
              <a:t>Spécifications des liants</a:t>
            </a:r>
            <a:endParaRPr lang="fr-FR" sz="1200" dirty="0">
              <a:effectLst/>
              <a:latin typeface="Times New Roman" panose="02020603050405020304" pitchFamily="18" charset="0"/>
              <a:ea typeface="Calibri" panose="020F0502020204030204" pitchFamily="34" charset="0"/>
            </a:endParaRPr>
          </a:p>
        </p:txBody>
      </p:sp>
      <p:sp>
        <p:nvSpPr>
          <p:cNvPr id="4" name="Rectangle 2"/>
          <p:cNvSpPr>
            <a:spLocks noChangeArrowheads="1"/>
          </p:cNvSpPr>
          <p:nvPr/>
        </p:nvSpPr>
        <p:spPr bwMode="auto">
          <a:xfrm>
            <a:off x="1403648" y="3264001"/>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5" name="Objet 4"/>
          <p:cNvGraphicFramePr>
            <a:graphicFrameLocks noChangeAspect="1"/>
          </p:cNvGraphicFramePr>
          <p:nvPr>
            <p:extLst>
              <p:ext uri="{D42A27DB-BD31-4B8C-83A1-F6EECF244321}">
                <p14:modId xmlns:p14="http://schemas.microsoft.com/office/powerpoint/2010/main" val="612884662"/>
              </p:ext>
            </p:extLst>
          </p:nvPr>
        </p:nvGraphicFramePr>
        <p:xfrm>
          <a:off x="1127478" y="3586411"/>
          <a:ext cx="6965161" cy="2181223"/>
        </p:xfrm>
        <a:graphic>
          <a:graphicData uri="http://schemas.openxmlformats.org/presentationml/2006/ole">
            <mc:AlternateContent xmlns:mc="http://schemas.openxmlformats.org/markup-compatibility/2006">
              <mc:Choice xmlns:v="urn:schemas-microsoft-com:vml" Requires="v">
                <p:oleObj spid="_x0000_s14490" name="Feuille de calcul" r:id="rId4" imgW="5857943" imgH="2038260" progId="Excel.Sheet.12">
                  <p:embed/>
                </p:oleObj>
              </mc:Choice>
              <mc:Fallback>
                <p:oleObj name="Feuille de calcul" r:id="rId4" imgW="5857943" imgH="2038260" progId="Excel.Sheet.12">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7478" y="3586411"/>
                        <a:ext cx="6965161" cy="2181223"/>
                      </a:xfrm>
                      <a:prstGeom prst="rect">
                        <a:avLst/>
                      </a:prstGeom>
                      <a:noFill/>
                    </p:spPr>
                  </p:pic>
                </p:oleObj>
              </mc:Fallback>
            </mc:AlternateContent>
          </a:graphicData>
        </a:graphic>
      </p:graphicFrame>
    </p:spTree>
    <p:extLst>
      <p:ext uri="{BB962C8B-B14F-4D97-AF65-F5344CB8AC3E}">
        <p14:creationId xmlns:p14="http://schemas.microsoft.com/office/powerpoint/2010/main" val="39339434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17</a:t>
            </a:fld>
            <a:endParaRPr lang="fr-FR" altLang="fr-FR" dirty="0"/>
          </a:p>
        </p:txBody>
      </p:sp>
      <p:sp>
        <p:nvSpPr>
          <p:cNvPr id="2" name="ZoneTexte 1"/>
          <p:cNvSpPr txBox="1"/>
          <p:nvPr/>
        </p:nvSpPr>
        <p:spPr>
          <a:xfrm>
            <a:off x="558704" y="980728"/>
            <a:ext cx="4229320"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Choix des abrasifs</a:t>
            </a:r>
            <a:endParaRPr lang="fr-FR" sz="2000" i="1" dirty="0">
              <a:latin typeface="Times New Roman" panose="02020603050405020304" pitchFamily="18" charset="0"/>
              <a:cs typeface="Times New Roman" panose="02020603050405020304" pitchFamily="18" charset="0"/>
            </a:endParaRPr>
          </a:p>
        </p:txBody>
      </p:sp>
      <p:sp>
        <p:nvSpPr>
          <p:cNvPr id="11"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Outil</a:t>
            </a:r>
            <a:r>
              <a:rPr lang="en-US" sz="2600" b="1" dirty="0" smtClean="0"/>
              <a:t> </a:t>
            </a:r>
            <a:r>
              <a:rPr lang="en-US" sz="2600" b="1" dirty="0" err="1" smtClean="0"/>
              <a:t>Coupant</a:t>
            </a:r>
            <a:endParaRPr lang="fr-FR" sz="2600" b="1" dirty="0"/>
          </a:p>
        </p:txBody>
      </p:sp>
      <p:grpSp>
        <p:nvGrpSpPr>
          <p:cNvPr id="3" name="Groupe 2"/>
          <p:cNvGrpSpPr/>
          <p:nvPr/>
        </p:nvGrpSpPr>
        <p:grpSpPr>
          <a:xfrm>
            <a:off x="2449820" y="1380838"/>
            <a:ext cx="4066396" cy="2055989"/>
            <a:chOff x="1763688" y="1452456"/>
            <a:chExt cx="4066396" cy="2055989"/>
          </a:xfrm>
        </p:grpSpPr>
        <p:sp>
          <p:nvSpPr>
            <p:cNvPr id="6" name="Rectangle 5"/>
            <p:cNvSpPr/>
            <p:nvPr/>
          </p:nvSpPr>
          <p:spPr>
            <a:xfrm>
              <a:off x="2229684" y="1774637"/>
              <a:ext cx="3600400" cy="1733808"/>
            </a:xfrm>
            <a:prstGeom prst="rect">
              <a:avLst/>
            </a:prstGeom>
          </p:spPr>
          <p:txBody>
            <a:bodyPr wrap="square">
              <a:spAutoFit/>
            </a:bodyPr>
            <a:lstStyle/>
            <a:p>
              <a:pPr marL="285750" indent="-285750">
                <a:spcAft>
                  <a:spcPts val="800"/>
                </a:spcAft>
                <a:buFont typeface="Arial" panose="020B0604020202020204" pitchFamily="34" charset="0"/>
                <a:buChar char="•"/>
              </a:pPr>
              <a:r>
                <a:rPr lang="fr-FR" sz="1600" dirty="0" smtClean="0">
                  <a:effectLst/>
                  <a:latin typeface="Times New Roman" panose="02020603050405020304" pitchFamily="18" charset="0"/>
                  <a:ea typeface="Calibri" panose="020F0502020204030204" pitchFamily="34" charset="0"/>
                </a:rPr>
                <a:t>De sa composition chimique</a:t>
              </a:r>
            </a:p>
            <a:p>
              <a:pPr marL="285750" indent="-285750">
                <a:spcAft>
                  <a:spcPts val="800"/>
                </a:spcAft>
                <a:buFont typeface="Arial" panose="020B0604020202020204" pitchFamily="34" charset="0"/>
                <a:buChar char="•"/>
              </a:pPr>
              <a:r>
                <a:rPr lang="fr-FR" sz="1600" dirty="0" smtClean="0">
                  <a:latin typeface="Times New Roman" panose="02020603050405020304" pitchFamily="18" charset="0"/>
                  <a:ea typeface="Calibri" panose="020F0502020204030204" pitchFamily="34" charset="0"/>
                </a:rPr>
                <a:t>De sa structure cristalline</a:t>
              </a:r>
            </a:p>
            <a:p>
              <a:pPr marL="285750" indent="-285750">
                <a:spcAft>
                  <a:spcPts val="800"/>
                </a:spcAft>
                <a:buFont typeface="Arial" panose="020B0604020202020204" pitchFamily="34" charset="0"/>
                <a:buChar char="•"/>
              </a:pPr>
              <a:r>
                <a:rPr lang="fr-FR" sz="1600" dirty="0" smtClean="0">
                  <a:effectLst/>
                  <a:latin typeface="Times New Roman" panose="02020603050405020304" pitchFamily="18" charset="0"/>
                  <a:ea typeface="Calibri" panose="020F0502020204030204" pitchFamily="34" charset="0"/>
                </a:rPr>
                <a:t>De sa stabilité thermique</a:t>
              </a:r>
            </a:p>
            <a:p>
              <a:pPr marL="285750" indent="-285750">
                <a:spcAft>
                  <a:spcPts val="800"/>
                </a:spcAft>
                <a:buFont typeface="Arial" panose="020B0604020202020204" pitchFamily="34" charset="0"/>
                <a:buChar char="•"/>
              </a:pPr>
              <a:r>
                <a:rPr lang="fr-FR" sz="1600" dirty="0" smtClean="0">
                  <a:latin typeface="Times New Roman" panose="02020603050405020304" pitchFamily="18" charset="0"/>
                  <a:ea typeface="Calibri" panose="020F0502020204030204" pitchFamily="34" charset="0"/>
                </a:rPr>
                <a:t>De sa dureté</a:t>
              </a:r>
            </a:p>
            <a:p>
              <a:pPr marL="285750" indent="-285750">
                <a:spcAft>
                  <a:spcPts val="800"/>
                </a:spcAft>
                <a:buFont typeface="Arial" panose="020B0604020202020204" pitchFamily="34" charset="0"/>
                <a:buChar char="•"/>
              </a:pPr>
              <a:r>
                <a:rPr lang="fr-FR" sz="1600" dirty="0" smtClean="0">
                  <a:effectLst/>
                  <a:latin typeface="Times New Roman" panose="02020603050405020304" pitchFamily="18" charset="0"/>
                  <a:ea typeface="Calibri" panose="020F0502020204030204" pitchFamily="34" charset="0"/>
                </a:rPr>
                <a:t>De sa conductivité thermique</a:t>
              </a:r>
              <a:endParaRPr lang="fr-FR" sz="1600" dirty="0">
                <a:effectLst/>
                <a:latin typeface="Times New Roman" panose="02020603050405020304" pitchFamily="18" charset="0"/>
                <a:ea typeface="Calibri" panose="020F0502020204030204" pitchFamily="34" charset="0"/>
              </a:endParaRPr>
            </a:p>
          </p:txBody>
        </p:sp>
        <p:sp>
          <p:nvSpPr>
            <p:cNvPr id="7" name="Rectangle 6"/>
            <p:cNvSpPr/>
            <p:nvPr/>
          </p:nvSpPr>
          <p:spPr>
            <a:xfrm>
              <a:off x="1763688" y="1452456"/>
              <a:ext cx="3600400" cy="338554"/>
            </a:xfrm>
            <a:prstGeom prst="rect">
              <a:avLst/>
            </a:prstGeom>
          </p:spPr>
          <p:txBody>
            <a:bodyPr wrap="square">
              <a:spAutoFit/>
            </a:bodyPr>
            <a:lstStyle/>
            <a:p>
              <a:pPr>
                <a:spcAft>
                  <a:spcPts val="800"/>
                </a:spcAft>
              </a:pPr>
              <a:r>
                <a:rPr lang="fr-FR" sz="1600" b="1" dirty="0" smtClean="0">
                  <a:effectLst/>
                  <a:latin typeface="Times New Roman" panose="02020603050405020304" pitchFamily="18" charset="0"/>
                  <a:ea typeface="Calibri" panose="020F0502020204030204" pitchFamily="34" charset="0"/>
                </a:rPr>
                <a:t>Dépend du matériau à rectifier</a:t>
              </a:r>
              <a:endParaRPr lang="fr-FR" sz="1600" b="1" dirty="0">
                <a:effectLst/>
                <a:latin typeface="Times New Roman" panose="02020603050405020304" pitchFamily="18" charset="0"/>
                <a:ea typeface="Calibri" panose="020F0502020204030204" pitchFamily="34" charset="0"/>
              </a:endParaRPr>
            </a:p>
          </p:txBody>
        </p:sp>
      </p:grpSp>
      <p:graphicFrame>
        <p:nvGraphicFramePr>
          <p:cNvPr id="8" name="Tableau 7"/>
          <p:cNvGraphicFramePr>
            <a:graphicFrameLocks noGrp="1"/>
          </p:cNvGraphicFramePr>
          <p:nvPr>
            <p:extLst>
              <p:ext uri="{D42A27DB-BD31-4B8C-83A1-F6EECF244321}">
                <p14:modId xmlns:p14="http://schemas.microsoft.com/office/powerpoint/2010/main" val="2682142051"/>
              </p:ext>
            </p:extLst>
          </p:nvPr>
        </p:nvGraphicFramePr>
        <p:xfrm>
          <a:off x="1475656" y="3748714"/>
          <a:ext cx="5981700" cy="2313432"/>
        </p:xfrm>
        <a:graphic>
          <a:graphicData uri="http://schemas.openxmlformats.org/drawingml/2006/table">
            <a:tbl>
              <a:tblPr firstRow="1" firstCol="1" bandRow="1"/>
              <a:tblGrid>
                <a:gridCol w="1105604">
                  <a:extLst>
                    <a:ext uri="{9D8B030D-6E8A-4147-A177-3AD203B41FA5}">
                      <a16:colId xmlns:a16="http://schemas.microsoft.com/office/drawing/2014/main" val="1903438701"/>
                    </a:ext>
                  </a:extLst>
                </a:gridCol>
                <a:gridCol w="1067480">
                  <a:extLst>
                    <a:ext uri="{9D8B030D-6E8A-4147-A177-3AD203B41FA5}">
                      <a16:colId xmlns:a16="http://schemas.microsoft.com/office/drawing/2014/main" val="2680214994"/>
                    </a:ext>
                  </a:extLst>
                </a:gridCol>
                <a:gridCol w="987419">
                  <a:extLst>
                    <a:ext uri="{9D8B030D-6E8A-4147-A177-3AD203B41FA5}">
                      <a16:colId xmlns:a16="http://schemas.microsoft.com/office/drawing/2014/main" val="2491143864"/>
                    </a:ext>
                  </a:extLst>
                </a:gridCol>
                <a:gridCol w="1077011">
                  <a:extLst>
                    <a:ext uri="{9D8B030D-6E8A-4147-A177-3AD203B41FA5}">
                      <a16:colId xmlns:a16="http://schemas.microsoft.com/office/drawing/2014/main" val="3132704349"/>
                    </a:ext>
                  </a:extLst>
                </a:gridCol>
                <a:gridCol w="1744186">
                  <a:extLst>
                    <a:ext uri="{9D8B030D-6E8A-4147-A177-3AD203B41FA5}">
                      <a16:colId xmlns:a16="http://schemas.microsoft.com/office/drawing/2014/main" val="579206042"/>
                    </a:ext>
                  </a:extLst>
                </a:gridCol>
              </a:tblGrid>
              <a:tr h="542925">
                <a:tc>
                  <a:txBody>
                    <a:bodyPr/>
                    <a:lstStyle/>
                    <a:p>
                      <a:pPr algn="ctr">
                        <a:lnSpc>
                          <a:spcPct val="115000"/>
                        </a:lnSpc>
                        <a:spcBef>
                          <a:spcPts val="600"/>
                        </a:spcBef>
                        <a:spcAft>
                          <a:spcPts val="0"/>
                        </a:spcAft>
                      </a:pPr>
                      <a:r>
                        <a:rPr lang="en-GB" sz="1100" spc="75" dirty="0" err="1">
                          <a:effectLst/>
                          <a:latin typeface="Century Schoolbook" panose="02040604050505020304" pitchFamily="18" charset="0"/>
                          <a:ea typeface="Times New Roman" panose="02020603050405020304" pitchFamily="18" charset="0"/>
                          <a:cs typeface="Times New Roman" panose="02020603050405020304" pitchFamily="18" charset="0"/>
                        </a:rPr>
                        <a:t>Matériaux</a:t>
                      </a:r>
                      <a:endParaRPr lang="fr-FR" sz="1100" spc="75" dirty="0">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Microdureté Vickers (daN/mm²)</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Stabilité thermique (°C)</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spc="75" dirty="0" err="1">
                          <a:effectLst/>
                          <a:latin typeface="Century Schoolbook" panose="02040604050505020304" pitchFamily="18" charset="0"/>
                          <a:ea typeface="Times New Roman" panose="02020603050405020304" pitchFamily="18" charset="0"/>
                          <a:cs typeface="Times New Roman" panose="02020603050405020304" pitchFamily="18" charset="0"/>
                        </a:rPr>
                        <a:t>Température</a:t>
                      </a:r>
                      <a:r>
                        <a:rPr lang="en-GB" sz="1100" spc="75" dirty="0">
                          <a:effectLst/>
                          <a:latin typeface="Century Schoolbook" panose="02040604050505020304" pitchFamily="18" charset="0"/>
                          <a:ea typeface="Times New Roman" panose="02020603050405020304" pitchFamily="18" charset="0"/>
                          <a:cs typeface="Times New Roman" panose="02020603050405020304" pitchFamily="18" charset="0"/>
                        </a:rPr>
                        <a:t> de fusion (°C)</a:t>
                      </a:r>
                      <a:endParaRPr lang="fr-FR" sz="1100" spc="75" dirty="0">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600"/>
                        </a:spcAft>
                      </a:pPr>
                      <a:r>
                        <a:rPr lang="en-GB" sz="1100" spc="75" dirty="0" err="1">
                          <a:effectLst/>
                          <a:latin typeface="Century Schoolbook" panose="02040604050505020304" pitchFamily="18" charset="0"/>
                          <a:ea typeface="Times New Roman" panose="02020603050405020304" pitchFamily="18" charset="0"/>
                          <a:cs typeface="Times New Roman" panose="02020603050405020304" pitchFamily="18" charset="0"/>
                        </a:rPr>
                        <a:t>Affinité</a:t>
                      </a:r>
                      <a:r>
                        <a:rPr lang="en-GB" sz="1100" spc="75" dirty="0">
                          <a:effectLst/>
                          <a:latin typeface="Century Schoolbook" panose="02040604050505020304" pitchFamily="18" charset="0"/>
                          <a:ea typeface="Times New Roman" panose="02020603050405020304" pitchFamily="18" charset="0"/>
                          <a:cs typeface="Times New Roman" panose="02020603050405020304" pitchFamily="18" charset="0"/>
                        </a:rPr>
                        <a:t> </a:t>
                      </a:r>
                      <a:r>
                        <a:rPr lang="en-GB" sz="1100" spc="75" dirty="0" err="1">
                          <a:effectLst/>
                          <a:latin typeface="Century Schoolbook" panose="02040604050505020304" pitchFamily="18" charset="0"/>
                          <a:ea typeface="Times New Roman" panose="02020603050405020304" pitchFamily="18" charset="0"/>
                          <a:cs typeface="Times New Roman" panose="02020603050405020304" pitchFamily="18" charset="0"/>
                        </a:rPr>
                        <a:t>chimique</a:t>
                      </a:r>
                      <a:endParaRPr lang="fr-FR" sz="1100" spc="75" dirty="0">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3565746"/>
                  </a:ext>
                </a:extLst>
              </a:tr>
              <a:tr h="361950">
                <a:tc>
                  <a:txBody>
                    <a:bodyPr/>
                    <a:lstStyle/>
                    <a:p>
                      <a:pPr algn="ctr">
                        <a:lnSpc>
                          <a:spcPct val="115000"/>
                        </a:lnSpc>
                        <a:spcBef>
                          <a:spcPts val="600"/>
                        </a:spcBef>
                        <a:spcAft>
                          <a:spcPts val="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Alumines</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2000-2460</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2000</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2050</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60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Oxydes, verres, céramiques</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9358428"/>
                  </a:ext>
                </a:extLst>
              </a:tr>
              <a:tr h="361950">
                <a:tc>
                  <a:txBody>
                    <a:bodyPr/>
                    <a:lstStyle/>
                    <a:p>
                      <a:pPr algn="ctr">
                        <a:lnSpc>
                          <a:spcPct val="115000"/>
                        </a:lnSpc>
                        <a:spcBef>
                          <a:spcPts val="600"/>
                        </a:spcBef>
                        <a:spcAft>
                          <a:spcPts val="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Carbure de Silicium</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2980-3130</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1300</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2200</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60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Matériaux contenant du fer</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73929880"/>
                  </a:ext>
                </a:extLst>
              </a:tr>
              <a:tr h="542925">
                <a:tc>
                  <a:txBody>
                    <a:bodyPr/>
                    <a:lstStyle/>
                    <a:p>
                      <a:pPr algn="ctr">
                        <a:lnSpc>
                          <a:spcPct val="115000"/>
                        </a:lnSpc>
                        <a:spcBef>
                          <a:spcPts val="600"/>
                        </a:spcBef>
                        <a:spcAft>
                          <a:spcPts val="0"/>
                        </a:spcAft>
                      </a:pPr>
                      <a:r>
                        <a:rPr lang="fr-FR" sz="1100" spc="75">
                          <a:effectLst/>
                          <a:latin typeface="Century Schoolbook" panose="02040604050505020304" pitchFamily="18" charset="0"/>
                          <a:ea typeface="Times New Roman" panose="02020603050405020304" pitchFamily="18" charset="0"/>
                          <a:cs typeface="Times New Roman" panose="02020603050405020304" pitchFamily="18" charset="0"/>
                        </a:rPr>
                        <a:t>Nitrure de Bore Cubique (CBN)</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7500</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1370</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 </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60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Oxydes, verres, céramiques</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39689517"/>
                  </a:ext>
                </a:extLst>
              </a:tr>
              <a:tr h="361950">
                <a:tc>
                  <a:txBody>
                    <a:bodyPr/>
                    <a:lstStyle/>
                    <a:p>
                      <a:pPr algn="ctr">
                        <a:lnSpc>
                          <a:spcPct val="115000"/>
                        </a:lnSpc>
                        <a:spcBef>
                          <a:spcPts val="600"/>
                        </a:spcBef>
                        <a:spcAft>
                          <a:spcPts val="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Diamant</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9300-10150</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900</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spc="75">
                          <a:effectLst/>
                          <a:latin typeface="Century Schoolbook" panose="02040604050505020304" pitchFamily="18" charset="0"/>
                          <a:ea typeface="Times New Roman" panose="02020603050405020304" pitchFamily="18" charset="0"/>
                          <a:cs typeface="Times New Roman" panose="02020603050405020304" pitchFamily="18" charset="0"/>
                        </a:rPr>
                        <a:t> </a:t>
                      </a:r>
                      <a:endParaRPr lang="fr-FR" sz="1100" spc="75">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600"/>
                        </a:spcAft>
                      </a:pPr>
                      <a:r>
                        <a:rPr lang="en-GB" sz="1100" spc="75" dirty="0" err="1">
                          <a:effectLst/>
                          <a:latin typeface="Century Schoolbook" panose="02040604050505020304" pitchFamily="18" charset="0"/>
                          <a:ea typeface="Times New Roman" panose="02020603050405020304" pitchFamily="18" charset="0"/>
                          <a:cs typeface="Times New Roman" panose="02020603050405020304" pitchFamily="18" charset="0"/>
                        </a:rPr>
                        <a:t>Matériaux</a:t>
                      </a:r>
                      <a:r>
                        <a:rPr lang="en-GB" sz="1100" spc="75" dirty="0">
                          <a:effectLst/>
                          <a:latin typeface="Century Schoolbook" panose="02040604050505020304" pitchFamily="18" charset="0"/>
                          <a:ea typeface="Times New Roman" panose="02020603050405020304" pitchFamily="18" charset="0"/>
                          <a:cs typeface="Times New Roman" panose="02020603050405020304" pitchFamily="18" charset="0"/>
                        </a:rPr>
                        <a:t> </a:t>
                      </a:r>
                      <a:r>
                        <a:rPr lang="en-GB" sz="1100" spc="75" dirty="0" err="1">
                          <a:effectLst/>
                          <a:latin typeface="Century Schoolbook" panose="02040604050505020304" pitchFamily="18" charset="0"/>
                          <a:ea typeface="Times New Roman" panose="02020603050405020304" pitchFamily="18" charset="0"/>
                          <a:cs typeface="Times New Roman" panose="02020603050405020304" pitchFamily="18" charset="0"/>
                        </a:rPr>
                        <a:t>contenant</a:t>
                      </a:r>
                      <a:r>
                        <a:rPr lang="en-GB" sz="1100" spc="75" dirty="0">
                          <a:effectLst/>
                          <a:latin typeface="Century Schoolbook" panose="02040604050505020304" pitchFamily="18" charset="0"/>
                          <a:ea typeface="Times New Roman" panose="02020603050405020304" pitchFamily="18" charset="0"/>
                          <a:cs typeface="Times New Roman" panose="02020603050405020304" pitchFamily="18" charset="0"/>
                        </a:rPr>
                        <a:t> du </a:t>
                      </a:r>
                      <a:r>
                        <a:rPr lang="en-GB" sz="1100" spc="75" dirty="0" err="1">
                          <a:effectLst/>
                          <a:latin typeface="Century Schoolbook" panose="02040604050505020304" pitchFamily="18" charset="0"/>
                          <a:ea typeface="Times New Roman" panose="02020603050405020304" pitchFamily="18" charset="0"/>
                          <a:cs typeface="Times New Roman" panose="02020603050405020304" pitchFamily="18" charset="0"/>
                        </a:rPr>
                        <a:t>fer</a:t>
                      </a:r>
                      <a:endParaRPr lang="fr-FR" sz="1100" spc="75" dirty="0">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54446592"/>
                  </a:ext>
                </a:extLst>
              </a:tr>
            </a:tbl>
          </a:graphicData>
        </a:graphic>
      </p:graphicFrame>
      <p:sp>
        <p:nvSpPr>
          <p:cNvPr id="12" name="Rectangle 11"/>
          <p:cNvSpPr/>
          <p:nvPr/>
        </p:nvSpPr>
        <p:spPr>
          <a:xfrm>
            <a:off x="3534590" y="6245225"/>
            <a:ext cx="2150939" cy="276999"/>
          </a:xfrm>
          <a:prstGeom prst="rect">
            <a:avLst/>
          </a:prstGeom>
        </p:spPr>
        <p:txBody>
          <a:bodyPr wrap="square">
            <a:spAutoFit/>
          </a:bodyPr>
          <a:lstStyle/>
          <a:p>
            <a:pPr algn="ctr">
              <a:spcAft>
                <a:spcPts val="800"/>
              </a:spcAft>
            </a:pPr>
            <a:r>
              <a:rPr lang="fr-FR" sz="1200" dirty="0" smtClean="0">
                <a:effectLst/>
                <a:latin typeface="Times New Roman" panose="02020603050405020304" pitchFamily="18" charset="0"/>
                <a:ea typeface="Calibri" panose="020F0502020204030204" pitchFamily="34" charset="0"/>
              </a:rPr>
              <a:t>Spécifications grains abrasifs</a:t>
            </a:r>
            <a:endParaRPr lang="fr-FR" sz="12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96335029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18</a:t>
            </a:fld>
            <a:endParaRPr lang="fr-FR" altLang="fr-FR" dirty="0"/>
          </a:p>
        </p:txBody>
      </p:sp>
      <p:sp>
        <p:nvSpPr>
          <p:cNvPr id="31" name="ZoneTexte 30"/>
          <p:cNvSpPr txBox="1"/>
          <p:nvPr/>
        </p:nvSpPr>
        <p:spPr>
          <a:xfrm>
            <a:off x="558704" y="980728"/>
            <a:ext cx="4765070"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Exemples de type de grains</a:t>
            </a:r>
            <a:endParaRPr lang="fr-FR" sz="2000" i="1" dirty="0">
              <a:latin typeface="Times New Roman" panose="02020603050405020304" pitchFamily="18" charset="0"/>
              <a:cs typeface="Times New Roman" panose="02020603050405020304" pitchFamily="18" charset="0"/>
            </a:endParaRPr>
          </a:p>
        </p:txBody>
      </p:sp>
      <p:graphicFrame>
        <p:nvGraphicFramePr>
          <p:cNvPr id="32" name="Tableau 31"/>
          <p:cNvGraphicFramePr>
            <a:graphicFrameLocks noGrp="1"/>
          </p:cNvGraphicFramePr>
          <p:nvPr>
            <p:extLst>
              <p:ext uri="{D42A27DB-BD31-4B8C-83A1-F6EECF244321}">
                <p14:modId xmlns:p14="http://schemas.microsoft.com/office/powerpoint/2010/main" val="3232932023"/>
              </p:ext>
            </p:extLst>
          </p:nvPr>
        </p:nvGraphicFramePr>
        <p:xfrm>
          <a:off x="827584" y="1688701"/>
          <a:ext cx="7692335" cy="1911753"/>
        </p:xfrm>
        <a:graphic>
          <a:graphicData uri="http://schemas.openxmlformats.org/drawingml/2006/table">
            <a:tbl>
              <a:tblPr firstRow="1" firstCol="1" bandRow="1"/>
              <a:tblGrid>
                <a:gridCol w="1538467">
                  <a:extLst>
                    <a:ext uri="{9D8B030D-6E8A-4147-A177-3AD203B41FA5}">
                      <a16:colId xmlns:a16="http://schemas.microsoft.com/office/drawing/2014/main" val="20000"/>
                    </a:ext>
                  </a:extLst>
                </a:gridCol>
                <a:gridCol w="1538467">
                  <a:extLst>
                    <a:ext uri="{9D8B030D-6E8A-4147-A177-3AD203B41FA5}">
                      <a16:colId xmlns:a16="http://schemas.microsoft.com/office/drawing/2014/main" val="20001"/>
                    </a:ext>
                  </a:extLst>
                </a:gridCol>
                <a:gridCol w="1538467">
                  <a:extLst>
                    <a:ext uri="{9D8B030D-6E8A-4147-A177-3AD203B41FA5}">
                      <a16:colId xmlns:a16="http://schemas.microsoft.com/office/drawing/2014/main" val="20002"/>
                    </a:ext>
                  </a:extLst>
                </a:gridCol>
                <a:gridCol w="1538467">
                  <a:extLst>
                    <a:ext uri="{9D8B030D-6E8A-4147-A177-3AD203B41FA5}">
                      <a16:colId xmlns:a16="http://schemas.microsoft.com/office/drawing/2014/main" val="20003"/>
                    </a:ext>
                  </a:extLst>
                </a:gridCol>
                <a:gridCol w="1538467">
                  <a:extLst>
                    <a:ext uri="{9D8B030D-6E8A-4147-A177-3AD203B41FA5}">
                      <a16:colId xmlns:a16="http://schemas.microsoft.com/office/drawing/2014/main" val="20004"/>
                    </a:ext>
                  </a:extLst>
                </a:gridCol>
              </a:tblGrid>
              <a:tr h="555946">
                <a:tc>
                  <a:txBody>
                    <a:bodyPr/>
                    <a:lstStyle/>
                    <a:p>
                      <a:pPr algn="ctr">
                        <a:lnSpc>
                          <a:spcPct val="115000"/>
                        </a:lnSpc>
                        <a:spcAft>
                          <a:spcPts val="0"/>
                        </a:spcAft>
                      </a:pPr>
                      <a:r>
                        <a:rPr lang="en-US" sz="1400" dirty="0" err="1" smtClean="0">
                          <a:solidFill>
                            <a:srgbClr val="000000"/>
                          </a:solidFill>
                          <a:effectLst/>
                          <a:latin typeface="Times New Roman" panose="02020603050405020304" pitchFamily="18" charset="0"/>
                          <a:ea typeface="Calibri" panose="020F0502020204030204" pitchFamily="34" charset="0"/>
                        </a:rPr>
                        <a:t>Taille</a:t>
                      </a:r>
                      <a:r>
                        <a:rPr lang="en-US" sz="1400" dirty="0" smtClean="0">
                          <a:solidFill>
                            <a:srgbClr val="000000"/>
                          </a:solidFill>
                          <a:effectLst/>
                          <a:latin typeface="Times New Roman" panose="02020603050405020304" pitchFamily="18" charset="0"/>
                          <a:ea typeface="Calibri" panose="020F0502020204030204" pitchFamily="34" charset="0"/>
                        </a:rPr>
                        <a:t> de grain</a:t>
                      </a: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400" dirty="0" smtClean="0">
                          <a:solidFill>
                            <a:srgbClr val="000000"/>
                          </a:solidFill>
                          <a:effectLst/>
                          <a:latin typeface="Times New Roman" panose="02020603050405020304" pitchFamily="18" charset="0"/>
                          <a:ea typeface="Calibri" panose="020F0502020204030204" pitchFamily="34" charset="0"/>
                        </a:rPr>
                        <a:t>60</a:t>
                      </a: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400" dirty="0" smtClean="0">
                          <a:solidFill>
                            <a:srgbClr val="000000"/>
                          </a:solidFill>
                          <a:effectLst/>
                          <a:latin typeface="Times New Roman" panose="02020603050405020304" pitchFamily="18" charset="0"/>
                          <a:ea typeface="Calibri" panose="020F0502020204030204" pitchFamily="34" charset="0"/>
                        </a:rPr>
                        <a:t>90</a:t>
                      </a: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dirty="0" smtClean="0">
                          <a:solidFill>
                            <a:srgbClr val="000000"/>
                          </a:solidFill>
                          <a:effectLst/>
                          <a:latin typeface="Times New Roman" panose="02020603050405020304" pitchFamily="18" charset="0"/>
                          <a:ea typeface="Calibri" panose="020F0502020204030204" pitchFamily="34" charset="0"/>
                        </a:rPr>
                        <a:t>80</a:t>
                      </a: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dirty="0" smtClean="0">
                          <a:solidFill>
                            <a:srgbClr val="000000"/>
                          </a:solidFill>
                          <a:effectLst/>
                          <a:latin typeface="Times New Roman" panose="02020603050405020304" pitchFamily="18" charset="0"/>
                          <a:ea typeface="Calibri" panose="020F0502020204030204" pitchFamily="34" charset="0"/>
                        </a:rPr>
                        <a:t>80</a:t>
                      </a: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355807">
                <a:tc>
                  <a:txBody>
                    <a:bodyPr/>
                    <a:lstStyle/>
                    <a:p>
                      <a:pPr algn="ctr">
                        <a:lnSpc>
                          <a:spcPct val="115000"/>
                        </a:lnSpc>
                        <a:spcAft>
                          <a:spcPts val="0"/>
                        </a:spcAft>
                      </a:pPr>
                      <a:r>
                        <a:rPr lang="en-US" sz="1400" dirty="0" smtClean="0">
                          <a:solidFill>
                            <a:srgbClr val="000000"/>
                          </a:solidFill>
                          <a:effectLst/>
                          <a:latin typeface="Times New Roman" panose="02020603050405020304" pitchFamily="18" charset="0"/>
                          <a:ea typeface="Calibri" panose="020F0502020204030204" pitchFamily="34" charset="0"/>
                        </a:rPr>
                        <a:t>Photo x50</a:t>
                      </a: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pSp>
        <p:nvGrpSpPr>
          <p:cNvPr id="2" name="Groupe 1"/>
          <p:cNvGrpSpPr/>
          <p:nvPr/>
        </p:nvGrpSpPr>
        <p:grpSpPr>
          <a:xfrm>
            <a:off x="2461994" y="2293590"/>
            <a:ext cx="5958459" cy="1268793"/>
            <a:chOff x="1386000" y="3815891"/>
            <a:chExt cx="4148427" cy="943413"/>
          </a:xfrm>
        </p:grpSpPr>
        <p:pic>
          <p:nvPicPr>
            <p:cNvPr id="33" name="Image 32"/>
            <p:cNvPicPr/>
            <p:nvPr/>
          </p:nvPicPr>
          <p:blipFill>
            <a:blip r:embed="rId3" cstate="screen">
              <a:extLst>
                <a:ext uri="{28A0092B-C50C-407E-A947-70E740481C1C}">
                  <a14:useLocalDpi xmlns:a14="http://schemas.microsoft.com/office/drawing/2010/main"/>
                </a:ext>
              </a:extLst>
            </a:blip>
            <a:srcRect/>
            <a:stretch>
              <a:fillRect/>
            </a:stretch>
          </p:blipFill>
          <p:spPr bwMode="auto">
            <a:xfrm>
              <a:off x="1386000" y="3823200"/>
              <a:ext cx="936000" cy="936104"/>
            </a:xfrm>
            <a:prstGeom prst="rect">
              <a:avLst/>
            </a:prstGeom>
            <a:noFill/>
          </p:spPr>
        </p:pic>
        <p:pic>
          <p:nvPicPr>
            <p:cNvPr id="40" name="Image 39" descr="Photo 5 X50.jpg"/>
            <p:cNvPicPr/>
            <p:nvPr/>
          </p:nvPicPr>
          <p:blipFill>
            <a:blip r:embed="rId4" cstate="screen">
              <a:extLst>
                <a:ext uri="{28A0092B-C50C-407E-A947-70E740481C1C}">
                  <a14:useLocalDpi xmlns:a14="http://schemas.microsoft.com/office/drawing/2010/main"/>
                </a:ext>
              </a:extLst>
            </a:blip>
            <a:stretch>
              <a:fillRect/>
            </a:stretch>
          </p:blipFill>
          <p:spPr>
            <a:xfrm>
              <a:off x="2456809" y="3823200"/>
              <a:ext cx="936000" cy="936000"/>
            </a:xfrm>
            <a:prstGeom prst="rect">
              <a:avLst/>
            </a:prstGeom>
          </p:spPr>
        </p:pic>
        <p:pic>
          <p:nvPicPr>
            <p:cNvPr id="41" name="Image 40" descr="Photo 2 X50.jpg"/>
            <p:cNvPicPr/>
            <p:nvPr/>
          </p:nvPicPr>
          <p:blipFill>
            <a:blip r:embed="rId5" cstate="screen">
              <a:extLst>
                <a:ext uri="{28A0092B-C50C-407E-A947-70E740481C1C}">
                  <a14:useLocalDpi xmlns:a14="http://schemas.microsoft.com/office/drawing/2010/main"/>
                </a:ext>
              </a:extLst>
            </a:blip>
            <a:stretch>
              <a:fillRect/>
            </a:stretch>
          </p:blipFill>
          <p:spPr>
            <a:xfrm>
              <a:off x="3527618" y="3823200"/>
              <a:ext cx="936000" cy="936000"/>
            </a:xfrm>
            <a:prstGeom prst="rect">
              <a:avLst/>
            </a:prstGeom>
          </p:spPr>
        </p:pic>
        <p:pic>
          <p:nvPicPr>
            <p:cNvPr id="42" name="Image 41" descr="Photo 2 X50.jpg"/>
            <p:cNvPicPr/>
            <p:nvPr/>
          </p:nvPicPr>
          <p:blipFill>
            <a:blip r:embed="rId6" cstate="screen">
              <a:extLst>
                <a:ext uri="{28A0092B-C50C-407E-A947-70E740481C1C}">
                  <a14:useLocalDpi xmlns:a14="http://schemas.microsoft.com/office/drawing/2010/main"/>
                </a:ext>
              </a:extLst>
            </a:blip>
            <a:stretch>
              <a:fillRect/>
            </a:stretch>
          </p:blipFill>
          <p:spPr>
            <a:xfrm>
              <a:off x="4598427" y="3815891"/>
              <a:ext cx="936000" cy="936000"/>
            </a:xfrm>
            <a:prstGeom prst="rect">
              <a:avLst/>
            </a:prstGeom>
          </p:spPr>
        </p:pic>
      </p:grpSp>
      <p:sp>
        <p:nvSpPr>
          <p:cNvPr id="19" name="ZoneTexte 18"/>
          <p:cNvSpPr txBox="1"/>
          <p:nvPr/>
        </p:nvSpPr>
        <p:spPr>
          <a:xfrm>
            <a:off x="3201642" y="6283295"/>
            <a:ext cx="2944218" cy="400110"/>
          </a:xfrm>
          <a:prstGeom prst="rect">
            <a:avLst/>
          </a:prstGeom>
          <a:noFill/>
        </p:spPr>
        <p:txBody>
          <a:bodyPr wrap="square" rtlCol="0">
            <a:spAutoFit/>
          </a:bodyPr>
          <a:lstStyle/>
          <a:p>
            <a:r>
              <a:rPr lang="fr-FR" sz="2000" dirty="0" smtClean="0"/>
              <a:t>Meules de type alumine</a:t>
            </a:r>
          </a:p>
        </p:txBody>
      </p:sp>
      <p:sp>
        <p:nvSpPr>
          <p:cNvPr id="18"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Outil</a:t>
            </a:r>
            <a:r>
              <a:rPr lang="en-US" sz="2600" b="1" dirty="0" smtClean="0"/>
              <a:t> </a:t>
            </a:r>
            <a:r>
              <a:rPr lang="en-US" sz="2600" b="1" dirty="0" err="1" smtClean="0"/>
              <a:t>Coupant</a:t>
            </a:r>
            <a:endParaRPr lang="fr-FR" sz="2600" b="1" dirty="0"/>
          </a:p>
        </p:txBody>
      </p:sp>
      <p:graphicFrame>
        <p:nvGraphicFramePr>
          <p:cNvPr id="16" name="Tableau 15"/>
          <p:cNvGraphicFramePr>
            <a:graphicFrameLocks noGrp="1"/>
          </p:cNvGraphicFramePr>
          <p:nvPr>
            <p:extLst>
              <p:ext uri="{D42A27DB-BD31-4B8C-83A1-F6EECF244321}">
                <p14:modId xmlns:p14="http://schemas.microsoft.com/office/powerpoint/2010/main" val="3909263907"/>
              </p:ext>
            </p:extLst>
          </p:nvPr>
        </p:nvGraphicFramePr>
        <p:xfrm>
          <a:off x="827584" y="3975238"/>
          <a:ext cx="6048672" cy="1895202"/>
        </p:xfrm>
        <a:graphic>
          <a:graphicData uri="http://schemas.openxmlformats.org/drawingml/2006/table">
            <a:tbl>
              <a:tblPr firstRow="1" firstCol="1" bandRow="1"/>
              <a:tblGrid>
                <a:gridCol w="1512168">
                  <a:extLst>
                    <a:ext uri="{9D8B030D-6E8A-4147-A177-3AD203B41FA5}">
                      <a16:colId xmlns:a16="http://schemas.microsoft.com/office/drawing/2014/main" val="20000"/>
                    </a:ext>
                  </a:extLst>
                </a:gridCol>
                <a:gridCol w="1512168">
                  <a:extLst>
                    <a:ext uri="{9D8B030D-6E8A-4147-A177-3AD203B41FA5}">
                      <a16:colId xmlns:a16="http://schemas.microsoft.com/office/drawing/2014/main" val="20005"/>
                    </a:ext>
                  </a:extLst>
                </a:gridCol>
                <a:gridCol w="1512168">
                  <a:extLst>
                    <a:ext uri="{9D8B030D-6E8A-4147-A177-3AD203B41FA5}">
                      <a16:colId xmlns:a16="http://schemas.microsoft.com/office/drawing/2014/main" val="20006"/>
                    </a:ext>
                  </a:extLst>
                </a:gridCol>
                <a:gridCol w="1512168">
                  <a:extLst>
                    <a:ext uri="{9D8B030D-6E8A-4147-A177-3AD203B41FA5}">
                      <a16:colId xmlns:a16="http://schemas.microsoft.com/office/drawing/2014/main" val="20007"/>
                    </a:ext>
                  </a:extLst>
                </a:gridCol>
              </a:tblGrid>
              <a:tr h="536742">
                <a:tc>
                  <a:txBody>
                    <a:bodyPr/>
                    <a:lstStyle/>
                    <a:p>
                      <a:pPr algn="ctr">
                        <a:lnSpc>
                          <a:spcPct val="115000"/>
                        </a:lnSpc>
                        <a:spcAft>
                          <a:spcPts val="0"/>
                        </a:spcAft>
                      </a:pPr>
                      <a:r>
                        <a:rPr lang="en-US" sz="1400" dirty="0" err="1" smtClean="0">
                          <a:solidFill>
                            <a:srgbClr val="000000"/>
                          </a:solidFill>
                          <a:effectLst/>
                          <a:latin typeface="Times New Roman" panose="02020603050405020304" pitchFamily="18" charset="0"/>
                          <a:ea typeface="Calibri" panose="020F0502020204030204" pitchFamily="34" charset="0"/>
                        </a:rPr>
                        <a:t>Taille</a:t>
                      </a:r>
                      <a:r>
                        <a:rPr lang="en-US" sz="1400" dirty="0" smtClean="0">
                          <a:solidFill>
                            <a:srgbClr val="000000"/>
                          </a:solidFill>
                          <a:effectLst/>
                          <a:latin typeface="Times New Roman" panose="02020603050405020304" pitchFamily="18" charset="0"/>
                          <a:ea typeface="Calibri" panose="020F0502020204030204" pitchFamily="34" charset="0"/>
                        </a:rPr>
                        <a:t> de grain</a:t>
                      </a: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dirty="0" smtClean="0">
                          <a:solidFill>
                            <a:srgbClr val="000000"/>
                          </a:solidFill>
                          <a:effectLst/>
                          <a:latin typeface="Times New Roman" panose="02020603050405020304" pitchFamily="18" charset="0"/>
                          <a:ea typeface="Calibri" panose="020F0502020204030204" pitchFamily="34" charset="0"/>
                        </a:rPr>
                        <a:t>80</a:t>
                      </a: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dirty="0" smtClean="0">
                          <a:solidFill>
                            <a:srgbClr val="000000"/>
                          </a:solidFill>
                          <a:effectLst/>
                          <a:latin typeface="Times New Roman" panose="02020603050405020304" pitchFamily="18" charset="0"/>
                          <a:ea typeface="Calibri" panose="020F0502020204030204" pitchFamily="34" charset="0"/>
                        </a:rPr>
                        <a:t>80</a:t>
                      </a: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dirty="0" smtClean="0">
                          <a:solidFill>
                            <a:srgbClr val="000000"/>
                          </a:solidFill>
                          <a:effectLst/>
                          <a:latin typeface="Times New Roman" panose="02020603050405020304" pitchFamily="18" charset="0"/>
                          <a:ea typeface="Calibri" panose="020F0502020204030204" pitchFamily="34" charset="0"/>
                        </a:rPr>
                        <a:t>80</a:t>
                      </a: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358460">
                <a:tc>
                  <a:txBody>
                    <a:bodyPr/>
                    <a:lstStyle/>
                    <a:p>
                      <a:pPr algn="ctr">
                        <a:lnSpc>
                          <a:spcPct val="115000"/>
                        </a:lnSpc>
                        <a:spcAft>
                          <a:spcPts val="0"/>
                        </a:spcAft>
                      </a:pPr>
                      <a:r>
                        <a:rPr lang="en-US" sz="1400" dirty="0" smtClean="0">
                          <a:solidFill>
                            <a:srgbClr val="000000"/>
                          </a:solidFill>
                          <a:effectLst/>
                          <a:latin typeface="Times New Roman" panose="02020603050405020304" pitchFamily="18" charset="0"/>
                          <a:ea typeface="Calibri" panose="020F0502020204030204" pitchFamily="34" charset="0"/>
                        </a:rPr>
                        <a:t>Photo x50</a:t>
                      </a: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fr-FR" sz="1400" dirty="0">
                        <a:solidFill>
                          <a:srgbClr val="000000"/>
                        </a:solidFill>
                        <a:effectLst/>
                        <a:latin typeface="Times New Roman" panose="02020603050405020304" pitchFamily="18" charset="0"/>
                        <a:ea typeface="Calibri" panose="020F0502020204030204" pitchFamily="34" charset="0"/>
                      </a:endParaRPr>
                    </a:p>
                  </a:txBody>
                  <a:tcPr marL="68580" marR="68580" marT="952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pSp>
        <p:nvGrpSpPr>
          <p:cNvPr id="17" name="Groupe 16"/>
          <p:cNvGrpSpPr/>
          <p:nvPr/>
        </p:nvGrpSpPr>
        <p:grpSpPr>
          <a:xfrm>
            <a:off x="2437623" y="4538527"/>
            <a:ext cx="4344874" cy="1267598"/>
            <a:chOff x="5669236" y="3818515"/>
            <a:chExt cx="3077618" cy="940685"/>
          </a:xfrm>
        </p:grpSpPr>
        <p:pic>
          <p:nvPicPr>
            <p:cNvPr id="24" name="Image 23" descr="Image3.jpg"/>
            <p:cNvPicPr/>
            <p:nvPr/>
          </p:nvPicPr>
          <p:blipFill>
            <a:blip r:embed="rId7" cstate="screen">
              <a:extLst>
                <a:ext uri="{28A0092B-C50C-407E-A947-70E740481C1C}">
                  <a14:useLocalDpi xmlns:a14="http://schemas.microsoft.com/office/drawing/2010/main"/>
                </a:ext>
              </a:extLst>
            </a:blip>
            <a:stretch>
              <a:fillRect/>
            </a:stretch>
          </p:blipFill>
          <p:spPr>
            <a:xfrm>
              <a:off x="5669236" y="3823200"/>
              <a:ext cx="936000" cy="936000"/>
            </a:xfrm>
            <a:prstGeom prst="rect">
              <a:avLst/>
            </a:prstGeom>
          </p:spPr>
        </p:pic>
        <p:pic>
          <p:nvPicPr>
            <p:cNvPr id="25" name="Image 24" descr="Image3.jpg"/>
            <p:cNvPicPr/>
            <p:nvPr/>
          </p:nvPicPr>
          <p:blipFill>
            <a:blip r:embed="rId8" cstate="screen">
              <a:extLst>
                <a:ext uri="{28A0092B-C50C-407E-A947-70E740481C1C}">
                  <a14:useLocalDpi xmlns:a14="http://schemas.microsoft.com/office/drawing/2010/main"/>
                </a:ext>
              </a:extLst>
            </a:blip>
            <a:stretch>
              <a:fillRect/>
            </a:stretch>
          </p:blipFill>
          <p:spPr>
            <a:xfrm>
              <a:off x="6740045" y="3823200"/>
              <a:ext cx="936000" cy="936000"/>
            </a:xfrm>
            <a:prstGeom prst="rect">
              <a:avLst/>
            </a:prstGeom>
          </p:spPr>
        </p:pic>
        <p:pic>
          <p:nvPicPr>
            <p:cNvPr id="26" name="Image 25" descr="Image3.jpg"/>
            <p:cNvPicPr/>
            <p:nvPr/>
          </p:nvPicPr>
          <p:blipFill>
            <a:blip r:embed="rId9" cstate="screen">
              <a:extLst>
                <a:ext uri="{28A0092B-C50C-407E-A947-70E740481C1C}">
                  <a14:useLocalDpi xmlns:a14="http://schemas.microsoft.com/office/drawing/2010/main"/>
                </a:ext>
              </a:extLst>
            </a:blip>
            <a:stretch>
              <a:fillRect/>
            </a:stretch>
          </p:blipFill>
          <p:spPr>
            <a:xfrm>
              <a:off x="7810854" y="3818515"/>
              <a:ext cx="936000" cy="936000"/>
            </a:xfrm>
            <a:prstGeom prst="rect">
              <a:avLst/>
            </a:prstGeom>
          </p:spPr>
        </p:pic>
      </p:grpSp>
    </p:spTree>
    <p:extLst>
      <p:ext uri="{BB962C8B-B14F-4D97-AF65-F5344CB8AC3E}">
        <p14:creationId xmlns:p14="http://schemas.microsoft.com/office/powerpoint/2010/main" val="2225300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19</a:t>
            </a:fld>
            <a:endParaRPr lang="fr-FR" altLang="fr-FR" dirty="0"/>
          </a:p>
        </p:txBody>
      </p:sp>
      <p:sp>
        <p:nvSpPr>
          <p:cNvPr id="2" name="ZoneTexte 1"/>
          <p:cNvSpPr txBox="1"/>
          <p:nvPr/>
        </p:nvSpPr>
        <p:spPr>
          <a:xfrm>
            <a:off x="558704" y="980728"/>
            <a:ext cx="4229320"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Dressage de la meule</a:t>
            </a:r>
            <a:endParaRPr lang="fr-FR" sz="2000" i="1" dirty="0">
              <a:latin typeface="Times New Roman" panose="02020603050405020304" pitchFamily="18" charset="0"/>
              <a:cs typeface="Times New Roman" panose="02020603050405020304" pitchFamily="18" charset="0"/>
            </a:endParaRPr>
          </a:p>
        </p:txBody>
      </p:sp>
      <p:sp>
        <p:nvSpPr>
          <p:cNvPr id="11"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Outil</a:t>
            </a:r>
            <a:r>
              <a:rPr lang="en-US" sz="2600" b="1" dirty="0" smtClean="0"/>
              <a:t> </a:t>
            </a:r>
            <a:r>
              <a:rPr lang="en-US" sz="2600" b="1" dirty="0" err="1" smtClean="0"/>
              <a:t>Coupant</a:t>
            </a:r>
            <a:endParaRPr lang="fr-FR" sz="2600" b="1" dirty="0"/>
          </a:p>
        </p:txBody>
      </p:sp>
      <p:sp>
        <p:nvSpPr>
          <p:cNvPr id="4" name="Rectangle 2"/>
          <p:cNvSpPr>
            <a:spLocks noChangeArrowheads="1"/>
          </p:cNvSpPr>
          <p:nvPr/>
        </p:nvSpPr>
        <p:spPr bwMode="auto">
          <a:xfrm>
            <a:off x="1403648" y="3264001"/>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5" name="ZoneTexte 14"/>
          <p:cNvSpPr txBox="1"/>
          <p:nvPr/>
        </p:nvSpPr>
        <p:spPr>
          <a:xfrm>
            <a:off x="1061864" y="1618097"/>
            <a:ext cx="7326560" cy="2031325"/>
          </a:xfrm>
          <a:prstGeom prst="rect">
            <a:avLst/>
          </a:prstGeom>
          <a:noFill/>
        </p:spPr>
        <p:txBody>
          <a:bodyPr wrap="square" rtlCol="0">
            <a:spAutoFit/>
          </a:bodyPr>
          <a:lstStyle/>
          <a:p>
            <a:r>
              <a:rPr lang="fr-FR" sz="1800" dirty="0" smtClean="0">
                <a:solidFill>
                  <a:schemeClr val="tx1">
                    <a:lumMod val="85000"/>
                    <a:lumOff val="15000"/>
                  </a:schemeClr>
                </a:solidFill>
              </a:rPr>
              <a:t>Perte de forme et de capacité de coupe de la meule au cours de l’usinage </a:t>
            </a:r>
          </a:p>
          <a:p>
            <a:endParaRPr lang="fr-FR" sz="1800" dirty="0">
              <a:solidFill>
                <a:schemeClr val="tx1">
                  <a:lumMod val="85000"/>
                  <a:lumOff val="15000"/>
                </a:schemeClr>
              </a:solidFill>
            </a:endParaRPr>
          </a:p>
          <a:p>
            <a:r>
              <a:rPr lang="fr-FR" sz="1800" dirty="0" smtClean="0">
                <a:solidFill>
                  <a:schemeClr val="tx1">
                    <a:lumMod val="85000"/>
                    <a:lumOff val="15000"/>
                  </a:schemeClr>
                </a:solidFill>
              </a:rPr>
              <a:t>Grains émoussés, augmentation de la charge du grain jusqu’à la fragmentation ou au détachement</a:t>
            </a:r>
          </a:p>
          <a:p>
            <a:endParaRPr lang="fr-FR" sz="1800" dirty="0">
              <a:solidFill>
                <a:schemeClr val="tx1">
                  <a:lumMod val="85000"/>
                  <a:lumOff val="15000"/>
                </a:schemeClr>
              </a:solidFill>
            </a:endParaRPr>
          </a:p>
          <a:p>
            <a:r>
              <a:rPr lang="fr-FR" sz="1800" dirty="0" smtClean="0">
                <a:solidFill>
                  <a:schemeClr val="tx1">
                    <a:lumMod val="85000"/>
                    <a:lumOff val="15000"/>
                  </a:schemeClr>
                </a:solidFill>
              </a:rPr>
              <a:t>Nécessité de redonner sa forme et son pouvoir de coupe à la meule</a:t>
            </a:r>
          </a:p>
          <a:p>
            <a:endParaRPr lang="fr-FR" sz="1800" dirty="0" smtClean="0">
              <a:solidFill>
                <a:schemeClr val="tx1">
                  <a:lumMod val="85000"/>
                  <a:lumOff val="15000"/>
                </a:schemeClr>
              </a:solidFill>
            </a:endParaRPr>
          </a:p>
        </p:txBody>
      </p:sp>
      <p:pic>
        <p:nvPicPr>
          <p:cNvPr id="3" name="Image 2"/>
          <p:cNvPicPr>
            <a:picLocks noChangeAspect="1"/>
          </p:cNvPicPr>
          <p:nvPr/>
        </p:nvPicPr>
        <p:blipFill rotWithShape="1">
          <a:blip r:embed="rId3"/>
          <a:srcRect r="37505"/>
          <a:stretch/>
        </p:blipFill>
        <p:spPr>
          <a:xfrm>
            <a:off x="4932040" y="3595539"/>
            <a:ext cx="3528392" cy="2053193"/>
          </a:xfrm>
          <a:prstGeom prst="rect">
            <a:avLst/>
          </a:prstGeom>
        </p:spPr>
      </p:pic>
      <p:pic>
        <p:nvPicPr>
          <p:cNvPr id="5" name="Image 4"/>
          <p:cNvPicPr>
            <a:picLocks noChangeAspect="1"/>
          </p:cNvPicPr>
          <p:nvPr/>
        </p:nvPicPr>
        <p:blipFill>
          <a:blip r:embed="rId4"/>
          <a:stretch>
            <a:fillRect/>
          </a:stretch>
        </p:blipFill>
        <p:spPr>
          <a:xfrm>
            <a:off x="179512" y="3887306"/>
            <a:ext cx="4212124" cy="1566842"/>
          </a:xfrm>
          <a:prstGeom prst="rect">
            <a:avLst/>
          </a:prstGeom>
        </p:spPr>
      </p:pic>
      <p:sp>
        <p:nvSpPr>
          <p:cNvPr id="71" name="Rectangle 70"/>
          <p:cNvSpPr/>
          <p:nvPr/>
        </p:nvSpPr>
        <p:spPr>
          <a:xfrm>
            <a:off x="1435430" y="5510232"/>
            <a:ext cx="2150939" cy="276999"/>
          </a:xfrm>
          <a:prstGeom prst="rect">
            <a:avLst/>
          </a:prstGeom>
        </p:spPr>
        <p:txBody>
          <a:bodyPr wrap="square">
            <a:spAutoFit/>
          </a:bodyPr>
          <a:lstStyle/>
          <a:p>
            <a:pPr algn="ctr">
              <a:spcAft>
                <a:spcPts val="800"/>
              </a:spcAft>
            </a:pPr>
            <a:r>
              <a:rPr lang="fr-FR" sz="1200" dirty="0" smtClean="0">
                <a:latin typeface="Times New Roman" panose="02020603050405020304" pitchFamily="18" charset="0"/>
                <a:ea typeface="Calibri" panose="020F0502020204030204" pitchFamily="34" charset="0"/>
              </a:rPr>
              <a:t>Mécanisme d’usure</a:t>
            </a:r>
            <a:endParaRPr lang="fr-FR" sz="1200" dirty="0">
              <a:effectLst/>
              <a:latin typeface="Times New Roman" panose="02020603050405020304" pitchFamily="18" charset="0"/>
              <a:ea typeface="Calibri" panose="020F0502020204030204" pitchFamily="34" charset="0"/>
            </a:endParaRPr>
          </a:p>
        </p:txBody>
      </p:sp>
      <p:sp>
        <p:nvSpPr>
          <p:cNvPr id="72" name="Rectangle 71"/>
          <p:cNvSpPr/>
          <p:nvPr/>
        </p:nvSpPr>
        <p:spPr>
          <a:xfrm>
            <a:off x="5926261" y="5594849"/>
            <a:ext cx="2150939" cy="276999"/>
          </a:xfrm>
          <a:prstGeom prst="rect">
            <a:avLst/>
          </a:prstGeom>
        </p:spPr>
        <p:txBody>
          <a:bodyPr wrap="square">
            <a:spAutoFit/>
          </a:bodyPr>
          <a:lstStyle/>
          <a:p>
            <a:pPr algn="ctr">
              <a:spcAft>
                <a:spcPts val="800"/>
              </a:spcAft>
            </a:pPr>
            <a:r>
              <a:rPr lang="fr-FR" sz="1200" dirty="0" smtClean="0">
                <a:latin typeface="Times New Roman" panose="02020603050405020304" pitchFamily="18" charset="0"/>
                <a:ea typeface="Calibri" panose="020F0502020204030204" pitchFamily="34" charset="0"/>
              </a:rPr>
              <a:t>Mécanisme de dressage</a:t>
            </a:r>
            <a:endParaRPr lang="fr-FR" sz="12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14512321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20</a:t>
            </a:fld>
            <a:endParaRPr lang="fr-FR" altLang="fr-FR" dirty="0"/>
          </a:p>
        </p:txBody>
      </p:sp>
      <p:sp>
        <p:nvSpPr>
          <p:cNvPr id="2" name="ZoneTexte 1"/>
          <p:cNvSpPr txBox="1"/>
          <p:nvPr/>
        </p:nvSpPr>
        <p:spPr>
          <a:xfrm>
            <a:off x="558704" y="980728"/>
            <a:ext cx="4229320"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Dressage de la meule</a:t>
            </a:r>
            <a:endParaRPr lang="fr-FR" sz="2000" i="1" dirty="0">
              <a:latin typeface="Times New Roman" panose="02020603050405020304" pitchFamily="18" charset="0"/>
              <a:cs typeface="Times New Roman" panose="02020603050405020304" pitchFamily="18" charset="0"/>
            </a:endParaRPr>
          </a:p>
        </p:txBody>
      </p:sp>
      <p:sp>
        <p:nvSpPr>
          <p:cNvPr id="11"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Outil</a:t>
            </a:r>
            <a:r>
              <a:rPr lang="en-US" sz="2600" b="1" dirty="0" smtClean="0"/>
              <a:t> </a:t>
            </a:r>
            <a:r>
              <a:rPr lang="en-US" sz="2600" b="1" dirty="0" err="1" smtClean="0"/>
              <a:t>Coupant</a:t>
            </a:r>
            <a:endParaRPr lang="fr-FR" sz="2600" b="1" dirty="0"/>
          </a:p>
        </p:txBody>
      </p:sp>
      <p:sp>
        <p:nvSpPr>
          <p:cNvPr id="4" name="Rectangle 2"/>
          <p:cNvSpPr>
            <a:spLocks noChangeArrowheads="1"/>
          </p:cNvSpPr>
          <p:nvPr/>
        </p:nvSpPr>
        <p:spPr bwMode="auto">
          <a:xfrm>
            <a:off x="1403648" y="3264001"/>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pic>
        <p:nvPicPr>
          <p:cNvPr id="15362" name="Picture 2" descr="RÃ©sultat de recherche d'images pour &quot;dressing roller grinding&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47864" y="1536601"/>
            <a:ext cx="2073052" cy="2073052"/>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 7"/>
          <p:cNvPicPr>
            <a:picLocks noChangeAspect="1"/>
          </p:cNvPicPr>
          <p:nvPr/>
        </p:nvPicPr>
        <p:blipFill>
          <a:blip r:embed="rId4"/>
          <a:stretch>
            <a:fillRect/>
          </a:stretch>
        </p:blipFill>
        <p:spPr>
          <a:xfrm>
            <a:off x="6447214" y="1384995"/>
            <a:ext cx="2376264" cy="2376264"/>
          </a:xfrm>
          <a:prstGeom prst="rect">
            <a:avLst/>
          </a:prstGeom>
        </p:spPr>
      </p:pic>
      <p:pic>
        <p:nvPicPr>
          <p:cNvPr id="15364" name="Picture 4" descr="RÃ©sultat de recherche d'images pour &quot;pointe de dressage rectification&quo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4777693">
            <a:off x="704186" y="2145428"/>
            <a:ext cx="1671777" cy="972974"/>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35"/>
          <p:cNvSpPr/>
          <p:nvPr/>
        </p:nvSpPr>
        <p:spPr>
          <a:xfrm>
            <a:off x="464604" y="3592859"/>
            <a:ext cx="2150939" cy="276999"/>
          </a:xfrm>
          <a:prstGeom prst="rect">
            <a:avLst/>
          </a:prstGeom>
        </p:spPr>
        <p:txBody>
          <a:bodyPr wrap="square">
            <a:spAutoFit/>
          </a:bodyPr>
          <a:lstStyle/>
          <a:p>
            <a:pPr algn="ctr">
              <a:spcAft>
                <a:spcPts val="800"/>
              </a:spcAft>
            </a:pPr>
            <a:r>
              <a:rPr lang="fr-FR" sz="1200" dirty="0" smtClean="0">
                <a:latin typeface="Times New Roman" panose="02020603050405020304" pitchFamily="18" charset="0"/>
                <a:ea typeface="Calibri" panose="020F0502020204030204" pitchFamily="34" charset="0"/>
              </a:rPr>
              <a:t>Pointe diamantée</a:t>
            </a:r>
            <a:endParaRPr lang="fr-FR" sz="1200" dirty="0">
              <a:effectLst/>
              <a:latin typeface="Times New Roman" panose="02020603050405020304" pitchFamily="18" charset="0"/>
              <a:ea typeface="Calibri" panose="020F0502020204030204" pitchFamily="34" charset="0"/>
            </a:endParaRPr>
          </a:p>
        </p:txBody>
      </p:sp>
      <p:sp>
        <p:nvSpPr>
          <p:cNvPr id="37" name="Rectangle 36"/>
          <p:cNvSpPr/>
          <p:nvPr/>
        </p:nvSpPr>
        <p:spPr>
          <a:xfrm>
            <a:off x="3308920" y="3567613"/>
            <a:ext cx="2150939" cy="276999"/>
          </a:xfrm>
          <a:prstGeom prst="rect">
            <a:avLst/>
          </a:prstGeom>
        </p:spPr>
        <p:txBody>
          <a:bodyPr wrap="square">
            <a:spAutoFit/>
          </a:bodyPr>
          <a:lstStyle/>
          <a:p>
            <a:pPr algn="ctr">
              <a:spcAft>
                <a:spcPts val="800"/>
              </a:spcAft>
            </a:pPr>
            <a:r>
              <a:rPr lang="fr-FR" sz="1200" dirty="0" smtClean="0">
                <a:latin typeface="Times New Roman" panose="02020603050405020304" pitchFamily="18" charset="0"/>
                <a:ea typeface="Calibri" panose="020F0502020204030204" pitchFamily="34" charset="0"/>
              </a:rPr>
              <a:t>Molette diamantée</a:t>
            </a:r>
            <a:endParaRPr lang="fr-FR" sz="1200" dirty="0">
              <a:effectLst/>
              <a:latin typeface="Times New Roman" panose="02020603050405020304" pitchFamily="18" charset="0"/>
              <a:ea typeface="Calibri" panose="020F0502020204030204" pitchFamily="34" charset="0"/>
            </a:endParaRPr>
          </a:p>
        </p:txBody>
      </p:sp>
      <p:sp>
        <p:nvSpPr>
          <p:cNvPr id="38" name="Rectangle 37"/>
          <p:cNvSpPr/>
          <p:nvPr/>
        </p:nvSpPr>
        <p:spPr>
          <a:xfrm>
            <a:off x="6559876" y="3592859"/>
            <a:ext cx="2150939" cy="276999"/>
          </a:xfrm>
          <a:prstGeom prst="rect">
            <a:avLst/>
          </a:prstGeom>
        </p:spPr>
        <p:txBody>
          <a:bodyPr wrap="square">
            <a:spAutoFit/>
          </a:bodyPr>
          <a:lstStyle/>
          <a:p>
            <a:pPr algn="ctr">
              <a:spcAft>
                <a:spcPts val="800"/>
              </a:spcAft>
            </a:pPr>
            <a:r>
              <a:rPr lang="fr-FR" sz="1200" dirty="0" smtClean="0">
                <a:latin typeface="Times New Roman" panose="02020603050405020304" pitchFamily="18" charset="0"/>
                <a:ea typeface="Calibri" panose="020F0502020204030204" pitchFamily="34" charset="0"/>
              </a:rPr>
              <a:t>Meule de dressage</a:t>
            </a:r>
            <a:endParaRPr lang="fr-FR" sz="1200" dirty="0">
              <a:effectLst/>
              <a:latin typeface="Times New Roman" panose="02020603050405020304" pitchFamily="18" charset="0"/>
              <a:ea typeface="Calibri" panose="020F0502020204030204" pitchFamily="34" charset="0"/>
            </a:endParaRPr>
          </a:p>
        </p:txBody>
      </p:sp>
      <p:sp>
        <p:nvSpPr>
          <p:cNvPr id="39" name="ZoneTexte 38"/>
          <p:cNvSpPr txBox="1"/>
          <p:nvPr/>
        </p:nvSpPr>
        <p:spPr>
          <a:xfrm>
            <a:off x="558704" y="4273298"/>
            <a:ext cx="4229320"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Conditions de dressage</a:t>
            </a:r>
            <a:endParaRPr lang="fr-FR" sz="2000" i="1" dirty="0">
              <a:latin typeface="Times New Roman" panose="02020603050405020304" pitchFamily="18" charset="0"/>
              <a:cs typeface="Times New Roman" panose="02020603050405020304" pitchFamily="18" charset="0"/>
            </a:endParaRPr>
          </a:p>
        </p:txBody>
      </p:sp>
      <p:graphicFrame>
        <p:nvGraphicFramePr>
          <p:cNvPr id="3" name="Tableau 2"/>
          <p:cNvGraphicFramePr>
            <a:graphicFrameLocks noGrp="1"/>
          </p:cNvGraphicFramePr>
          <p:nvPr>
            <p:extLst>
              <p:ext uri="{D42A27DB-BD31-4B8C-83A1-F6EECF244321}">
                <p14:modId xmlns:p14="http://schemas.microsoft.com/office/powerpoint/2010/main" val="2606555469"/>
              </p:ext>
            </p:extLst>
          </p:nvPr>
        </p:nvGraphicFramePr>
        <p:xfrm>
          <a:off x="1507072" y="4991402"/>
          <a:ext cx="6096000" cy="119888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695578728"/>
                    </a:ext>
                  </a:extLst>
                </a:gridCol>
                <a:gridCol w="2032000">
                  <a:extLst>
                    <a:ext uri="{9D8B030D-6E8A-4147-A177-3AD203B41FA5}">
                      <a16:colId xmlns:a16="http://schemas.microsoft.com/office/drawing/2014/main" val="2546443258"/>
                    </a:ext>
                  </a:extLst>
                </a:gridCol>
                <a:gridCol w="2032000">
                  <a:extLst>
                    <a:ext uri="{9D8B030D-6E8A-4147-A177-3AD203B41FA5}">
                      <a16:colId xmlns:a16="http://schemas.microsoft.com/office/drawing/2014/main" val="2316229999"/>
                    </a:ext>
                  </a:extLst>
                </a:gridCol>
              </a:tblGrid>
              <a:tr h="370840">
                <a:tc>
                  <a:txBody>
                    <a:bodyPr/>
                    <a:lstStyle/>
                    <a:p>
                      <a:pPr algn="ctr"/>
                      <a:r>
                        <a:rPr lang="fr-FR" sz="1200" b="1" dirty="0" smtClean="0">
                          <a:solidFill>
                            <a:schemeClr val="tx1"/>
                          </a:solidFill>
                          <a:latin typeface="Times New Roman" panose="02020603050405020304" pitchFamily="18" charset="0"/>
                          <a:cs typeface="Times New Roman" panose="02020603050405020304" pitchFamily="18" charset="0"/>
                        </a:rPr>
                        <a:t>Conditions de dressage</a:t>
                      </a:r>
                      <a:endParaRPr lang="fr-FR" sz="1200" b="1"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200" b="1" dirty="0" smtClean="0">
                          <a:solidFill>
                            <a:schemeClr val="tx1"/>
                          </a:solidFill>
                          <a:latin typeface="Times New Roman" panose="02020603050405020304" pitchFamily="18" charset="0"/>
                          <a:cs typeface="Times New Roman" panose="02020603050405020304" pitchFamily="18" charset="0"/>
                        </a:rPr>
                        <a:t>Pouvoir de coupe de la meule</a:t>
                      </a:r>
                      <a:endParaRPr lang="fr-FR" sz="1200" b="1"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200" b="1" dirty="0" smtClean="0">
                          <a:solidFill>
                            <a:schemeClr val="tx1"/>
                          </a:solidFill>
                          <a:latin typeface="Times New Roman" panose="02020603050405020304" pitchFamily="18" charset="0"/>
                          <a:cs typeface="Times New Roman" panose="02020603050405020304" pitchFamily="18" charset="0"/>
                        </a:rPr>
                        <a:t>Rugosité pièce</a:t>
                      </a:r>
                      <a:endParaRPr lang="fr-FR" sz="1200" b="1"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18635490"/>
                  </a:ext>
                </a:extLst>
              </a:tr>
              <a:tr h="370840">
                <a:tc>
                  <a:txBody>
                    <a:bodyPr/>
                    <a:lstStyle/>
                    <a:p>
                      <a:pPr algn="ctr"/>
                      <a:r>
                        <a:rPr lang="fr-FR" sz="1200" b="0" dirty="0" smtClean="0">
                          <a:solidFill>
                            <a:schemeClr val="tx1"/>
                          </a:solidFill>
                          <a:latin typeface="Times New Roman" panose="02020603050405020304" pitchFamily="18" charset="0"/>
                          <a:cs typeface="Times New Roman" panose="02020603050405020304" pitchFamily="18" charset="0"/>
                        </a:rPr>
                        <a:t>Sévères</a:t>
                      </a:r>
                      <a:endParaRPr lang="fr-FR" sz="1200" b="0"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fr-FR" sz="1200" b="0"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alpha val="73000"/>
                      </a:srgbClr>
                    </a:solidFill>
                  </a:tcPr>
                </a:tc>
                <a:tc>
                  <a:txBody>
                    <a:bodyPr/>
                    <a:lstStyle/>
                    <a:p>
                      <a:pPr algn="ctr"/>
                      <a:endParaRPr lang="fr-FR" sz="1200" b="0"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353">
                        <a:alpha val="76000"/>
                      </a:srgbClr>
                    </a:solidFill>
                  </a:tcPr>
                </a:tc>
                <a:extLst>
                  <a:ext uri="{0D108BD9-81ED-4DB2-BD59-A6C34878D82A}">
                    <a16:rowId xmlns:a16="http://schemas.microsoft.com/office/drawing/2014/main" val="1201903477"/>
                  </a:ext>
                </a:extLst>
              </a:tr>
              <a:tr h="370840">
                <a:tc>
                  <a:txBody>
                    <a:bodyPr/>
                    <a:lstStyle/>
                    <a:p>
                      <a:pPr algn="ctr"/>
                      <a:r>
                        <a:rPr lang="fr-FR" sz="1200" b="0" dirty="0" smtClean="0">
                          <a:solidFill>
                            <a:schemeClr val="tx1"/>
                          </a:solidFill>
                          <a:latin typeface="Times New Roman" panose="02020603050405020304" pitchFamily="18" charset="0"/>
                          <a:cs typeface="Times New Roman" panose="02020603050405020304" pitchFamily="18" charset="0"/>
                        </a:rPr>
                        <a:t>Softs</a:t>
                      </a:r>
                      <a:endParaRPr lang="fr-FR" sz="1200" b="0"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fr-FR" sz="1200" b="0"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353">
                        <a:alpha val="76000"/>
                      </a:srgbClr>
                    </a:solidFill>
                  </a:tcPr>
                </a:tc>
                <a:tc>
                  <a:txBody>
                    <a:bodyPr/>
                    <a:lstStyle/>
                    <a:p>
                      <a:pPr algn="ctr"/>
                      <a:endParaRPr lang="fr-FR" sz="1200" b="0"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alpha val="73000"/>
                      </a:srgbClr>
                    </a:solidFill>
                  </a:tcPr>
                </a:tc>
                <a:extLst>
                  <a:ext uri="{0D108BD9-81ED-4DB2-BD59-A6C34878D82A}">
                    <a16:rowId xmlns:a16="http://schemas.microsoft.com/office/drawing/2014/main" val="4139599693"/>
                  </a:ext>
                </a:extLst>
              </a:tr>
            </a:tbl>
          </a:graphicData>
        </a:graphic>
      </p:graphicFrame>
    </p:spTree>
    <p:extLst>
      <p:ext uri="{BB962C8B-B14F-4D97-AF65-F5344CB8AC3E}">
        <p14:creationId xmlns:p14="http://schemas.microsoft.com/office/powerpoint/2010/main" val="4487874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21</a:t>
            </a:fld>
            <a:endParaRPr lang="fr-FR" altLang="fr-FR" dirty="0"/>
          </a:p>
        </p:txBody>
      </p:sp>
      <p:sp>
        <p:nvSpPr>
          <p:cNvPr id="5" name="ZoneTexte 4"/>
          <p:cNvSpPr txBox="1"/>
          <p:nvPr/>
        </p:nvSpPr>
        <p:spPr>
          <a:xfrm>
            <a:off x="558702" y="980728"/>
            <a:ext cx="4229322"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Recherche scientifique sur le dressage</a:t>
            </a:r>
            <a:endParaRPr lang="fr-FR" sz="2000" i="1" dirty="0">
              <a:latin typeface="Times New Roman" panose="02020603050405020304" pitchFamily="18" charset="0"/>
              <a:cs typeface="Times New Roman" panose="02020603050405020304" pitchFamily="18" charset="0"/>
            </a:endParaRPr>
          </a:p>
        </p:txBody>
      </p:sp>
      <p:sp>
        <p:nvSpPr>
          <p:cNvPr id="42" name="ZoneTexte 41"/>
          <p:cNvSpPr txBox="1"/>
          <p:nvPr/>
        </p:nvSpPr>
        <p:spPr>
          <a:xfrm>
            <a:off x="1547664" y="5475197"/>
            <a:ext cx="6316339" cy="307777"/>
          </a:xfrm>
          <a:prstGeom prst="rect">
            <a:avLst/>
          </a:prstGeom>
          <a:noFill/>
        </p:spPr>
        <p:txBody>
          <a:bodyPr wrap="square" rtlCol="0">
            <a:spAutoFit/>
          </a:bodyPr>
          <a:lstStyle/>
          <a:p>
            <a:pPr algn="ctr"/>
            <a:r>
              <a:rPr lang="fr-FR" b="1" dirty="0" smtClean="0">
                <a:solidFill>
                  <a:srgbClr val="002060"/>
                </a:solidFill>
              </a:rPr>
              <a:t>Etude des topographie de Meule après dressage </a:t>
            </a:r>
            <a:r>
              <a:rPr lang="fr-FR" b="1" i="1" dirty="0" smtClean="0">
                <a:solidFill>
                  <a:srgbClr val="002060"/>
                </a:solidFill>
              </a:rPr>
              <a:t>(Lefebvre 2011)</a:t>
            </a:r>
            <a:endParaRPr lang="fr-FR" b="1" dirty="0" smtClean="0">
              <a:solidFill>
                <a:srgbClr val="002060"/>
              </a:solidFill>
            </a:endParaRPr>
          </a:p>
        </p:txBody>
      </p:sp>
      <p:pic>
        <p:nvPicPr>
          <p:cNvPr id="3" name="Image 2"/>
          <p:cNvPicPr>
            <a:picLocks noChangeAspect="1"/>
          </p:cNvPicPr>
          <p:nvPr/>
        </p:nvPicPr>
        <p:blipFill>
          <a:blip r:embed="rId3"/>
          <a:stretch>
            <a:fillRect/>
          </a:stretch>
        </p:blipFill>
        <p:spPr>
          <a:xfrm>
            <a:off x="88527" y="1556792"/>
            <a:ext cx="9043641" cy="3529313"/>
          </a:xfrm>
          <a:prstGeom prst="rect">
            <a:avLst/>
          </a:prstGeom>
        </p:spPr>
      </p:pic>
      <p:sp>
        <p:nvSpPr>
          <p:cNvPr id="7"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Outil</a:t>
            </a:r>
            <a:r>
              <a:rPr lang="en-US" sz="2600" b="1" dirty="0" smtClean="0"/>
              <a:t> </a:t>
            </a:r>
            <a:r>
              <a:rPr lang="en-US" sz="2600" b="1" dirty="0" err="1" smtClean="0"/>
              <a:t>Coupant</a:t>
            </a:r>
            <a:endParaRPr lang="fr-FR" sz="2600" b="1" dirty="0"/>
          </a:p>
        </p:txBody>
      </p:sp>
    </p:spTree>
    <p:extLst>
      <p:ext uri="{BB962C8B-B14F-4D97-AF65-F5344CB8AC3E}">
        <p14:creationId xmlns:p14="http://schemas.microsoft.com/office/powerpoint/2010/main" val="13944480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22</a:t>
            </a:fld>
            <a:endParaRPr lang="fr-FR" altLang="fr-FR" dirty="0"/>
          </a:p>
        </p:txBody>
      </p:sp>
      <p:sp>
        <p:nvSpPr>
          <p:cNvPr id="2" name="ZoneTexte 1"/>
          <p:cNvSpPr txBox="1"/>
          <p:nvPr/>
        </p:nvSpPr>
        <p:spPr>
          <a:xfrm>
            <a:off x="558704" y="980728"/>
            <a:ext cx="4229320"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Taux de recouvrement en dressage</a:t>
            </a:r>
            <a:endParaRPr lang="fr-FR" sz="2000" i="1" dirty="0">
              <a:latin typeface="Times New Roman" panose="02020603050405020304" pitchFamily="18" charset="0"/>
              <a:cs typeface="Times New Roman" panose="02020603050405020304" pitchFamily="18" charset="0"/>
            </a:endParaRPr>
          </a:p>
        </p:txBody>
      </p:sp>
      <p:sp>
        <p:nvSpPr>
          <p:cNvPr id="11"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Ex</a:t>
            </a:r>
            <a:endParaRPr lang="fr-FR" sz="2600" b="1" dirty="0"/>
          </a:p>
        </p:txBody>
      </p:sp>
      <p:sp>
        <p:nvSpPr>
          <p:cNvPr id="4" name="Rectangle 2"/>
          <p:cNvSpPr>
            <a:spLocks noChangeArrowheads="1"/>
          </p:cNvSpPr>
          <p:nvPr/>
        </p:nvSpPr>
        <p:spPr bwMode="auto">
          <a:xfrm>
            <a:off x="1403648" y="3264001"/>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grpSp>
        <p:nvGrpSpPr>
          <p:cNvPr id="14" name="Groupe 13"/>
          <p:cNvGrpSpPr/>
          <p:nvPr/>
        </p:nvGrpSpPr>
        <p:grpSpPr>
          <a:xfrm>
            <a:off x="827584" y="1557209"/>
            <a:ext cx="2520280" cy="2073474"/>
            <a:chOff x="0" y="0"/>
            <a:chExt cx="3429000" cy="2639695"/>
          </a:xfrm>
        </p:grpSpPr>
        <p:pic>
          <p:nvPicPr>
            <p:cNvPr id="15" name="Imag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283585" cy="2470785"/>
            </a:xfrm>
            <a:prstGeom prst="rect">
              <a:avLst/>
            </a:prstGeom>
          </p:spPr>
        </p:pic>
        <p:sp>
          <p:nvSpPr>
            <p:cNvPr id="16" name="Zone de texte 2"/>
            <p:cNvSpPr txBox="1">
              <a:spLocks noChangeArrowheads="1"/>
            </p:cNvSpPr>
            <p:nvPr/>
          </p:nvSpPr>
          <p:spPr bwMode="auto">
            <a:xfrm>
              <a:off x="2514600" y="2400300"/>
              <a:ext cx="914400" cy="239395"/>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sz="1000" i="1">
                  <a:solidFill>
                    <a:srgbClr val="000000"/>
                  </a:solidFill>
                  <a:effectLst/>
                  <a:latin typeface="Times New Roman" panose="02020603050405020304" pitchFamily="18" charset="0"/>
                  <a:ea typeface="Calibri" panose="020F0502020204030204" pitchFamily="34" charset="0"/>
                </a:rPr>
                <a:t>Norton 2018</a:t>
              </a:r>
              <a:endParaRPr lang="fr-FR" sz="1200">
                <a:solidFill>
                  <a:srgbClr val="000000"/>
                </a:solidFill>
                <a:effectLst/>
                <a:latin typeface="Times New Roman" panose="02020603050405020304" pitchFamily="18" charset="0"/>
                <a:ea typeface="Calibri" panose="020F0502020204030204" pitchFamily="34" charset="0"/>
              </a:endParaRPr>
            </a:p>
          </p:txBody>
        </p:sp>
      </p:grpSp>
      <mc:AlternateContent xmlns:mc="http://schemas.openxmlformats.org/markup-compatibility/2006">
        <mc:Choice xmlns:a14="http://schemas.microsoft.com/office/drawing/2010/main" Requires="a14">
          <p:sp>
            <p:nvSpPr>
              <p:cNvPr id="7" name="Rectangle 6"/>
              <p:cNvSpPr/>
              <p:nvPr/>
            </p:nvSpPr>
            <p:spPr>
              <a:xfrm>
                <a:off x="5950206" y="1844744"/>
                <a:ext cx="1044197" cy="66684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fr-FR" sz="1800" i="1">
                              <a:latin typeface="Cambria Math" panose="02040503050406030204" pitchFamily="18" charset="0"/>
                            </a:rPr>
                          </m:ctrlPr>
                        </m:sSubPr>
                        <m:e>
                          <m:r>
                            <a:rPr lang="fr-FR" sz="1800" i="1">
                              <a:latin typeface="Cambria Math" panose="02040503050406030204" pitchFamily="18" charset="0"/>
                            </a:rPr>
                            <m:t>𝑈</m:t>
                          </m:r>
                        </m:e>
                        <m:sub>
                          <m:r>
                            <a:rPr lang="fr-FR" sz="1800" i="1">
                              <a:latin typeface="Cambria Math" panose="02040503050406030204" pitchFamily="18" charset="0"/>
                            </a:rPr>
                            <m:t>𝑑</m:t>
                          </m:r>
                        </m:sub>
                      </m:sSub>
                      <m:r>
                        <a:rPr lang="fr-FR" sz="1800" i="0">
                          <a:latin typeface="Cambria Math" panose="02040503050406030204" pitchFamily="18" charset="0"/>
                        </a:rPr>
                        <m:t>=</m:t>
                      </m:r>
                      <m:f>
                        <m:fPr>
                          <m:ctrlPr>
                            <a:rPr lang="fr-FR" sz="1800" i="1">
                              <a:latin typeface="Cambria Math" panose="02040503050406030204" pitchFamily="18" charset="0"/>
                            </a:rPr>
                          </m:ctrlPr>
                        </m:fPr>
                        <m:num>
                          <m:sSub>
                            <m:sSubPr>
                              <m:ctrlPr>
                                <a:rPr lang="fr-FR" sz="1800" i="1">
                                  <a:latin typeface="Cambria Math" panose="02040503050406030204" pitchFamily="18" charset="0"/>
                                </a:rPr>
                              </m:ctrlPr>
                            </m:sSubPr>
                            <m:e>
                              <m:r>
                                <a:rPr lang="fr-FR" sz="1800" i="1">
                                  <a:latin typeface="Cambria Math" panose="02040503050406030204" pitchFamily="18" charset="0"/>
                                </a:rPr>
                                <m:t>𝑏</m:t>
                              </m:r>
                            </m:e>
                            <m:sub>
                              <m:r>
                                <a:rPr lang="fr-FR" sz="1800" i="1">
                                  <a:latin typeface="Cambria Math" panose="02040503050406030204" pitchFamily="18" charset="0"/>
                                </a:rPr>
                                <m:t>𝑑</m:t>
                              </m:r>
                            </m:sub>
                          </m:sSub>
                        </m:num>
                        <m:den>
                          <m:sSub>
                            <m:sSubPr>
                              <m:ctrlPr>
                                <a:rPr lang="fr-FR" sz="1800" i="1">
                                  <a:latin typeface="Cambria Math" panose="02040503050406030204" pitchFamily="18" charset="0"/>
                                </a:rPr>
                              </m:ctrlPr>
                            </m:sSubPr>
                            <m:e>
                              <m:r>
                                <a:rPr lang="fr-FR" sz="1800" i="1">
                                  <a:latin typeface="Cambria Math" panose="02040503050406030204" pitchFamily="18" charset="0"/>
                                </a:rPr>
                                <m:t>𝑓</m:t>
                              </m:r>
                            </m:e>
                            <m:sub>
                              <m:r>
                                <a:rPr lang="fr-FR" sz="1800" i="1">
                                  <a:latin typeface="Cambria Math" panose="02040503050406030204" pitchFamily="18" charset="0"/>
                                </a:rPr>
                                <m:t>𝑑</m:t>
                              </m:r>
                            </m:sub>
                          </m:sSub>
                        </m:den>
                      </m:f>
                    </m:oMath>
                  </m:oMathPara>
                </a14:m>
                <a:endParaRPr lang="fr-FR" sz="1800" dirty="0"/>
              </a:p>
            </p:txBody>
          </p:sp>
        </mc:Choice>
        <mc:Fallback>
          <p:sp>
            <p:nvSpPr>
              <p:cNvPr id="7" name="Rectangle 6"/>
              <p:cNvSpPr>
                <a:spLocks noRot="1" noChangeAspect="1" noMove="1" noResize="1" noEditPoints="1" noAdjustHandles="1" noChangeArrowheads="1" noChangeShapeType="1" noTextEdit="1"/>
              </p:cNvSpPr>
              <p:nvPr/>
            </p:nvSpPr>
            <p:spPr>
              <a:xfrm>
                <a:off x="5950206" y="1844744"/>
                <a:ext cx="1044197" cy="666849"/>
              </a:xfrm>
              <a:prstGeom prst="rect">
                <a:avLst/>
              </a:prstGeom>
              <a:blipFill>
                <a:blip r:embed="rId4"/>
                <a:stretch>
                  <a:fillRect/>
                </a:stretch>
              </a:blipFill>
            </p:spPr>
            <p:txBody>
              <a:bodyPr/>
              <a:lstStyle/>
              <a:p>
                <a:r>
                  <a:rPr lang="fr-FR">
                    <a:noFill/>
                  </a:rPr>
                  <a:t> </a:t>
                </a:r>
              </a:p>
            </p:txBody>
          </p:sp>
        </mc:Fallback>
      </mc:AlternateContent>
      <p:pic>
        <p:nvPicPr>
          <p:cNvPr id="9" name="Image 8"/>
          <p:cNvPicPr>
            <a:picLocks noChangeAspect="1"/>
          </p:cNvPicPr>
          <p:nvPr/>
        </p:nvPicPr>
        <p:blipFill>
          <a:blip r:embed="rId5"/>
          <a:stretch>
            <a:fillRect/>
          </a:stretch>
        </p:blipFill>
        <p:spPr>
          <a:xfrm>
            <a:off x="558704" y="4283830"/>
            <a:ext cx="3960670" cy="1615743"/>
          </a:xfrm>
          <a:prstGeom prst="rect">
            <a:avLst/>
          </a:prstGeom>
        </p:spPr>
      </p:pic>
      <p:pic>
        <p:nvPicPr>
          <p:cNvPr id="12" name="Image 11"/>
          <p:cNvPicPr>
            <a:picLocks noChangeAspect="1"/>
          </p:cNvPicPr>
          <p:nvPr/>
        </p:nvPicPr>
        <p:blipFill>
          <a:blip r:embed="rId6"/>
          <a:stretch>
            <a:fillRect/>
          </a:stretch>
        </p:blipFill>
        <p:spPr>
          <a:xfrm>
            <a:off x="4932040" y="4265155"/>
            <a:ext cx="3734992" cy="1764020"/>
          </a:xfrm>
          <a:prstGeom prst="rect">
            <a:avLst/>
          </a:prstGeom>
        </p:spPr>
      </p:pic>
      <p:sp>
        <p:nvSpPr>
          <p:cNvPr id="13" name="Rectangle 12"/>
          <p:cNvSpPr/>
          <p:nvPr/>
        </p:nvSpPr>
        <p:spPr>
          <a:xfrm>
            <a:off x="5148064" y="1407636"/>
            <a:ext cx="2648482" cy="338554"/>
          </a:xfrm>
          <a:prstGeom prst="rect">
            <a:avLst/>
          </a:prstGeom>
        </p:spPr>
        <p:txBody>
          <a:bodyPr wrap="none">
            <a:spAutoFit/>
          </a:bodyPr>
          <a:lstStyle/>
          <a:p>
            <a:r>
              <a:rPr lang="fr-FR" sz="1600" dirty="0">
                <a:solidFill>
                  <a:srgbClr val="000000"/>
                </a:solidFill>
                <a:latin typeface="Times New Roman" panose="02020603050405020304" pitchFamily="18" charset="0"/>
                <a:ea typeface="Calibri" panose="020F0502020204030204" pitchFamily="34" charset="0"/>
              </a:rPr>
              <a:t>Principe de « l’</a:t>
            </a:r>
            <a:r>
              <a:rPr lang="fr-FR" sz="1600" dirty="0" err="1">
                <a:solidFill>
                  <a:srgbClr val="000000"/>
                </a:solidFill>
                <a:latin typeface="Times New Roman" panose="02020603050405020304" pitchFamily="18" charset="0"/>
                <a:ea typeface="Calibri" panose="020F0502020204030204" pitchFamily="34" charset="0"/>
              </a:rPr>
              <a:t>overlap</a:t>
            </a:r>
            <a:r>
              <a:rPr lang="fr-FR" sz="1600" dirty="0">
                <a:solidFill>
                  <a:srgbClr val="000000"/>
                </a:solidFill>
                <a:latin typeface="Times New Roman" panose="02020603050405020304" pitchFamily="18" charset="0"/>
                <a:ea typeface="Calibri" panose="020F0502020204030204" pitchFamily="34" charset="0"/>
              </a:rPr>
              <a:t> ratio »</a:t>
            </a:r>
            <a:endParaRPr lang="fr-FR" sz="1800" dirty="0"/>
          </a:p>
        </p:txBody>
      </p:sp>
      <p:sp>
        <p:nvSpPr>
          <p:cNvPr id="17" name="Rectangle 16"/>
          <p:cNvSpPr/>
          <p:nvPr/>
        </p:nvSpPr>
        <p:spPr>
          <a:xfrm>
            <a:off x="500411" y="3997263"/>
            <a:ext cx="654346" cy="307777"/>
          </a:xfrm>
          <a:prstGeom prst="rect">
            <a:avLst/>
          </a:prstGeom>
        </p:spPr>
        <p:txBody>
          <a:bodyPr wrap="none">
            <a:spAutoFit/>
          </a:bodyPr>
          <a:lstStyle/>
          <a:p>
            <a:r>
              <a:rPr lang="fr-FR" i="1" dirty="0">
                <a:solidFill>
                  <a:srgbClr val="000000"/>
                </a:solidFill>
                <a:latin typeface="Times New Roman" panose="02020603050405020304" pitchFamily="18" charset="0"/>
                <a:ea typeface="Calibri" panose="020F0502020204030204" pitchFamily="34" charset="0"/>
              </a:rPr>
              <a:t>U</a:t>
            </a:r>
            <a:r>
              <a:rPr lang="fr-FR" i="1" baseline="-25000" dirty="0">
                <a:solidFill>
                  <a:srgbClr val="000000"/>
                </a:solidFill>
                <a:latin typeface="Times New Roman" panose="02020603050405020304" pitchFamily="18" charset="0"/>
                <a:ea typeface="Calibri" panose="020F0502020204030204" pitchFamily="34" charset="0"/>
              </a:rPr>
              <a:t>d</a:t>
            </a:r>
            <a:r>
              <a:rPr lang="fr-FR" dirty="0">
                <a:solidFill>
                  <a:srgbClr val="000000"/>
                </a:solidFill>
                <a:latin typeface="Times New Roman" panose="02020603050405020304" pitchFamily="18" charset="0"/>
                <a:ea typeface="Calibri" panose="020F0502020204030204" pitchFamily="34" charset="0"/>
              </a:rPr>
              <a:t> = 1</a:t>
            </a:r>
            <a:endParaRPr lang="fr-FR" dirty="0"/>
          </a:p>
        </p:txBody>
      </p:sp>
      <p:sp>
        <p:nvSpPr>
          <p:cNvPr id="84" name="Rectangle 83"/>
          <p:cNvSpPr/>
          <p:nvPr/>
        </p:nvSpPr>
        <p:spPr>
          <a:xfrm>
            <a:off x="5148064" y="3957378"/>
            <a:ext cx="654346" cy="307777"/>
          </a:xfrm>
          <a:prstGeom prst="rect">
            <a:avLst/>
          </a:prstGeom>
        </p:spPr>
        <p:txBody>
          <a:bodyPr wrap="none">
            <a:spAutoFit/>
          </a:bodyPr>
          <a:lstStyle/>
          <a:p>
            <a:r>
              <a:rPr lang="fr-FR" i="1" dirty="0">
                <a:solidFill>
                  <a:srgbClr val="000000"/>
                </a:solidFill>
                <a:latin typeface="Times New Roman" panose="02020603050405020304" pitchFamily="18" charset="0"/>
                <a:ea typeface="Calibri" panose="020F0502020204030204" pitchFamily="34" charset="0"/>
              </a:rPr>
              <a:t>U</a:t>
            </a:r>
            <a:r>
              <a:rPr lang="fr-FR" i="1" baseline="-25000" dirty="0">
                <a:solidFill>
                  <a:srgbClr val="000000"/>
                </a:solidFill>
                <a:latin typeface="Times New Roman" panose="02020603050405020304" pitchFamily="18" charset="0"/>
                <a:ea typeface="Calibri" panose="020F0502020204030204" pitchFamily="34" charset="0"/>
              </a:rPr>
              <a:t>d</a:t>
            </a:r>
            <a:r>
              <a:rPr lang="fr-FR" dirty="0">
                <a:solidFill>
                  <a:srgbClr val="000000"/>
                </a:solidFill>
                <a:latin typeface="Times New Roman" panose="02020603050405020304" pitchFamily="18" charset="0"/>
                <a:ea typeface="Calibri" panose="020F0502020204030204" pitchFamily="34" charset="0"/>
              </a:rPr>
              <a:t> = </a:t>
            </a:r>
            <a:r>
              <a:rPr lang="fr-FR" dirty="0" smtClean="0">
                <a:solidFill>
                  <a:srgbClr val="000000"/>
                </a:solidFill>
                <a:latin typeface="Times New Roman" panose="02020603050405020304" pitchFamily="18" charset="0"/>
                <a:ea typeface="Calibri" panose="020F0502020204030204" pitchFamily="34" charset="0"/>
              </a:rPr>
              <a:t>2</a:t>
            </a:r>
            <a:endParaRPr lang="fr-FR" dirty="0"/>
          </a:p>
        </p:txBody>
      </p:sp>
      <p:sp>
        <p:nvSpPr>
          <p:cNvPr id="3" name="Rectangle 2"/>
          <p:cNvSpPr/>
          <p:nvPr/>
        </p:nvSpPr>
        <p:spPr>
          <a:xfrm>
            <a:off x="5370882" y="2632531"/>
            <a:ext cx="2425664" cy="400110"/>
          </a:xfrm>
          <a:prstGeom prst="rect">
            <a:avLst/>
          </a:prstGeom>
        </p:spPr>
        <p:txBody>
          <a:bodyPr wrap="none">
            <a:spAutoFit/>
          </a:bodyPr>
          <a:lstStyle/>
          <a:p>
            <a:r>
              <a:rPr lang="fr-FR" sz="2000" b="1" i="1" dirty="0" err="1" smtClean="0">
                <a:solidFill>
                  <a:srgbClr val="000000"/>
                </a:solidFill>
                <a:latin typeface="Times New Roman" panose="02020603050405020304" pitchFamily="18" charset="0"/>
                <a:ea typeface="Calibri" panose="020F0502020204030204" pitchFamily="34" charset="0"/>
              </a:rPr>
              <a:t>V</a:t>
            </a:r>
            <a:r>
              <a:rPr lang="fr-FR" sz="2000" b="1" i="1" baseline="-25000" dirty="0" err="1" smtClean="0">
                <a:solidFill>
                  <a:srgbClr val="000000"/>
                </a:solidFill>
                <a:latin typeface="Times New Roman" panose="02020603050405020304" pitchFamily="18" charset="0"/>
                <a:ea typeface="Calibri" panose="020F0502020204030204" pitchFamily="34" charset="0"/>
              </a:rPr>
              <a:t>fd</a:t>
            </a:r>
            <a:r>
              <a:rPr lang="fr-FR" sz="2000" b="1" dirty="0" smtClean="0">
                <a:solidFill>
                  <a:srgbClr val="000000"/>
                </a:solidFill>
                <a:latin typeface="Times New Roman" panose="02020603050405020304" pitchFamily="18" charset="0"/>
                <a:ea typeface="Calibri" panose="020F0502020204030204" pitchFamily="34" charset="0"/>
              </a:rPr>
              <a:t> (en mm/min) ???</a:t>
            </a:r>
            <a:endParaRPr lang="fr-FR" sz="2000" b="1" dirty="0"/>
          </a:p>
        </p:txBody>
      </p:sp>
      <p:sp>
        <p:nvSpPr>
          <p:cNvPr id="5" name="Rectangle 4"/>
          <p:cNvSpPr/>
          <p:nvPr/>
        </p:nvSpPr>
        <p:spPr>
          <a:xfrm>
            <a:off x="6024300" y="3068960"/>
            <a:ext cx="918841" cy="320280"/>
          </a:xfrm>
          <a:prstGeom prst="rect">
            <a:avLst/>
          </a:prstGeom>
        </p:spPr>
        <p:txBody>
          <a:bodyPr wrap="none">
            <a:spAutoFit/>
          </a:bodyPr>
          <a:lstStyle/>
          <a:p>
            <a:pPr lvl="0">
              <a:lnSpc>
                <a:spcPct val="115000"/>
              </a:lnSpc>
              <a:spcAft>
                <a:spcPts val="800"/>
              </a:spcAft>
            </a:pPr>
            <a:r>
              <a:rPr lang="fr-FR" i="1" dirty="0">
                <a:solidFill>
                  <a:srgbClr val="000000"/>
                </a:solidFill>
                <a:latin typeface="Times New Roman" panose="02020603050405020304" pitchFamily="18" charset="0"/>
                <a:ea typeface="Calibri" panose="020F0502020204030204" pitchFamily="34" charset="0"/>
              </a:rPr>
              <a:t>V</a:t>
            </a:r>
            <a:r>
              <a:rPr lang="fr-FR" i="1" baseline="-25000" dirty="0">
                <a:solidFill>
                  <a:srgbClr val="000000"/>
                </a:solidFill>
                <a:latin typeface="Times New Roman" panose="02020603050405020304" pitchFamily="18" charset="0"/>
                <a:ea typeface="Calibri" panose="020F0502020204030204" pitchFamily="34" charset="0"/>
              </a:rPr>
              <a:t>s</a:t>
            </a:r>
            <a:r>
              <a:rPr lang="fr-FR" dirty="0">
                <a:solidFill>
                  <a:srgbClr val="000000"/>
                </a:solidFill>
                <a:latin typeface="Times New Roman" panose="02020603050405020304" pitchFamily="18" charset="0"/>
                <a:ea typeface="Calibri" panose="020F0502020204030204" pitchFamily="34" charset="0"/>
              </a:rPr>
              <a:t> : 50m/s</a:t>
            </a:r>
          </a:p>
        </p:txBody>
      </p:sp>
      <p:sp>
        <p:nvSpPr>
          <p:cNvPr id="6" name="Rectangle 5"/>
          <p:cNvSpPr/>
          <p:nvPr/>
        </p:nvSpPr>
        <p:spPr>
          <a:xfrm>
            <a:off x="6018075" y="3336640"/>
            <a:ext cx="1002197" cy="307777"/>
          </a:xfrm>
          <a:prstGeom prst="rect">
            <a:avLst/>
          </a:prstGeom>
        </p:spPr>
        <p:txBody>
          <a:bodyPr wrap="none">
            <a:spAutoFit/>
          </a:bodyPr>
          <a:lstStyle/>
          <a:p>
            <a:r>
              <a:rPr lang="fr-FR" i="1" dirty="0">
                <a:solidFill>
                  <a:srgbClr val="000000"/>
                </a:solidFill>
                <a:latin typeface="Times New Roman" panose="02020603050405020304" pitchFamily="18" charset="0"/>
                <a:ea typeface="Calibri" panose="020F0502020204030204" pitchFamily="34" charset="0"/>
              </a:rPr>
              <a:t>D </a:t>
            </a:r>
            <a:r>
              <a:rPr lang="fr-FR" dirty="0">
                <a:solidFill>
                  <a:srgbClr val="000000"/>
                </a:solidFill>
                <a:latin typeface="Times New Roman" panose="02020603050405020304" pitchFamily="18" charset="0"/>
                <a:ea typeface="Calibri" panose="020F0502020204030204" pitchFamily="34" charset="0"/>
              </a:rPr>
              <a:t>: 400mm</a:t>
            </a:r>
            <a:endParaRPr lang="fr-FR" dirty="0"/>
          </a:p>
        </p:txBody>
      </p:sp>
      <p:sp>
        <p:nvSpPr>
          <p:cNvPr id="8" name="Rectangle 7"/>
          <p:cNvSpPr/>
          <p:nvPr/>
        </p:nvSpPr>
        <p:spPr>
          <a:xfrm>
            <a:off x="6020700" y="3574368"/>
            <a:ext cx="841897" cy="307777"/>
          </a:xfrm>
          <a:prstGeom prst="rect">
            <a:avLst/>
          </a:prstGeom>
        </p:spPr>
        <p:txBody>
          <a:bodyPr wrap="none">
            <a:spAutoFit/>
          </a:bodyPr>
          <a:lstStyle/>
          <a:p>
            <a:r>
              <a:rPr lang="fr-FR" i="1" dirty="0">
                <a:solidFill>
                  <a:srgbClr val="000000"/>
                </a:solidFill>
                <a:latin typeface="Times New Roman" panose="02020603050405020304" pitchFamily="18" charset="0"/>
                <a:ea typeface="Calibri" panose="020F0502020204030204" pitchFamily="34" charset="0"/>
              </a:rPr>
              <a:t>b</a:t>
            </a:r>
            <a:r>
              <a:rPr lang="fr-FR" i="1" baseline="-25000" dirty="0">
                <a:solidFill>
                  <a:srgbClr val="000000"/>
                </a:solidFill>
                <a:latin typeface="Times New Roman" panose="02020603050405020304" pitchFamily="18" charset="0"/>
                <a:ea typeface="Calibri" panose="020F0502020204030204" pitchFamily="34" charset="0"/>
              </a:rPr>
              <a:t>d</a:t>
            </a:r>
            <a:r>
              <a:rPr lang="fr-FR" dirty="0">
                <a:solidFill>
                  <a:srgbClr val="000000"/>
                </a:solidFill>
                <a:latin typeface="Times New Roman" panose="02020603050405020304" pitchFamily="18" charset="0"/>
                <a:ea typeface="Calibri" panose="020F0502020204030204" pitchFamily="34" charset="0"/>
              </a:rPr>
              <a:t> : 8mm</a:t>
            </a:r>
            <a:endParaRPr lang="fr-FR" dirty="0"/>
          </a:p>
        </p:txBody>
      </p:sp>
    </p:spTree>
    <p:extLst>
      <p:ext uri="{BB962C8B-B14F-4D97-AF65-F5344CB8AC3E}">
        <p14:creationId xmlns:p14="http://schemas.microsoft.com/office/powerpoint/2010/main" val="1844476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23</a:t>
            </a:fld>
            <a:endParaRPr lang="fr-FR" altLang="fr-FR" dirty="0"/>
          </a:p>
        </p:txBody>
      </p:sp>
      <p:pic>
        <p:nvPicPr>
          <p:cNvPr id="4" name="Image 3"/>
          <p:cNvPicPr>
            <a:picLocks noChangeAspect="1"/>
          </p:cNvPicPr>
          <p:nvPr/>
        </p:nvPicPr>
        <p:blipFill>
          <a:blip r:embed="rId3"/>
          <a:stretch>
            <a:fillRect/>
          </a:stretch>
        </p:blipFill>
        <p:spPr>
          <a:xfrm>
            <a:off x="611560" y="692696"/>
            <a:ext cx="8092327" cy="4248472"/>
          </a:xfrm>
          <a:prstGeom prst="rect">
            <a:avLst/>
          </a:prstGeom>
        </p:spPr>
      </p:pic>
      <p:sp>
        <p:nvSpPr>
          <p:cNvPr id="12" name="Rectangle 11"/>
          <p:cNvSpPr/>
          <p:nvPr/>
        </p:nvSpPr>
        <p:spPr>
          <a:xfrm>
            <a:off x="3181559" y="5517232"/>
            <a:ext cx="2664296" cy="369332"/>
          </a:xfrm>
          <a:prstGeom prst="rect">
            <a:avLst/>
          </a:prstGeom>
        </p:spPr>
        <p:txBody>
          <a:bodyPr wrap="square">
            <a:spAutoFit/>
          </a:bodyPr>
          <a:lstStyle/>
          <a:p>
            <a:pPr algn="ctr">
              <a:spcAft>
                <a:spcPts val="800"/>
              </a:spcAft>
            </a:pPr>
            <a:r>
              <a:rPr lang="fr-FR" sz="1800" b="1" dirty="0" smtClean="0">
                <a:solidFill>
                  <a:srgbClr val="C00000"/>
                </a:solidFill>
                <a:effectLst/>
                <a:latin typeface="Times New Roman" panose="02020603050405020304" pitchFamily="18" charset="0"/>
                <a:ea typeface="Calibri" panose="020F0502020204030204" pitchFamily="34" charset="0"/>
              </a:rPr>
              <a:t>Questions 1-4</a:t>
            </a:r>
            <a:endParaRPr lang="fr-FR" sz="1800" b="1" dirty="0">
              <a:solidFill>
                <a:srgbClr val="C0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67631000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24</a:t>
            </a:fld>
            <a:endParaRPr lang="fr-FR" altLang="fr-FR" dirty="0"/>
          </a:p>
        </p:txBody>
      </p:sp>
      <p:sp>
        <p:nvSpPr>
          <p:cNvPr id="2" name="ZoneTexte 1"/>
          <p:cNvSpPr txBox="1"/>
          <p:nvPr/>
        </p:nvSpPr>
        <p:spPr>
          <a:xfrm>
            <a:off x="558703" y="980728"/>
            <a:ext cx="4805385"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Formation du copeau en coupe classique</a:t>
            </a:r>
            <a:endParaRPr lang="fr-FR" sz="2000" i="1" dirty="0">
              <a:latin typeface="Times New Roman" panose="02020603050405020304" pitchFamily="18" charset="0"/>
              <a:cs typeface="Times New Roman" panose="02020603050405020304" pitchFamily="18" charset="0"/>
            </a:endParaRPr>
          </a:p>
        </p:txBody>
      </p:sp>
      <p:sp>
        <p:nvSpPr>
          <p:cNvPr id="30"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Mode de formation micro </a:t>
            </a:r>
            <a:r>
              <a:rPr lang="en-US" sz="2600" b="1" dirty="0" err="1" smtClean="0"/>
              <a:t>copeau</a:t>
            </a:r>
            <a:endParaRPr lang="fr-FR" sz="2600" b="1" dirty="0"/>
          </a:p>
        </p:txBody>
      </p:sp>
      <p:pic>
        <p:nvPicPr>
          <p:cNvPr id="37" name="Image 36"/>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22194" y="2060848"/>
            <a:ext cx="6375731" cy="3280040"/>
          </a:xfrm>
          <a:prstGeom prst="rect">
            <a:avLst/>
          </a:prstGeom>
          <a:noFill/>
          <a:ln>
            <a:noFill/>
          </a:ln>
        </p:spPr>
      </p:pic>
      <p:sp>
        <p:nvSpPr>
          <p:cNvPr id="47" name="Rectangle 46"/>
          <p:cNvSpPr/>
          <p:nvPr/>
        </p:nvSpPr>
        <p:spPr>
          <a:xfrm>
            <a:off x="2200758" y="5805264"/>
            <a:ext cx="4645717" cy="338554"/>
          </a:xfrm>
          <a:prstGeom prst="rect">
            <a:avLst/>
          </a:prstGeom>
        </p:spPr>
        <p:txBody>
          <a:bodyPr wrap="square">
            <a:spAutoFit/>
          </a:bodyPr>
          <a:lstStyle/>
          <a:p>
            <a:pPr algn="ctr">
              <a:spcAft>
                <a:spcPts val="800"/>
              </a:spcAft>
            </a:pPr>
            <a:r>
              <a:rPr lang="fr-FR" sz="1600" b="1" dirty="0" smtClean="0">
                <a:effectLst/>
                <a:latin typeface="Times New Roman" panose="02020603050405020304" pitchFamily="18" charset="0"/>
                <a:ea typeface="Calibri" panose="020F0502020204030204" pitchFamily="34" charset="0"/>
              </a:rPr>
              <a:t>Schématisation formation copeau (</a:t>
            </a:r>
            <a:r>
              <a:rPr lang="fr-FR" sz="1600" b="1" i="1" dirty="0" err="1" smtClean="0">
                <a:effectLst/>
                <a:latin typeface="Times New Roman" panose="02020603050405020304" pitchFamily="18" charset="0"/>
                <a:ea typeface="Calibri" panose="020F0502020204030204" pitchFamily="34" charset="0"/>
              </a:rPr>
              <a:t>shaw</a:t>
            </a:r>
            <a:r>
              <a:rPr lang="fr-FR" sz="1600" b="1" i="1" dirty="0" smtClean="0">
                <a:effectLst/>
                <a:latin typeface="Times New Roman" panose="02020603050405020304" pitchFamily="18" charset="0"/>
                <a:ea typeface="Calibri" panose="020F0502020204030204" pitchFamily="34" charset="0"/>
              </a:rPr>
              <a:t> 1996b)</a:t>
            </a:r>
            <a:endParaRPr lang="fr-FR" sz="16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0628134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25</a:t>
            </a:fld>
            <a:endParaRPr lang="fr-FR" altLang="fr-FR" dirty="0"/>
          </a:p>
        </p:txBody>
      </p:sp>
      <p:sp>
        <p:nvSpPr>
          <p:cNvPr id="2" name="ZoneTexte 1"/>
          <p:cNvSpPr txBox="1"/>
          <p:nvPr/>
        </p:nvSpPr>
        <p:spPr>
          <a:xfrm>
            <a:off x="558703" y="980728"/>
            <a:ext cx="4805385"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Formation du copeau en coupe classique</a:t>
            </a:r>
            <a:endParaRPr lang="fr-FR" sz="2000" i="1" dirty="0">
              <a:latin typeface="Times New Roman" panose="02020603050405020304" pitchFamily="18" charset="0"/>
              <a:cs typeface="Times New Roman" panose="02020603050405020304" pitchFamily="18" charset="0"/>
            </a:endParaRPr>
          </a:p>
        </p:txBody>
      </p:sp>
      <p:sp>
        <p:nvSpPr>
          <p:cNvPr id="30"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Mode de formation micro </a:t>
            </a:r>
            <a:r>
              <a:rPr lang="en-US" sz="2600" b="1" dirty="0" err="1" smtClean="0"/>
              <a:t>copeau</a:t>
            </a:r>
            <a:endParaRPr lang="fr-FR" sz="2600" b="1" dirty="0"/>
          </a:p>
        </p:txBody>
      </p:sp>
      <p:sp>
        <p:nvSpPr>
          <p:cNvPr id="47" name="Rectangle 46"/>
          <p:cNvSpPr/>
          <p:nvPr/>
        </p:nvSpPr>
        <p:spPr>
          <a:xfrm>
            <a:off x="2200758" y="5805264"/>
            <a:ext cx="4645717" cy="338554"/>
          </a:xfrm>
          <a:prstGeom prst="rect">
            <a:avLst/>
          </a:prstGeom>
        </p:spPr>
        <p:txBody>
          <a:bodyPr wrap="square">
            <a:spAutoFit/>
          </a:bodyPr>
          <a:lstStyle/>
          <a:p>
            <a:pPr algn="ctr">
              <a:spcAft>
                <a:spcPts val="800"/>
              </a:spcAft>
            </a:pPr>
            <a:r>
              <a:rPr lang="fr-FR" sz="1600" b="1" dirty="0" smtClean="0">
                <a:effectLst/>
                <a:latin typeface="Times New Roman" panose="02020603050405020304" pitchFamily="18" charset="0"/>
                <a:ea typeface="Calibri" panose="020F0502020204030204" pitchFamily="34" charset="0"/>
              </a:rPr>
              <a:t>Schématisation formation du micro copeau</a:t>
            </a:r>
            <a:endParaRPr lang="fr-FR" sz="1600" b="1" dirty="0">
              <a:effectLst/>
              <a:latin typeface="Times New Roman" panose="02020603050405020304" pitchFamily="18" charset="0"/>
              <a:ea typeface="Calibri" panose="020F0502020204030204" pitchFamily="34" charset="0"/>
            </a:endParaRPr>
          </a:p>
        </p:txBody>
      </p:sp>
      <p:pic>
        <p:nvPicPr>
          <p:cNvPr id="7" name="Image 6"/>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43296" y="1891524"/>
            <a:ext cx="5760640" cy="3456384"/>
          </a:xfrm>
          <a:prstGeom prst="rect">
            <a:avLst/>
          </a:prstGeom>
          <a:noFill/>
          <a:ln>
            <a:noFill/>
          </a:ln>
        </p:spPr>
      </p:pic>
    </p:spTree>
    <p:extLst>
      <p:ext uri="{BB962C8B-B14F-4D97-AF65-F5344CB8AC3E}">
        <p14:creationId xmlns:p14="http://schemas.microsoft.com/office/powerpoint/2010/main" val="77561778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26</a:t>
            </a:fld>
            <a:endParaRPr lang="fr-FR" altLang="fr-FR" dirty="0"/>
          </a:p>
        </p:txBody>
      </p:sp>
      <p:sp>
        <p:nvSpPr>
          <p:cNvPr id="2" name="ZoneTexte 1"/>
          <p:cNvSpPr txBox="1"/>
          <p:nvPr/>
        </p:nvSpPr>
        <p:spPr>
          <a:xfrm>
            <a:off x="558703" y="980728"/>
            <a:ext cx="5165425"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Comparaison des énergies spécifiques de coupe</a:t>
            </a:r>
            <a:endParaRPr lang="fr-FR" sz="2000" i="1" dirty="0">
              <a:latin typeface="Times New Roman" panose="02020603050405020304" pitchFamily="18" charset="0"/>
              <a:cs typeface="Times New Roman" panose="02020603050405020304" pitchFamily="18" charset="0"/>
            </a:endParaRPr>
          </a:p>
        </p:txBody>
      </p:sp>
      <p:sp>
        <p:nvSpPr>
          <p:cNvPr id="30"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Mode de formation micro </a:t>
            </a:r>
            <a:r>
              <a:rPr lang="en-US" sz="2600" b="1" dirty="0" err="1" smtClean="0"/>
              <a:t>copeau</a:t>
            </a:r>
            <a:endParaRPr lang="fr-FR" sz="2600" b="1" dirty="0"/>
          </a:p>
        </p:txBody>
      </p:sp>
      <p:sp>
        <p:nvSpPr>
          <p:cNvPr id="47" name="Rectangle 46"/>
          <p:cNvSpPr/>
          <p:nvPr/>
        </p:nvSpPr>
        <p:spPr>
          <a:xfrm>
            <a:off x="558703" y="1861753"/>
            <a:ext cx="6965625" cy="338554"/>
          </a:xfrm>
          <a:prstGeom prst="rect">
            <a:avLst/>
          </a:prstGeom>
        </p:spPr>
        <p:txBody>
          <a:bodyPr wrap="square">
            <a:spAutoFit/>
          </a:bodyPr>
          <a:lstStyle/>
          <a:p>
            <a:pPr algn="ctr">
              <a:spcAft>
                <a:spcPts val="800"/>
              </a:spcAft>
            </a:pPr>
            <a:r>
              <a:rPr lang="fr-FR" sz="1600" b="1" dirty="0" smtClean="0">
                <a:effectLst/>
                <a:latin typeface="Times New Roman" panose="02020603050405020304" pitchFamily="18" charset="0"/>
                <a:ea typeface="Calibri" panose="020F0502020204030204" pitchFamily="34" charset="0"/>
              </a:rPr>
              <a:t>Energie nécessaire à la production unitaire d’un volume de copeau (J/mm</a:t>
            </a:r>
            <a:r>
              <a:rPr lang="fr-FR" sz="1600" b="1" baseline="30000" dirty="0" smtClean="0">
                <a:effectLst/>
                <a:latin typeface="Times New Roman" panose="02020603050405020304" pitchFamily="18" charset="0"/>
                <a:ea typeface="Calibri" panose="020F0502020204030204" pitchFamily="34" charset="0"/>
              </a:rPr>
              <a:t>3</a:t>
            </a:r>
            <a:r>
              <a:rPr lang="fr-FR" sz="1600" b="1" dirty="0" smtClean="0">
                <a:effectLst/>
                <a:latin typeface="Times New Roman" panose="02020603050405020304" pitchFamily="18" charset="0"/>
                <a:ea typeface="Calibri" panose="020F0502020204030204" pitchFamily="34" charset="0"/>
              </a:rPr>
              <a:t>)</a:t>
            </a:r>
            <a:endParaRPr lang="fr-FR" sz="1600" b="1" dirty="0">
              <a:effectLst/>
              <a:latin typeface="Times New Roman" panose="02020603050405020304" pitchFamily="18" charset="0"/>
              <a:ea typeface="Calibri" panose="020F0502020204030204" pitchFamily="34" charset="0"/>
            </a:endParaRPr>
          </a:p>
        </p:txBody>
      </p:sp>
      <mc:AlternateContent xmlns:mc="http://schemas.openxmlformats.org/markup-compatibility/2006" xmlns:a14="http://schemas.microsoft.com/office/drawing/2010/main">
        <mc:Choice Requires="a14">
          <p:sp>
            <p:nvSpPr>
              <p:cNvPr id="4" name="ZoneTexte 3"/>
              <p:cNvSpPr txBox="1"/>
              <p:nvPr/>
            </p:nvSpPr>
            <p:spPr>
              <a:xfrm>
                <a:off x="7702706" y="1861753"/>
                <a:ext cx="748988" cy="333168"/>
              </a:xfrm>
              <a:prstGeom prst="rect">
                <a:avLst/>
              </a:prstGeom>
              <a:noFill/>
            </p:spPr>
            <p:txBody>
              <a:bodyPr wrap="none" lIns="0" tIns="0" rIns="0" bIns="0" rtlCol="0">
                <a:spAutoFit/>
              </a:bodyPr>
              <a:lstStyle/>
              <a:p>
                <a:r>
                  <a:rPr lang="fr-FR" dirty="0" smtClean="0"/>
                  <a:t>U = </a:t>
                </a:r>
                <a14:m>
                  <m:oMath xmlns:m="http://schemas.openxmlformats.org/officeDocument/2006/math">
                    <m:f>
                      <m:fPr>
                        <m:ctrlPr>
                          <a:rPr lang="fr-FR" i="1" smtClean="0">
                            <a:latin typeface="Cambria Math" panose="02040503050406030204" pitchFamily="18" charset="0"/>
                          </a:rPr>
                        </m:ctrlPr>
                      </m:fPr>
                      <m:num>
                        <m:sSub>
                          <m:sSubPr>
                            <m:ctrlPr>
                              <a:rPr lang="fr-FR" i="1" smtClean="0">
                                <a:latin typeface="Cambria Math" panose="02040503050406030204" pitchFamily="18" charset="0"/>
                              </a:rPr>
                            </m:ctrlPr>
                          </m:sSubPr>
                          <m:e>
                            <m:r>
                              <a:rPr lang="fr-FR" b="0" i="1" smtClean="0">
                                <a:latin typeface="Cambria Math" panose="02040503050406030204" pitchFamily="18" charset="0"/>
                              </a:rPr>
                              <m:t>𝑉</m:t>
                            </m:r>
                          </m:e>
                          <m:sub>
                            <m:r>
                              <a:rPr lang="fr-FR" b="0" i="1" smtClean="0">
                                <a:latin typeface="Cambria Math" panose="02040503050406030204" pitchFamily="18" charset="0"/>
                              </a:rPr>
                              <m:t>𝑠</m:t>
                            </m:r>
                          </m:sub>
                        </m:sSub>
                        <m:sSub>
                          <m:sSubPr>
                            <m:ctrlPr>
                              <a:rPr lang="fr-FR" i="1" smtClean="0">
                                <a:latin typeface="Cambria Math" panose="02040503050406030204" pitchFamily="18" charset="0"/>
                              </a:rPr>
                            </m:ctrlPr>
                          </m:sSubPr>
                          <m:e>
                            <m:r>
                              <a:rPr lang="fr-FR" b="0" i="1" smtClean="0">
                                <a:latin typeface="Cambria Math" panose="02040503050406030204" pitchFamily="18" charset="0"/>
                              </a:rPr>
                              <m:t>𝐹</m:t>
                            </m:r>
                          </m:e>
                          <m:sub>
                            <m:r>
                              <a:rPr lang="fr-FR" b="0" i="1" smtClean="0">
                                <a:latin typeface="Cambria Math" panose="02040503050406030204" pitchFamily="18" charset="0"/>
                              </a:rPr>
                              <m:t>𝑡</m:t>
                            </m:r>
                          </m:sub>
                        </m:sSub>
                      </m:num>
                      <m:den>
                        <m:sSub>
                          <m:sSubPr>
                            <m:ctrlPr>
                              <a:rPr lang="fr-FR" i="1" smtClean="0">
                                <a:latin typeface="Cambria Math" panose="02040503050406030204" pitchFamily="18" charset="0"/>
                              </a:rPr>
                            </m:ctrlPr>
                          </m:sSubPr>
                          <m:e>
                            <m:r>
                              <a:rPr lang="fr-FR" b="0" i="1" smtClean="0">
                                <a:latin typeface="Cambria Math" panose="02040503050406030204" pitchFamily="18" charset="0"/>
                              </a:rPr>
                              <m:t>𝑉</m:t>
                            </m:r>
                          </m:e>
                          <m:sub>
                            <m:r>
                              <a:rPr lang="fr-FR" b="0" i="1" smtClean="0">
                                <a:latin typeface="Cambria Math" panose="02040503050406030204" pitchFamily="18" charset="0"/>
                              </a:rPr>
                              <m:t>𝑤</m:t>
                            </m:r>
                          </m:sub>
                        </m:sSub>
                        <m:sSub>
                          <m:sSubPr>
                            <m:ctrlPr>
                              <a:rPr lang="fr-FR" i="1" smtClean="0">
                                <a:latin typeface="Cambria Math" panose="02040503050406030204" pitchFamily="18" charset="0"/>
                              </a:rPr>
                            </m:ctrlPr>
                          </m:sSubPr>
                          <m:e>
                            <m:r>
                              <a:rPr lang="fr-FR" b="0" i="1" smtClean="0">
                                <a:latin typeface="Cambria Math" panose="02040503050406030204" pitchFamily="18" charset="0"/>
                              </a:rPr>
                              <m:t>𝑒</m:t>
                            </m:r>
                          </m:e>
                          <m:sub>
                            <m:r>
                              <a:rPr lang="fr-FR" b="0" i="1" smtClean="0">
                                <a:latin typeface="Cambria Math" panose="02040503050406030204" pitchFamily="18" charset="0"/>
                              </a:rPr>
                              <m:t>𝑐h</m:t>
                            </m:r>
                          </m:sub>
                        </m:sSub>
                        <m:r>
                          <a:rPr lang="fr-FR" b="0" i="1" smtClean="0">
                            <a:latin typeface="Cambria Math" panose="02040503050406030204" pitchFamily="18" charset="0"/>
                          </a:rPr>
                          <m:t>𝑏</m:t>
                        </m:r>
                      </m:den>
                    </m:f>
                  </m:oMath>
                </a14:m>
                <a:endParaRPr lang="fr-FR" dirty="0"/>
              </a:p>
            </p:txBody>
          </p:sp>
        </mc:Choice>
        <mc:Fallback xmlns="">
          <p:sp>
            <p:nvSpPr>
              <p:cNvPr id="4" name="ZoneTexte 3"/>
              <p:cNvSpPr txBox="1">
                <a:spLocks noRot="1" noChangeAspect="1" noMove="1" noResize="1" noEditPoints="1" noAdjustHandles="1" noChangeArrowheads="1" noChangeShapeType="1" noTextEdit="1"/>
              </p:cNvSpPr>
              <p:nvPr/>
            </p:nvSpPr>
            <p:spPr>
              <a:xfrm>
                <a:off x="7702706" y="1861753"/>
                <a:ext cx="748988" cy="333168"/>
              </a:xfrm>
              <a:prstGeom prst="rect">
                <a:avLst/>
              </a:prstGeom>
              <a:blipFill>
                <a:blip r:embed="rId3"/>
                <a:stretch>
                  <a:fillRect l="-14754" t="-5455" r="-4918" b="-10909"/>
                </a:stretch>
              </a:blipFill>
            </p:spPr>
            <p:txBody>
              <a:bodyPr/>
              <a:lstStyle/>
              <a:p>
                <a:r>
                  <a:rPr lang="fr-FR">
                    <a:noFill/>
                  </a:rPr>
                  <a:t> </a:t>
                </a:r>
              </a:p>
            </p:txBody>
          </p:sp>
        </mc:Fallback>
      </mc:AlternateContent>
      <p:graphicFrame>
        <p:nvGraphicFramePr>
          <p:cNvPr id="9" name="Tableau 8"/>
          <p:cNvGraphicFramePr>
            <a:graphicFrameLocks noGrp="1"/>
          </p:cNvGraphicFramePr>
          <p:nvPr>
            <p:extLst>
              <p:ext uri="{D42A27DB-BD31-4B8C-83A1-F6EECF244321}">
                <p14:modId xmlns:p14="http://schemas.microsoft.com/office/powerpoint/2010/main" val="33357319"/>
              </p:ext>
            </p:extLst>
          </p:nvPr>
        </p:nvGraphicFramePr>
        <p:xfrm>
          <a:off x="933955" y="2580258"/>
          <a:ext cx="6768751" cy="2860825"/>
        </p:xfrm>
        <a:graphic>
          <a:graphicData uri="http://schemas.openxmlformats.org/drawingml/2006/table">
            <a:tbl>
              <a:tblPr firstRow="1" firstCol="1" bandRow="1"/>
              <a:tblGrid>
                <a:gridCol w="2367838">
                  <a:extLst>
                    <a:ext uri="{9D8B030D-6E8A-4147-A177-3AD203B41FA5}">
                      <a16:colId xmlns:a16="http://schemas.microsoft.com/office/drawing/2014/main" val="1903438701"/>
                    </a:ext>
                  </a:extLst>
                </a:gridCol>
                <a:gridCol w="2286189">
                  <a:extLst>
                    <a:ext uri="{9D8B030D-6E8A-4147-A177-3AD203B41FA5}">
                      <a16:colId xmlns:a16="http://schemas.microsoft.com/office/drawing/2014/main" val="2680214994"/>
                    </a:ext>
                  </a:extLst>
                </a:gridCol>
                <a:gridCol w="2114724">
                  <a:extLst>
                    <a:ext uri="{9D8B030D-6E8A-4147-A177-3AD203B41FA5}">
                      <a16:colId xmlns:a16="http://schemas.microsoft.com/office/drawing/2014/main" val="2491143864"/>
                    </a:ext>
                  </a:extLst>
                </a:gridCol>
              </a:tblGrid>
              <a:tr h="1176405">
                <a:tc>
                  <a:txBody>
                    <a:bodyPr/>
                    <a:lstStyle/>
                    <a:p>
                      <a:pPr algn="ctr">
                        <a:lnSpc>
                          <a:spcPct val="115000"/>
                        </a:lnSpc>
                        <a:spcBef>
                          <a:spcPts val="600"/>
                        </a:spcBef>
                        <a:spcAft>
                          <a:spcPts val="0"/>
                        </a:spcAft>
                      </a:pPr>
                      <a:endParaRPr lang="fr-FR" sz="1400" spc="75" dirty="0">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GB" sz="1400" b="1" spc="75" dirty="0" err="1" smtClean="0">
                          <a:effectLst/>
                          <a:latin typeface="Century Schoolbook" panose="02040604050505020304" pitchFamily="18" charset="0"/>
                          <a:ea typeface="Times New Roman" panose="02020603050405020304" pitchFamily="18" charset="0"/>
                          <a:cs typeface="Times New Roman" panose="02020603050405020304" pitchFamily="18" charset="0"/>
                        </a:rPr>
                        <a:t>Profondeur</a:t>
                      </a:r>
                      <a:r>
                        <a:rPr lang="en-GB" sz="1400" b="1" spc="75" dirty="0" smtClean="0">
                          <a:effectLst/>
                          <a:latin typeface="Century Schoolbook" panose="02040604050505020304" pitchFamily="18" charset="0"/>
                          <a:ea typeface="Times New Roman" panose="02020603050405020304" pitchFamily="18" charset="0"/>
                          <a:cs typeface="Times New Roman" panose="02020603050405020304" pitchFamily="18" charset="0"/>
                        </a:rPr>
                        <a:t> de </a:t>
                      </a:r>
                      <a:r>
                        <a:rPr lang="en-GB" sz="1400" b="1" spc="75" dirty="0" err="1" smtClean="0">
                          <a:effectLst/>
                          <a:latin typeface="Century Schoolbook" panose="02040604050505020304" pitchFamily="18" charset="0"/>
                          <a:ea typeface="Times New Roman" panose="02020603050405020304" pitchFamily="18" charset="0"/>
                          <a:cs typeface="Times New Roman" panose="02020603050405020304" pitchFamily="18" charset="0"/>
                        </a:rPr>
                        <a:t>passe</a:t>
                      </a:r>
                      <a:r>
                        <a:rPr lang="en-GB" sz="1400" b="1" spc="75" dirty="0" smtClean="0">
                          <a:effectLst/>
                          <a:latin typeface="Century Schoolbook" panose="02040604050505020304" pitchFamily="18" charset="0"/>
                          <a:ea typeface="Times New Roman" panose="02020603050405020304" pitchFamily="18" charset="0"/>
                          <a:cs typeface="Times New Roman" panose="02020603050405020304" pitchFamily="18" charset="0"/>
                        </a:rPr>
                        <a:t> </a:t>
                      </a:r>
                      <a:r>
                        <a:rPr lang="en-GB" sz="1400" b="1" spc="75" dirty="0" err="1" smtClean="0">
                          <a:effectLst/>
                          <a:latin typeface="Century Schoolbook" panose="02040604050505020304" pitchFamily="18" charset="0"/>
                          <a:ea typeface="Times New Roman" panose="02020603050405020304" pitchFamily="18" charset="0"/>
                          <a:cs typeface="Times New Roman" panose="02020603050405020304" pitchFamily="18" charset="0"/>
                        </a:rPr>
                        <a:t>caractéristique</a:t>
                      </a:r>
                      <a:r>
                        <a:rPr lang="en-GB" sz="1400" b="1" spc="75" dirty="0" smtClean="0">
                          <a:effectLst/>
                          <a:latin typeface="Century Schoolbook" panose="02040604050505020304" pitchFamily="18" charset="0"/>
                          <a:ea typeface="Times New Roman" panose="02020603050405020304" pitchFamily="18" charset="0"/>
                          <a:cs typeface="Times New Roman" panose="02020603050405020304" pitchFamily="18" charset="0"/>
                        </a:rPr>
                        <a:t> (µm)</a:t>
                      </a:r>
                      <a:endParaRPr lang="fr-FR" sz="1400" b="1" spc="75" dirty="0">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400" b="1" spc="75" dirty="0" smtClean="0">
                          <a:effectLst/>
                          <a:latin typeface="Century Schoolbook" panose="02040604050505020304" pitchFamily="18" charset="0"/>
                          <a:ea typeface="Times New Roman" panose="02020603050405020304" pitchFamily="18" charset="0"/>
                          <a:cs typeface="Times New Roman" panose="02020603050405020304" pitchFamily="18" charset="0"/>
                        </a:rPr>
                        <a:t>U (J/mm</a:t>
                      </a:r>
                      <a:r>
                        <a:rPr lang="en-GB" sz="1400" b="1" spc="75" baseline="30000" dirty="0" smtClean="0">
                          <a:effectLst/>
                          <a:latin typeface="Century Schoolbook" panose="02040604050505020304" pitchFamily="18" charset="0"/>
                          <a:ea typeface="Times New Roman" panose="02020603050405020304" pitchFamily="18" charset="0"/>
                          <a:cs typeface="Times New Roman" panose="02020603050405020304" pitchFamily="18" charset="0"/>
                        </a:rPr>
                        <a:t>3</a:t>
                      </a:r>
                      <a:r>
                        <a:rPr lang="en-GB" sz="1400" b="1" spc="75" baseline="0" dirty="0" smtClean="0">
                          <a:effectLst/>
                          <a:latin typeface="Century Schoolbook" panose="02040604050505020304" pitchFamily="18" charset="0"/>
                          <a:ea typeface="Times New Roman" panose="02020603050405020304" pitchFamily="18" charset="0"/>
                          <a:cs typeface="Times New Roman" panose="02020603050405020304" pitchFamily="18" charset="0"/>
                        </a:rPr>
                        <a:t>)</a:t>
                      </a:r>
                      <a:endParaRPr lang="fr-FR" sz="1400" b="1" spc="75" dirty="0">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3565746"/>
                  </a:ext>
                </a:extLst>
              </a:tr>
              <a:tr h="443986">
                <a:tc>
                  <a:txBody>
                    <a:bodyPr/>
                    <a:lstStyle/>
                    <a:p>
                      <a:pPr algn="ctr">
                        <a:lnSpc>
                          <a:spcPct val="115000"/>
                        </a:lnSpc>
                        <a:spcBef>
                          <a:spcPts val="600"/>
                        </a:spcBef>
                        <a:spcAft>
                          <a:spcPts val="0"/>
                        </a:spcAft>
                      </a:pPr>
                      <a:r>
                        <a:rPr lang="en-GB" sz="1400" b="1" spc="75" dirty="0" smtClean="0">
                          <a:effectLst/>
                          <a:latin typeface="Century Schoolbook" panose="02040604050505020304" pitchFamily="18" charset="0"/>
                          <a:ea typeface="Times New Roman" panose="02020603050405020304" pitchFamily="18" charset="0"/>
                          <a:cs typeface="Times New Roman" panose="02020603050405020304" pitchFamily="18" charset="0"/>
                        </a:rPr>
                        <a:t>Coupe</a:t>
                      </a:r>
                      <a:r>
                        <a:rPr lang="en-GB" sz="1400" b="1" spc="75" baseline="0" dirty="0" smtClean="0">
                          <a:effectLst/>
                          <a:latin typeface="Century Schoolbook" panose="02040604050505020304" pitchFamily="18" charset="0"/>
                          <a:ea typeface="Times New Roman" panose="02020603050405020304" pitchFamily="18" charset="0"/>
                          <a:cs typeface="Times New Roman" panose="02020603050405020304" pitchFamily="18" charset="0"/>
                        </a:rPr>
                        <a:t> </a:t>
                      </a:r>
                      <a:r>
                        <a:rPr lang="en-GB" sz="1400" b="1" spc="75" baseline="0" dirty="0" err="1" smtClean="0">
                          <a:effectLst/>
                          <a:latin typeface="Century Schoolbook" panose="02040604050505020304" pitchFamily="18" charset="0"/>
                          <a:ea typeface="Times New Roman" panose="02020603050405020304" pitchFamily="18" charset="0"/>
                          <a:cs typeface="Times New Roman" panose="02020603050405020304" pitchFamily="18" charset="0"/>
                        </a:rPr>
                        <a:t>classique</a:t>
                      </a:r>
                      <a:endParaRPr lang="fr-FR" sz="1400" b="1" spc="75" dirty="0">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GB" sz="1400" spc="75" dirty="0" smtClean="0">
                          <a:effectLst/>
                          <a:latin typeface="Century Schoolbook" panose="02040604050505020304" pitchFamily="18" charset="0"/>
                          <a:ea typeface="Times New Roman" panose="02020603050405020304" pitchFamily="18" charset="0"/>
                          <a:cs typeface="Times New Roman" panose="02020603050405020304" pitchFamily="18" charset="0"/>
                        </a:rPr>
                        <a:t>250</a:t>
                      </a:r>
                      <a:endParaRPr lang="fr-FR" sz="1400" spc="75" dirty="0">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400" spc="75" dirty="0" smtClean="0">
                          <a:effectLst/>
                          <a:latin typeface="Century Schoolbook" panose="02040604050505020304" pitchFamily="18" charset="0"/>
                          <a:ea typeface="Times New Roman" panose="02020603050405020304" pitchFamily="18" charset="0"/>
                          <a:cs typeface="Times New Roman" panose="02020603050405020304" pitchFamily="18" charset="0"/>
                        </a:rPr>
                        <a:t>2</a:t>
                      </a:r>
                      <a:endParaRPr lang="fr-FR" sz="1400" spc="75" dirty="0">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9358428"/>
                  </a:ext>
                </a:extLst>
              </a:tr>
              <a:tr h="574455">
                <a:tc>
                  <a:txBody>
                    <a:bodyPr/>
                    <a:lstStyle/>
                    <a:p>
                      <a:pPr algn="ctr">
                        <a:lnSpc>
                          <a:spcPct val="115000"/>
                        </a:lnSpc>
                        <a:spcBef>
                          <a:spcPts val="600"/>
                        </a:spcBef>
                        <a:spcAft>
                          <a:spcPts val="0"/>
                        </a:spcAft>
                      </a:pPr>
                      <a:r>
                        <a:rPr lang="en-GB" sz="1400" b="1" spc="75" dirty="0" smtClean="0">
                          <a:effectLst/>
                          <a:latin typeface="Century Schoolbook" panose="02040604050505020304" pitchFamily="18" charset="0"/>
                          <a:ea typeface="Times New Roman" panose="02020603050405020304" pitchFamily="18" charset="0"/>
                          <a:cs typeface="Times New Roman" panose="02020603050405020304" pitchFamily="18" charset="0"/>
                        </a:rPr>
                        <a:t>Rectification </a:t>
                      </a:r>
                      <a:r>
                        <a:rPr lang="en-GB" sz="1400" b="1" spc="75" dirty="0" err="1" smtClean="0">
                          <a:effectLst/>
                          <a:latin typeface="Century Schoolbook" panose="02040604050505020304" pitchFamily="18" charset="0"/>
                          <a:ea typeface="Times New Roman" panose="02020603050405020304" pitchFamily="18" charset="0"/>
                          <a:cs typeface="Times New Roman" panose="02020603050405020304" pitchFamily="18" charset="0"/>
                        </a:rPr>
                        <a:t>d’ébauche</a:t>
                      </a:r>
                      <a:endParaRPr lang="fr-FR" sz="1400" b="1" spc="75" dirty="0">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400" spc="75" dirty="0" smtClean="0">
                          <a:effectLst/>
                          <a:latin typeface="Century Schoolbook" panose="02040604050505020304" pitchFamily="18" charset="0"/>
                          <a:ea typeface="Times New Roman" panose="02020603050405020304" pitchFamily="18" charset="0"/>
                          <a:cs typeface="Times New Roman" panose="02020603050405020304" pitchFamily="18" charset="0"/>
                        </a:rPr>
                        <a:t>25</a:t>
                      </a:r>
                      <a:endParaRPr lang="fr-FR" sz="1400" spc="75" dirty="0">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400" spc="75" dirty="0" smtClean="0">
                          <a:effectLst/>
                          <a:latin typeface="Century Schoolbook" panose="02040604050505020304" pitchFamily="18" charset="0"/>
                          <a:ea typeface="Times New Roman" panose="02020603050405020304" pitchFamily="18" charset="0"/>
                          <a:cs typeface="Times New Roman" panose="02020603050405020304" pitchFamily="18" charset="0"/>
                        </a:rPr>
                        <a:t>14</a:t>
                      </a:r>
                      <a:endParaRPr lang="fr-FR" sz="1400" spc="75" dirty="0">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73929880"/>
                  </a:ext>
                </a:extLst>
              </a:tr>
              <a:tr h="665979">
                <a:tc>
                  <a:txBody>
                    <a:bodyPr/>
                    <a:lstStyle/>
                    <a:p>
                      <a:pPr algn="ctr">
                        <a:lnSpc>
                          <a:spcPct val="115000"/>
                        </a:lnSpc>
                        <a:spcBef>
                          <a:spcPts val="600"/>
                        </a:spcBef>
                        <a:spcAft>
                          <a:spcPts val="0"/>
                        </a:spcAft>
                      </a:pPr>
                      <a:r>
                        <a:rPr lang="fr-FR" sz="1400" b="1" spc="75" dirty="0" smtClean="0">
                          <a:effectLst/>
                          <a:latin typeface="Century Schoolbook" panose="02040604050505020304" pitchFamily="18" charset="0"/>
                          <a:ea typeface="Times New Roman" panose="02020603050405020304" pitchFamily="18" charset="0"/>
                          <a:cs typeface="Times New Roman" panose="02020603050405020304" pitchFamily="18" charset="0"/>
                        </a:rPr>
                        <a:t>Rectification de finition</a:t>
                      </a:r>
                      <a:endParaRPr lang="fr-FR" sz="1400" b="1" spc="75" dirty="0">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400" spc="75" dirty="0" smtClean="0">
                          <a:effectLst/>
                          <a:latin typeface="Century Schoolbook" panose="02040604050505020304" pitchFamily="18" charset="0"/>
                          <a:ea typeface="Times New Roman" panose="02020603050405020304" pitchFamily="18" charset="0"/>
                          <a:cs typeface="Times New Roman" panose="02020603050405020304" pitchFamily="18" charset="0"/>
                        </a:rPr>
                        <a:t>2</a:t>
                      </a:r>
                      <a:endParaRPr lang="fr-FR" sz="1400" spc="75" dirty="0">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400" spc="75" dirty="0" smtClean="0">
                          <a:effectLst/>
                          <a:latin typeface="Century Schoolbook" panose="02040604050505020304" pitchFamily="18" charset="0"/>
                          <a:ea typeface="Times New Roman" panose="02020603050405020304" pitchFamily="18" charset="0"/>
                          <a:cs typeface="Times New Roman" panose="02020603050405020304" pitchFamily="18" charset="0"/>
                        </a:rPr>
                        <a:t>70</a:t>
                      </a:r>
                      <a:endParaRPr lang="fr-FR" sz="1400" spc="75" dirty="0">
                        <a:effectLst/>
                        <a:latin typeface="Century Schoolbook" panose="020406040505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39689517"/>
                  </a:ext>
                </a:extLst>
              </a:tr>
            </a:tbl>
          </a:graphicData>
        </a:graphic>
      </p:graphicFrame>
      <p:sp>
        <p:nvSpPr>
          <p:cNvPr id="11" name="Rectangle 10"/>
          <p:cNvSpPr/>
          <p:nvPr/>
        </p:nvSpPr>
        <p:spPr>
          <a:xfrm>
            <a:off x="3097891" y="5542046"/>
            <a:ext cx="3024336" cy="276999"/>
          </a:xfrm>
          <a:prstGeom prst="rect">
            <a:avLst/>
          </a:prstGeom>
        </p:spPr>
        <p:txBody>
          <a:bodyPr wrap="square">
            <a:spAutoFit/>
          </a:bodyPr>
          <a:lstStyle/>
          <a:p>
            <a:pPr algn="ctr">
              <a:spcAft>
                <a:spcPts val="800"/>
              </a:spcAft>
            </a:pPr>
            <a:r>
              <a:rPr lang="fr-FR" sz="1200" dirty="0" smtClean="0">
                <a:effectLst/>
                <a:latin typeface="Times New Roman" panose="02020603050405020304" pitchFamily="18" charset="0"/>
                <a:ea typeface="Calibri" panose="020F0502020204030204" pitchFamily="34" charset="0"/>
              </a:rPr>
              <a:t>Comparaison coupe classique rectification</a:t>
            </a:r>
            <a:endParaRPr lang="fr-FR" sz="1200" dirty="0">
              <a:effectLst/>
              <a:latin typeface="Times New Roman" panose="02020603050405020304" pitchFamily="18" charset="0"/>
              <a:ea typeface="Calibri" panose="020F0502020204030204" pitchFamily="34" charset="0"/>
            </a:endParaRPr>
          </a:p>
        </p:txBody>
      </p:sp>
      <p:sp>
        <p:nvSpPr>
          <p:cNvPr id="12" name="Rectangle 11"/>
          <p:cNvSpPr/>
          <p:nvPr/>
        </p:nvSpPr>
        <p:spPr>
          <a:xfrm>
            <a:off x="1127247" y="6165265"/>
            <a:ext cx="6965625" cy="338554"/>
          </a:xfrm>
          <a:prstGeom prst="rect">
            <a:avLst/>
          </a:prstGeom>
        </p:spPr>
        <p:txBody>
          <a:bodyPr wrap="square">
            <a:spAutoFit/>
          </a:bodyPr>
          <a:lstStyle/>
          <a:p>
            <a:pPr algn="ctr">
              <a:spcAft>
                <a:spcPts val="800"/>
              </a:spcAft>
            </a:pPr>
            <a:r>
              <a:rPr lang="fr-FR" sz="1600" b="1" dirty="0" smtClean="0">
                <a:solidFill>
                  <a:srgbClr val="002060"/>
                </a:solidFill>
                <a:effectLst/>
                <a:latin typeface="Times New Roman" panose="02020603050405020304" pitchFamily="18" charset="0"/>
                <a:ea typeface="Calibri" panose="020F0502020204030204" pitchFamily="34" charset="0"/>
              </a:rPr>
              <a:t>Energie spécifique de coupe extrêmemen</a:t>
            </a:r>
            <a:r>
              <a:rPr lang="fr-FR" sz="1600" b="1" dirty="0" smtClean="0">
                <a:solidFill>
                  <a:srgbClr val="002060"/>
                </a:solidFill>
                <a:latin typeface="Times New Roman" panose="02020603050405020304" pitchFamily="18" charset="0"/>
                <a:ea typeface="Calibri" panose="020F0502020204030204" pitchFamily="34" charset="0"/>
              </a:rPr>
              <a:t>t élevée en rectification</a:t>
            </a:r>
            <a:endParaRPr lang="fr-FR" sz="1600" b="1" dirty="0">
              <a:solidFill>
                <a:srgbClr val="00206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6474047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27</a:t>
            </a:fld>
            <a:endParaRPr lang="fr-FR" altLang="fr-FR" dirty="0"/>
          </a:p>
        </p:txBody>
      </p:sp>
      <p:sp>
        <p:nvSpPr>
          <p:cNvPr id="2" name="ZoneTexte 1"/>
          <p:cNvSpPr txBox="1"/>
          <p:nvPr/>
        </p:nvSpPr>
        <p:spPr>
          <a:xfrm>
            <a:off x="558703" y="980728"/>
            <a:ext cx="5165425"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Différents types d’abrasion</a:t>
            </a:r>
            <a:endParaRPr lang="fr-FR" sz="2000" i="1" dirty="0">
              <a:latin typeface="Times New Roman" panose="02020603050405020304" pitchFamily="18" charset="0"/>
              <a:cs typeface="Times New Roman" panose="02020603050405020304" pitchFamily="18" charset="0"/>
            </a:endParaRPr>
          </a:p>
        </p:txBody>
      </p:sp>
      <p:sp>
        <p:nvSpPr>
          <p:cNvPr id="30" name="Text Box 7"/>
          <p:cNvSpPr txBox="1">
            <a:spLocks noChangeArrowheads="1"/>
          </p:cNvSpPr>
          <p:nvPr/>
        </p:nvSpPr>
        <p:spPr bwMode="auto">
          <a:xfrm>
            <a:off x="1335752" y="135987"/>
            <a:ext cx="654861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Mode de formation micro </a:t>
            </a:r>
            <a:r>
              <a:rPr lang="en-US" sz="2600" b="1" dirty="0" err="1" smtClean="0"/>
              <a:t>copeau</a:t>
            </a:r>
            <a:endParaRPr lang="fr-FR" sz="2600" b="1" dirty="0"/>
          </a:p>
        </p:txBody>
      </p:sp>
      <p:pic>
        <p:nvPicPr>
          <p:cNvPr id="13" name="Image 12"/>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1115616" y="1833776"/>
            <a:ext cx="2381250" cy="1257300"/>
          </a:xfrm>
          <a:prstGeom prst="rect">
            <a:avLst/>
          </a:prstGeom>
        </p:spPr>
      </p:pic>
      <p:pic>
        <p:nvPicPr>
          <p:cNvPr id="14" name="Image 13"/>
          <p:cNvPicPr/>
          <p:nvPr/>
        </p:nvPicPr>
        <p:blipFill>
          <a:blip r:embed="rId5">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tretch>
            <a:fillRect/>
          </a:stretch>
        </p:blipFill>
        <p:spPr>
          <a:xfrm>
            <a:off x="5842000" y="1711856"/>
            <a:ext cx="2336800" cy="1379220"/>
          </a:xfrm>
          <a:prstGeom prst="rect">
            <a:avLst/>
          </a:prstGeom>
        </p:spPr>
      </p:pic>
      <p:pic>
        <p:nvPicPr>
          <p:cNvPr id="15" name="Image 14"/>
          <p:cNvPicPr/>
          <p:nvPr/>
        </p:nvPicPr>
        <p:blipFill>
          <a:blip r:embed="rId7">
            <a:extLst>
              <a:ext uri="{BEBA8EAE-BF5A-486C-A8C5-ECC9F3942E4B}">
                <a14:imgProps xmlns:a14="http://schemas.microsoft.com/office/drawing/2010/main">
                  <a14:imgLayer r:embed="rId8">
                    <a14:imgEffect>
                      <a14:sharpenSoften amount="50000"/>
                    </a14:imgEffect>
                  </a14:imgLayer>
                </a14:imgProps>
              </a:ext>
              <a:ext uri="{28A0092B-C50C-407E-A947-70E740481C1C}">
                <a14:useLocalDpi xmlns:a14="http://schemas.microsoft.com/office/drawing/2010/main" val="0"/>
              </a:ext>
            </a:extLst>
          </a:blip>
          <a:stretch>
            <a:fillRect/>
          </a:stretch>
        </p:blipFill>
        <p:spPr>
          <a:xfrm>
            <a:off x="3688023" y="4077072"/>
            <a:ext cx="2247900" cy="1419225"/>
          </a:xfrm>
          <a:prstGeom prst="rect">
            <a:avLst/>
          </a:prstGeom>
        </p:spPr>
      </p:pic>
      <p:sp>
        <p:nvSpPr>
          <p:cNvPr id="16" name="Rectangle 15"/>
          <p:cNvSpPr/>
          <p:nvPr/>
        </p:nvSpPr>
        <p:spPr>
          <a:xfrm>
            <a:off x="1322060" y="3104366"/>
            <a:ext cx="1944216" cy="461665"/>
          </a:xfrm>
          <a:prstGeom prst="rect">
            <a:avLst/>
          </a:prstGeom>
        </p:spPr>
        <p:txBody>
          <a:bodyPr wrap="square">
            <a:spAutoFit/>
          </a:bodyPr>
          <a:lstStyle/>
          <a:p>
            <a:pPr algn="ctr">
              <a:spcAft>
                <a:spcPts val="800"/>
              </a:spcAft>
            </a:pPr>
            <a:r>
              <a:rPr lang="fr-FR" sz="1200" dirty="0" smtClean="0">
                <a:effectLst/>
                <a:latin typeface="Times New Roman" panose="02020603050405020304" pitchFamily="18" charset="0"/>
                <a:ea typeface="Calibri" panose="020F0502020204030204" pitchFamily="34" charset="0"/>
              </a:rPr>
              <a:t>Micro sillon de labourage </a:t>
            </a:r>
            <a:r>
              <a:rPr lang="fr-FR" sz="1200" i="1" dirty="0" smtClean="0">
                <a:effectLst/>
                <a:latin typeface="Times New Roman" panose="02020603050405020304" pitchFamily="18" charset="0"/>
                <a:ea typeface="Calibri" panose="020F0502020204030204" pitchFamily="34" charset="0"/>
              </a:rPr>
              <a:t>(Barge 2005)</a:t>
            </a:r>
            <a:endParaRPr lang="fr-FR" sz="1200" i="1" dirty="0">
              <a:effectLst/>
              <a:latin typeface="Times New Roman" panose="02020603050405020304" pitchFamily="18" charset="0"/>
              <a:ea typeface="Calibri" panose="020F0502020204030204" pitchFamily="34" charset="0"/>
            </a:endParaRPr>
          </a:p>
        </p:txBody>
      </p:sp>
      <p:sp>
        <p:nvSpPr>
          <p:cNvPr id="17" name="Rectangle 16"/>
          <p:cNvSpPr/>
          <p:nvPr/>
        </p:nvSpPr>
        <p:spPr>
          <a:xfrm>
            <a:off x="6012160" y="3091076"/>
            <a:ext cx="1872208" cy="461665"/>
          </a:xfrm>
          <a:prstGeom prst="rect">
            <a:avLst/>
          </a:prstGeom>
        </p:spPr>
        <p:txBody>
          <a:bodyPr wrap="square">
            <a:spAutoFit/>
          </a:bodyPr>
          <a:lstStyle/>
          <a:p>
            <a:pPr algn="ctr">
              <a:spcAft>
                <a:spcPts val="800"/>
              </a:spcAft>
            </a:pPr>
            <a:r>
              <a:rPr lang="fr-FR" sz="1200" dirty="0" smtClean="0">
                <a:effectLst/>
                <a:latin typeface="Times New Roman" panose="02020603050405020304" pitchFamily="18" charset="0"/>
                <a:ea typeface="Calibri" panose="020F0502020204030204" pitchFamily="34" charset="0"/>
              </a:rPr>
              <a:t>Rayure de micro coupe </a:t>
            </a:r>
            <a:r>
              <a:rPr lang="fr-FR" sz="1200" i="1" dirty="0" smtClean="0">
                <a:effectLst/>
                <a:latin typeface="Times New Roman" panose="02020603050405020304" pitchFamily="18" charset="0"/>
                <a:ea typeface="Calibri" panose="020F0502020204030204" pitchFamily="34" charset="0"/>
              </a:rPr>
              <a:t>(Barge 2005)</a:t>
            </a:r>
            <a:endParaRPr lang="fr-FR" sz="1200" i="1" dirty="0">
              <a:effectLst/>
              <a:latin typeface="Times New Roman" panose="02020603050405020304" pitchFamily="18" charset="0"/>
              <a:ea typeface="Calibri" panose="020F0502020204030204" pitchFamily="34" charset="0"/>
            </a:endParaRPr>
          </a:p>
        </p:txBody>
      </p:sp>
      <p:sp>
        <p:nvSpPr>
          <p:cNvPr id="18" name="Rectangle 17"/>
          <p:cNvSpPr/>
          <p:nvPr/>
        </p:nvSpPr>
        <p:spPr>
          <a:xfrm>
            <a:off x="3773934" y="5496297"/>
            <a:ext cx="2060054" cy="461665"/>
          </a:xfrm>
          <a:prstGeom prst="rect">
            <a:avLst/>
          </a:prstGeom>
        </p:spPr>
        <p:txBody>
          <a:bodyPr wrap="square">
            <a:spAutoFit/>
          </a:bodyPr>
          <a:lstStyle/>
          <a:p>
            <a:pPr algn="ctr">
              <a:spcAft>
                <a:spcPts val="800"/>
              </a:spcAft>
            </a:pPr>
            <a:r>
              <a:rPr lang="fr-FR" sz="1200" dirty="0" smtClean="0">
                <a:effectLst/>
                <a:latin typeface="Times New Roman" panose="02020603050405020304" pitchFamily="18" charset="0"/>
                <a:ea typeface="Calibri" panose="020F0502020204030204" pitchFamily="34" charset="0"/>
              </a:rPr>
              <a:t>Traces de micro fractures </a:t>
            </a:r>
            <a:r>
              <a:rPr lang="fr-FR" sz="1200" i="1" dirty="0" smtClean="0">
                <a:effectLst/>
                <a:latin typeface="Times New Roman" panose="02020603050405020304" pitchFamily="18" charset="0"/>
                <a:ea typeface="Calibri" panose="020F0502020204030204" pitchFamily="34" charset="0"/>
              </a:rPr>
              <a:t>(Barge 2005)</a:t>
            </a:r>
            <a:endParaRPr lang="fr-FR" sz="1200" i="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83496176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28</a:t>
            </a:fld>
            <a:endParaRPr lang="fr-FR" altLang="fr-FR" dirty="0"/>
          </a:p>
        </p:txBody>
      </p:sp>
      <p:sp>
        <p:nvSpPr>
          <p:cNvPr id="2" name="ZoneTexte 1"/>
          <p:cNvSpPr txBox="1"/>
          <p:nvPr/>
        </p:nvSpPr>
        <p:spPr>
          <a:xfrm>
            <a:off x="558704" y="980728"/>
            <a:ext cx="4229320"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Approche thermique de la rectification</a:t>
            </a:r>
            <a:endParaRPr lang="fr-FR" sz="2000" i="1" dirty="0">
              <a:latin typeface="Times New Roman" panose="02020603050405020304" pitchFamily="18" charset="0"/>
              <a:cs typeface="Times New Roman" panose="02020603050405020304" pitchFamily="18" charset="0"/>
            </a:endParaRPr>
          </a:p>
        </p:txBody>
      </p:sp>
      <p:sp>
        <p:nvSpPr>
          <p:cNvPr id="30"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Intégrité</a:t>
            </a:r>
            <a:r>
              <a:rPr lang="en-US" sz="2600" b="1" dirty="0" smtClean="0"/>
              <a:t> des pieces </a:t>
            </a:r>
            <a:r>
              <a:rPr lang="en-US" sz="2600" b="1" dirty="0" err="1" smtClean="0"/>
              <a:t>usinées</a:t>
            </a:r>
            <a:endParaRPr lang="fr-FR" sz="2600" b="1" dirty="0"/>
          </a:p>
        </p:txBody>
      </p:sp>
      <p:grpSp>
        <p:nvGrpSpPr>
          <p:cNvPr id="25" name="Groupe 24"/>
          <p:cNvGrpSpPr/>
          <p:nvPr/>
        </p:nvGrpSpPr>
        <p:grpSpPr>
          <a:xfrm>
            <a:off x="1308967" y="3819526"/>
            <a:ext cx="4775201" cy="2425699"/>
            <a:chOff x="0" y="0"/>
            <a:chExt cx="4775502" cy="2425849"/>
          </a:xfrm>
        </p:grpSpPr>
        <p:grpSp>
          <p:nvGrpSpPr>
            <p:cNvPr id="26" name="Groupe 25"/>
            <p:cNvGrpSpPr/>
            <p:nvPr/>
          </p:nvGrpSpPr>
          <p:grpSpPr>
            <a:xfrm>
              <a:off x="0" y="0"/>
              <a:ext cx="4775502" cy="2425849"/>
              <a:chOff x="0" y="0"/>
              <a:chExt cx="4775502" cy="2425849"/>
            </a:xfrm>
          </p:grpSpPr>
          <p:grpSp>
            <p:nvGrpSpPr>
              <p:cNvPr id="28" name="Groupe 27"/>
              <p:cNvGrpSpPr/>
              <p:nvPr/>
            </p:nvGrpSpPr>
            <p:grpSpPr>
              <a:xfrm>
                <a:off x="0" y="0"/>
                <a:ext cx="3911853" cy="2151529"/>
                <a:chOff x="0" y="0"/>
                <a:chExt cx="3911853" cy="2151529"/>
              </a:xfrm>
            </p:grpSpPr>
            <p:sp>
              <p:nvSpPr>
                <p:cNvPr id="32" name="Zone de texte 2"/>
                <p:cNvSpPr txBox="1">
                  <a:spLocks noChangeArrowheads="1"/>
                </p:cNvSpPr>
                <p:nvPr/>
              </p:nvSpPr>
              <p:spPr bwMode="auto">
                <a:xfrm>
                  <a:off x="1753497" y="0"/>
                  <a:ext cx="472440" cy="312420"/>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sz="1200">
                      <a:solidFill>
                        <a:srgbClr val="000000"/>
                      </a:solidFill>
                      <a:effectLst/>
                      <a:latin typeface="Times New Roman" panose="02020603050405020304" pitchFamily="18" charset="0"/>
                      <a:ea typeface="Calibri" panose="020F0502020204030204" pitchFamily="34" charset="0"/>
                    </a:rPr>
                    <a:t>v</a:t>
                  </a:r>
                  <a:r>
                    <a:rPr lang="fr-FR" sz="1200" baseline="-25000">
                      <a:solidFill>
                        <a:srgbClr val="000000"/>
                      </a:solidFill>
                      <a:effectLst/>
                      <a:latin typeface="Times New Roman" panose="02020603050405020304" pitchFamily="18" charset="0"/>
                      <a:ea typeface="Calibri" panose="020F0502020204030204" pitchFamily="34" charset="0"/>
                    </a:rPr>
                    <a:t>s</a:t>
                  </a:r>
                  <a:endParaRPr lang="fr-FR" sz="1200">
                    <a:solidFill>
                      <a:srgbClr val="000000"/>
                    </a:solidFill>
                    <a:effectLst/>
                    <a:latin typeface="Times New Roman" panose="02020603050405020304" pitchFamily="18" charset="0"/>
                    <a:ea typeface="Calibri" panose="020F0502020204030204" pitchFamily="34" charset="0"/>
                  </a:endParaRPr>
                </a:p>
              </p:txBody>
            </p:sp>
            <p:sp>
              <p:nvSpPr>
                <p:cNvPr id="33" name="Rogner un rectangle avec un coin du même côté 32"/>
                <p:cNvSpPr/>
                <p:nvPr/>
              </p:nvSpPr>
              <p:spPr>
                <a:xfrm rot="8646729">
                  <a:off x="1430767" y="1000461"/>
                  <a:ext cx="97648" cy="314551"/>
                </a:xfrm>
                <a:prstGeom prst="snip2SameRect">
                  <a:avLst>
                    <a:gd name="adj1" fmla="val 43025"/>
                    <a:gd name="adj2" fmla="val 0"/>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grpSp>
              <p:nvGrpSpPr>
                <p:cNvPr id="34" name="Groupe 33"/>
                <p:cNvGrpSpPr/>
                <p:nvPr/>
              </p:nvGrpSpPr>
              <p:grpSpPr>
                <a:xfrm>
                  <a:off x="0" y="231289"/>
                  <a:ext cx="3911853" cy="1920240"/>
                  <a:chOff x="0" y="0"/>
                  <a:chExt cx="3911853" cy="1920240"/>
                </a:xfrm>
              </p:grpSpPr>
              <p:grpSp>
                <p:nvGrpSpPr>
                  <p:cNvPr id="35" name="Groupe 34"/>
                  <p:cNvGrpSpPr/>
                  <p:nvPr/>
                </p:nvGrpSpPr>
                <p:grpSpPr>
                  <a:xfrm>
                    <a:off x="0" y="0"/>
                    <a:ext cx="3672840" cy="1920240"/>
                    <a:chOff x="0" y="0"/>
                    <a:chExt cx="3672840" cy="1920240"/>
                  </a:xfrm>
                </p:grpSpPr>
                <p:grpSp>
                  <p:nvGrpSpPr>
                    <p:cNvPr id="40" name="Groupe 39"/>
                    <p:cNvGrpSpPr/>
                    <p:nvPr/>
                  </p:nvGrpSpPr>
                  <p:grpSpPr>
                    <a:xfrm>
                      <a:off x="0" y="0"/>
                      <a:ext cx="3672840" cy="1920240"/>
                      <a:chOff x="0" y="0"/>
                      <a:chExt cx="3672840" cy="1920240"/>
                    </a:xfrm>
                  </p:grpSpPr>
                  <p:grpSp>
                    <p:nvGrpSpPr>
                      <p:cNvPr id="44" name="Groupe 43"/>
                      <p:cNvGrpSpPr/>
                      <p:nvPr/>
                    </p:nvGrpSpPr>
                    <p:grpSpPr>
                      <a:xfrm>
                        <a:off x="0" y="0"/>
                        <a:ext cx="3672840" cy="1920240"/>
                        <a:chOff x="0" y="0"/>
                        <a:chExt cx="3672840" cy="1920240"/>
                      </a:xfrm>
                    </p:grpSpPr>
                    <p:grpSp>
                      <p:nvGrpSpPr>
                        <p:cNvPr id="53" name="Groupe 52"/>
                        <p:cNvGrpSpPr/>
                        <p:nvPr/>
                      </p:nvGrpSpPr>
                      <p:grpSpPr>
                        <a:xfrm>
                          <a:off x="0" y="76200"/>
                          <a:ext cx="3672840" cy="1844040"/>
                          <a:chOff x="0" y="0"/>
                          <a:chExt cx="3672840" cy="1844040"/>
                        </a:xfrm>
                      </p:grpSpPr>
                      <p:sp>
                        <p:nvSpPr>
                          <p:cNvPr id="56" name="Zone de texte 2"/>
                          <p:cNvSpPr txBox="1">
                            <a:spLocks noChangeArrowheads="1"/>
                          </p:cNvSpPr>
                          <p:nvPr/>
                        </p:nvSpPr>
                        <p:spPr bwMode="auto">
                          <a:xfrm>
                            <a:off x="252804" y="1382357"/>
                            <a:ext cx="472440" cy="312420"/>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sz="1200">
                                <a:solidFill>
                                  <a:srgbClr val="000000"/>
                                </a:solidFill>
                                <a:effectLst/>
                                <a:latin typeface="Times New Roman" panose="02020603050405020304" pitchFamily="18" charset="0"/>
                                <a:ea typeface="Calibri" panose="020F0502020204030204" pitchFamily="34" charset="0"/>
                              </a:rPr>
                              <a:t>v</a:t>
                            </a:r>
                            <a:r>
                              <a:rPr lang="fr-FR" sz="1200" baseline="-25000">
                                <a:solidFill>
                                  <a:srgbClr val="000000"/>
                                </a:solidFill>
                                <a:effectLst/>
                                <a:latin typeface="Times New Roman" panose="02020603050405020304" pitchFamily="18" charset="0"/>
                                <a:ea typeface="Calibri" panose="020F0502020204030204" pitchFamily="34" charset="0"/>
                              </a:rPr>
                              <a:t>w</a:t>
                            </a:r>
                            <a:endParaRPr lang="fr-FR" sz="1200">
                              <a:solidFill>
                                <a:srgbClr val="000000"/>
                              </a:solidFill>
                              <a:effectLst/>
                              <a:latin typeface="Times New Roman" panose="02020603050405020304" pitchFamily="18" charset="0"/>
                              <a:ea typeface="Calibri" panose="020F0502020204030204" pitchFamily="34" charset="0"/>
                            </a:endParaRPr>
                          </a:p>
                        </p:txBody>
                      </p:sp>
                      <p:cxnSp>
                        <p:nvCxnSpPr>
                          <p:cNvPr id="57" name="Connecteur droit avec flèche 56"/>
                          <p:cNvCxnSpPr/>
                          <p:nvPr/>
                        </p:nvCxnSpPr>
                        <p:spPr>
                          <a:xfrm flipH="1">
                            <a:off x="112955" y="1662056"/>
                            <a:ext cx="410400" cy="0"/>
                          </a:xfrm>
                          <a:prstGeom prst="straightConnector1">
                            <a:avLst/>
                          </a:prstGeom>
                          <a:noFill/>
                          <a:ln w="6350" cap="flat" cmpd="sng" algn="ctr">
                            <a:solidFill>
                              <a:sysClr val="windowText" lastClr="000000"/>
                            </a:solidFill>
                            <a:prstDash val="solid"/>
                            <a:miter lim="800000"/>
                            <a:headEnd w="sm" len="sm"/>
                            <a:tailEnd type="arrow" w="sm" len="sm"/>
                          </a:ln>
                          <a:effectLst/>
                        </p:spPr>
                      </p:cxnSp>
                      <p:grpSp>
                        <p:nvGrpSpPr>
                          <p:cNvPr id="58" name="Groupe 57"/>
                          <p:cNvGrpSpPr/>
                          <p:nvPr/>
                        </p:nvGrpSpPr>
                        <p:grpSpPr>
                          <a:xfrm>
                            <a:off x="0" y="0"/>
                            <a:ext cx="3672840" cy="1844040"/>
                            <a:chOff x="0" y="0"/>
                            <a:chExt cx="3672840" cy="1844040"/>
                          </a:xfrm>
                        </p:grpSpPr>
                        <p:grpSp>
                          <p:nvGrpSpPr>
                            <p:cNvPr id="59" name="Groupe 58"/>
                            <p:cNvGrpSpPr/>
                            <p:nvPr/>
                          </p:nvGrpSpPr>
                          <p:grpSpPr>
                            <a:xfrm>
                              <a:off x="0" y="0"/>
                              <a:ext cx="3672840" cy="1844040"/>
                              <a:chOff x="0" y="0"/>
                              <a:chExt cx="3672840" cy="1844040"/>
                            </a:xfrm>
                          </p:grpSpPr>
                          <p:grpSp>
                            <p:nvGrpSpPr>
                              <p:cNvPr id="61" name="Groupe 60"/>
                              <p:cNvGrpSpPr/>
                              <p:nvPr/>
                            </p:nvGrpSpPr>
                            <p:grpSpPr>
                              <a:xfrm>
                                <a:off x="0" y="0"/>
                                <a:ext cx="3657367" cy="1844040"/>
                                <a:chOff x="0" y="0"/>
                                <a:chExt cx="3657600" cy="1844040"/>
                              </a:xfrm>
                            </p:grpSpPr>
                            <p:grpSp>
                              <p:nvGrpSpPr>
                                <p:cNvPr id="63" name="Groupe 62"/>
                                <p:cNvGrpSpPr/>
                                <p:nvPr/>
                              </p:nvGrpSpPr>
                              <p:grpSpPr>
                                <a:xfrm>
                                  <a:off x="0" y="0"/>
                                  <a:ext cx="3657600" cy="1844040"/>
                                  <a:chOff x="0" y="0"/>
                                  <a:chExt cx="3657600" cy="1844040"/>
                                </a:xfrm>
                              </p:grpSpPr>
                              <p:grpSp>
                                <p:nvGrpSpPr>
                                  <p:cNvPr id="66" name="Groupe 65"/>
                                  <p:cNvGrpSpPr/>
                                  <p:nvPr/>
                                </p:nvGrpSpPr>
                                <p:grpSpPr>
                                  <a:xfrm>
                                    <a:off x="0" y="0"/>
                                    <a:ext cx="3657600" cy="1844040"/>
                                    <a:chOff x="53340" y="0"/>
                                    <a:chExt cx="3657600" cy="1844040"/>
                                  </a:xfrm>
                                </p:grpSpPr>
                                <p:sp>
                                  <p:nvSpPr>
                                    <p:cNvPr id="68" name="Rectangle 67"/>
                                    <p:cNvSpPr/>
                                    <p:nvPr/>
                                  </p:nvSpPr>
                                  <p:spPr>
                                    <a:xfrm>
                                      <a:off x="91440" y="1066800"/>
                                      <a:ext cx="3619500" cy="777240"/>
                                    </a:xfrm>
                                    <a:prstGeom prst="rect">
                                      <a:avLst/>
                                    </a:prstGeom>
                                    <a:no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69" name="Rectangle 68"/>
                                    <p:cNvSpPr/>
                                    <p:nvPr/>
                                  </p:nvSpPr>
                                  <p:spPr>
                                    <a:xfrm>
                                      <a:off x="53340" y="990600"/>
                                      <a:ext cx="2346960" cy="27432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70" name="Ellipse 69"/>
                                    <p:cNvSpPr/>
                                    <p:nvPr/>
                                  </p:nvSpPr>
                                  <p:spPr>
                                    <a:xfrm>
                                      <a:off x="1706880" y="0"/>
                                      <a:ext cx="1260000" cy="1260000"/>
                                    </a:xfrm>
                                    <a:prstGeom prst="ellipse">
                                      <a:avLst/>
                                    </a:prstGeom>
                                    <a:solidFill>
                                      <a:sysClr val="window" lastClr="FFFFFF"/>
                                    </a:solid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grpSp>
                              <p:cxnSp>
                                <p:nvCxnSpPr>
                                  <p:cNvPr id="67" name="Connecteur droit 66"/>
                                  <p:cNvCxnSpPr/>
                                  <p:nvPr/>
                                </p:nvCxnSpPr>
                                <p:spPr>
                                  <a:xfrm flipV="1">
                                    <a:off x="30480" y="1262466"/>
                                    <a:ext cx="2221200" cy="0"/>
                                  </a:xfrm>
                                  <a:prstGeom prst="line">
                                    <a:avLst/>
                                  </a:prstGeom>
                                  <a:noFill/>
                                  <a:ln w="12700" cap="flat" cmpd="sng" algn="ctr">
                                    <a:solidFill>
                                      <a:sysClr val="windowText" lastClr="000000"/>
                                    </a:solidFill>
                                    <a:prstDash val="solid"/>
                                    <a:miter lim="800000"/>
                                  </a:ln>
                                  <a:effectLst/>
                                </p:spPr>
                              </p:cxnSp>
                            </p:grpSp>
                            <p:cxnSp>
                              <p:nvCxnSpPr>
                                <p:cNvPr id="64" name="Connecteur droit 63"/>
                                <p:cNvCxnSpPr/>
                                <p:nvPr/>
                              </p:nvCxnSpPr>
                              <p:spPr>
                                <a:xfrm flipV="1">
                                  <a:off x="3078480" y="1234440"/>
                                  <a:ext cx="478800" cy="0"/>
                                </a:xfrm>
                                <a:prstGeom prst="line">
                                  <a:avLst/>
                                </a:prstGeom>
                                <a:noFill/>
                                <a:ln w="9525" cap="flat" cmpd="sng" algn="ctr">
                                  <a:solidFill>
                                    <a:sysClr val="windowText" lastClr="000000"/>
                                  </a:solidFill>
                                  <a:prstDash val="solid"/>
                                  <a:miter lim="800000"/>
                                  <a:tailEnd type="none"/>
                                </a:ln>
                                <a:effectLst/>
                              </p:spPr>
                            </p:cxnSp>
                            <p:cxnSp>
                              <p:nvCxnSpPr>
                                <p:cNvPr id="65" name="Connecteur droit avec flèche 64"/>
                                <p:cNvCxnSpPr/>
                                <p:nvPr/>
                              </p:nvCxnSpPr>
                              <p:spPr>
                                <a:xfrm flipH="1" flipV="1">
                                  <a:off x="3246120" y="1059180"/>
                                  <a:ext cx="0" cy="169200"/>
                                </a:xfrm>
                                <a:prstGeom prst="straightConnector1">
                                  <a:avLst/>
                                </a:prstGeom>
                                <a:noFill/>
                                <a:ln w="6350" cap="flat" cmpd="sng" algn="ctr">
                                  <a:solidFill>
                                    <a:sysClr val="windowText" lastClr="000000"/>
                                  </a:solidFill>
                                  <a:prstDash val="solid"/>
                                  <a:miter lim="800000"/>
                                  <a:headEnd type="arrow" w="sm" len="sm"/>
                                  <a:tailEnd type="arrow" w="sm" len="sm"/>
                                </a:ln>
                                <a:effectLst/>
                              </p:spPr>
                            </p:cxnSp>
                          </p:grpSp>
                          <p:sp>
                            <p:nvSpPr>
                              <p:cNvPr id="62" name="Zone de texte 2"/>
                              <p:cNvSpPr txBox="1">
                                <a:spLocks noChangeArrowheads="1"/>
                              </p:cNvSpPr>
                              <p:nvPr/>
                            </p:nvSpPr>
                            <p:spPr bwMode="auto">
                              <a:xfrm>
                                <a:off x="3261360" y="975360"/>
                                <a:ext cx="411480" cy="312420"/>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sz="1200">
                                    <a:solidFill>
                                      <a:srgbClr val="000000"/>
                                    </a:solidFill>
                                    <a:effectLst/>
                                    <a:latin typeface="Times New Roman" panose="02020603050405020304" pitchFamily="18" charset="0"/>
                                    <a:ea typeface="Calibri" panose="020F0502020204030204" pitchFamily="34" charset="0"/>
                                  </a:rPr>
                                  <a:t>a</a:t>
                                </a:r>
                                <a:r>
                                  <a:rPr lang="fr-FR" sz="1200" baseline="-25000">
                                    <a:solidFill>
                                      <a:srgbClr val="000000"/>
                                    </a:solidFill>
                                    <a:effectLst/>
                                    <a:latin typeface="Times New Roman" panose="02020603050405020304" pitchFamily="18" charset="0"/>
                                    <a:ea typeface="Calibri" panose="020F0502020204030204" pitchFamily="34" charset="0"/>
                                  </a:rPr>
                                  <a:t>p</a:t>
                                </a:r>
                                <a:endParaRPr lang="fr-FR" sz="1200">
                                  <a:solidFill>
                                    <a:srgbClr val="000000"/>
                                  </a:solidFill>
                                  <a:effectLst/>
                                  <a:latin typeface="Times New Roman" panose="02020603050405020304" pitchFamily="18" charset="0"/>
                                  <a:ea typeface="Calibri" panose="020F0502020204030204" pitchFamily="34" charset="0"/>
                                </a:endParaRPr>
                              </a:p>
                            </p:txBody>
                          </p:sp>
                        </p:grpSp>
                        <p:sp>
                          <p:nvSpPr>
                            <p:cNvPr id="60" name="Arc 59"/>
                            <p:cNvSpPr/>
                            <p:nvPr/>
                          </p:nvSpPr>
                          <p:spPr>
                            <a:xfrm>
                              <a:off x="1651299" y="0"/>
                              <a:ext cx="1259840" cy="1259840"/>
                            </a:xfrm>
                            <a:prstGeom prst="arc">
                              <a:avLst>
                                <a:gd name="adj1" fmla="val 2637230"/>
                                <a:gd name="adj2" fmla="val 5565141"/>
                              </a:avLst>
                            </a:prstGeom>
                            <a:noFill/>
                            <a:ln w="12700" cap="flat" cmpd="sng" algn="ctr">
                              <a:solidFill>
                                <a:srgbClr val="FF0000"/>
                              </a:solidFill>
                              <a:prstDash val="solid"/>
                              <a:miter lim="800000"/>
                              <a:tailEnd type="none"/>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grpSp>
                    </p:grpSp>
                    <p:sp>
                      <p:nvSpPr>
                        <p:cNvPr id="52" name="Arc 51"/>
                        <p:cNvSpPr/>
                        <p:nvPr/>
                      </p:nvSpPr>
                      <p:spPr>
                        <a:xfrm rot="8662813">
                          <a:off x="1567180" y="0"/>
                          <a:ext cx="1433035" cy="1430430"/>
                        </a:xfrm>
                        <a:prstGeom prst="arc">
                          <a:avLst>
                            <a:gd name="adj1" fmla="val 4232676"/>
                            <a:gd name="adj2" fmla="val 7529599"/>
                          </a:avLst>
                        </a:prstGeom>
                        <a:noFill/>
                        <a:ln w="12700" cap="flat" cmpd="sng" algn="ctr">
                          <a:solidFill>
                            <a:sysClr val="windowText" lastClr="000000"/>
                          </a:solidFill>
                          <a:prstDash val="sysDot"/>
                          <a:miter lim="800000"/>
                          <a:headEnd type="triangle"/>
                          <a:tailEnd type="none"/>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grpSp>
                  <p:cxnSp>
                    <p:nvCxnSpPr>
                      <p:cNvPr id="45" name="Connecteur droit 44"/>
                      <p:cNvCxnSpPr/>
                      <p:nvPr/>
                    </p:nvCxnSpPr>
                    <p:spPr>
                      <a:xfrm>
                        <a:off x="1586753" y="1070386"/>
                        <a:ext cx="400359" cy="187823"/>
                      </a:xfrm>
                      <a:prstGeom prst="line">
                        <a:avLst/>
                      </a:prstGeom>
                      <a:noFill/>
                      <a:ln w="12700" cap="flat" cmpd="sng" algn="ctr">
                        <a:solidFill>
                          <a:srgbClr val="00B0F0"/>
                        </a:solidFill>
                        <a:prstDash val="sysDot"/>
                        <a:miter lim="800000"/>
                        <a:tailEnd type="none"/>
                      </a:ln>
                      <a:effectLst/>
                    </p:spPr>
                  </p:cxnSp>
                  <p:cxnSp>
                    <p:nvCxnSpPr>
                      <p:cNvPr id="46" name="Connecteur droit 45"/>
                      <p:cNvCxnSpPr/>
                      <p:nvPr/>
                    </p:nvCxnSpPr>
                    <p:spPr>
                      <a:xfrm>
                        <a:off x="1592132" y="1086523"/>
                        <a:ext cx="186564" cy="247705"/>
                      </a:xfrm>
                      <a:prstGeom prst="line">
                        <a:avLst/>
                      </a:prstGeom>
                      <a:noFill/>
                      <a:ln w="12700" cap="flat" cmpd="sng" algn="ctr">
                        <a:solidFill>
                          <a:srgbClr val="00B0F0"/>
                        </a:solidFill>
                        <a:prstDash val="sysDot"/>
                        <a:miter lim="800000"/>
                        <a:tailEnd type="none"/>
                      </a:ln>
                      <a:effectLst/>
                    </p:spPr>
                  </p:cxnSp>
                  <p:cxnSp>
                    <p:nvCxnSpPr>
                      <p:cNvPr id="47" name="Connecteur droit 46"/>
                      <p:cNvCxnSpPr/>
                      <p:nvPr/>
                    </p:nvCxnSpPr>
                    <p:spPr>
                      <a:xfrm>
                        <a:off x="1586753" y="1086523"/>
                        <a:ext cx="86960" cy="238402"/>
                      </a:xfrm>
                      <a:prstGeom prst="line">
                        <a:avLst/>
                      </a:prstGeom>
                      <a:noFill/>
                      <a:ln w="12700" cap="flat" cmpd="sng" algn="ctr">
                        <a:solidFill>
                          <a:srgbClr val="00B0F0"/>
                        </a:solidFill>
                        <a:prstDash val="sysDot"/>
                        <a:miter lim="800000"/>
                        <a:tailEnd type="none"/>
                      </a:ln>
                      <a:effectLst/>
                    </p:spPr>
                  </p:cxnSp>
                  <p:sp>
                    <p:nvSpPr>
                      <p:cNvPr id="48" name="Forme libre 47"/>
                      <p:cNvSpPr/>
                      <p:nvPr/>
                    </p:nvSpPr>
                    <p:spPr>
                      <a:xfrm rot="2934698">
                        <a:off x="1220993" y="935916"/>
                        <a:ext cx="220230" cy="561846"/>
                      </a:xfrm>
                      <a:custGeom>
                        <a:avLst/>
                        <a:gdLst>
                          <a:gd name="connsiteX0" fmla="*/ 250817 w 333280"/>
                          <a:gd name="connsiteY0" fmla="*/ 0 h 633764"/>
                          <a:gd name="connsiteX1" fmla="*/ 321966 w 333280"/>
                          <a:gd name="connsiteY1" fmla="*/ 326760 h 633764"/>
                          <a:gd name="connsiteX2" fmla="*/ 40004 w 333280"/>
                          <a:gd name="connsiteY2" fmla="*/ 603451 h 633764"/>
                          <a:gd name="connsiteX3" fmla="*/ 8382 w 333280"/>
                          <a:gd name="connsiteY3" fmla="*/ 613992 h 633764"/>
                        </a:gdLst>
                        <a:ahLst/>
                        <a:cxnLst>
                          <a:cxn ang="0">
                            <a:pos x="connsiteX0" y="connsiteY0"/>
                          </a:cxn>
                          <a:cxn ang="0">
                            <a:pos x="connsiteX1" y="connsiteY1"/>
                          </a:cxn>
                          <a:cxn ang="0">
                            <a:pos x="connsiteX2" y="connsiteY2"/>
                          </a:cxn>
                          <a:cxn ang="0">
                            <a:pos x="connsiteX3" y="connsiteY3"/>
                          </a:cxn>
                        </a:cxnLst>
                        <a:rect l="l" t="t" r="r" b="b"/>
                        <a:pathLst>
                          <a:path w="333280" h="633764">
                            <a:moveTo>
                              <a:pt x="250817" y="0"/>
                            </a:moveTo>
                            <a:cubicBezTo>
                              <a:pt x="303959" y="113092"/>
                              <a:pt x="357101" y="226185"/>
                              <a:pt x="321966" y="326760"/>
                            </a:cubicBezTo>
                            <a:cubicBezTo>
                              <a:pt x="286831" y="427335"/>
                              <a:pt x="92268" y="555579"/>
                              <a:pt x="40004" y="603451"/>
                            </a:cubicBezTo>
                            <a:cubicBezTo>
                              <a:pt x="-12260" y="651323"/>
                              <a:pt x="-1939" y="632657"/>
                              <a:pt x="8382" y="613992"/>
                            </a:cubicBezTo>
                          </a:path>
                        </a:pathLst>
                      </a:custGeom>
                      <a:noFill/>
                      <a:ln w="12700" cap="flat" cmpd="sng" algn="ctr">
                        <a:solidFill>
                          <a:srgbClr val="00B0F0"/>
                        </a:solidFill>
                        <a:prstDash val="sysDot"/>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49" name="Forme libre 48"/>
                      <p:cNvSpPr/>
                      <p:nvPr/>
                    </p:nvSpPr>
                    <p:spPr>
                      <a:xfrm rot="1880870">
                        <a:off x="1463040" y="1054250"/>
                        <a:ext cx="101405" cy="303149"/>
                      </a:xfrm>
                      <a:custGeom>
                        <a:avLst/>
                        <a:gdLst>
                          <a:gd name="connsiteX0" fmla="*/ 108350 w 280821"/>
                          <a:gd name="connsiteY0" fmla="*/ 0 h 445259"/>
                          <a:gd name="connsiteX1" fmla="*/ 279635 w 280821"/>
                          <a:gd name="connsiteY1" fmla="*/ 289867 h 445259"/>
                          <a:gd name="connsiteX2" fmla="*/ 31931 w 280821"/>
                          <a:gd name="connsiteY2" fmla="*/ 426895 h 445259"/>
                          <a:gd name="connsiteX3" fmla="*/ 10849 w 280821"/>
                          <a:gd name="connsiteY3" fmla="*/ 440071 h 445259"/>
                        </a:gdLst>
                        <a:ahLst/>
                        <a:cxnLst>
                          <a:cxn ang="0">
                            <a:pos x="connsiteX0" y="connsiteY0"/>
                          </a:cxn>
                          <a:cxn ang="0">
                            <a:pos x="connsiteX1" y="connsiteY1"/>
                          </a:cxn>
                          <a:cxn ang="0">
                            <a:pos x="connsiteX2" y="connsiteY2"/>
                          </a:cxn>
                          <a:cxn ang="0">
                            <a:pos x="connsiteX3" y="connsiteY3"/>
                          </a:cxn>
                        </a:cxnLst>
                        <a:rect l="l" t="t" r="r" b="b"/>
                        <a:pathLst>
                          <a:path w="280821" h="445259">
                            <a:moveTo>
                              <a:pt x="108350" y="0"/>
                            </a:moveTo>
                            <a:cubicBezTo>
                              <a:pt x="200361" y="109359"/>
                              <a:pt x="292372" y="218718"/>
                              <a:pt x="279635" y="289867"/>
                            </a:cubicBezTo>
                            <a:cubicBezTo>
                              <a:pt x="266899" y="361016"/>
                              <a:pt x="76729" y="401861"/>
                              <a:pt x="31931" y="426895"/>
                            </a:cubicBezTo>
                            <a:cubicBezTo>
                              <a:pt x="-12867" y="451929"/>
                              <a:pt x="-1009" y="446000"/>
                              <a:pt x="10849" y="440071"/>
                            </a:cubicBezTo>
                          </a:path>
                        </a:pathLst>
                      </a:custGeom>
                      <a:noFill/>
                      <a:ln w="12700" cap="flat" cmpd="sng" algn="ctr">
                        <a:solidFill>
                          <a:srgbClr val="00B0F0"/>
                        </a:solidFill>
                        <a:prstDash val="sysDot"/>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50" name="Forme libre 49"/>
                      <p:cNvSpPr/>
                      <p:nvPr/>
                    </p:nvSpPr>
                    <p:spPr>
                      <a:xfrm rot="6268319">
                        <a:off x="1775012" y="919779"/>
                        <a:ext cx="129258" cy="565752"/>
                      </a:xfrm>
                      <a:custGeom>
                        <a:avLst/>
                        <a:gdLst>
                          <a:gd name="connsiteX0" fmla="*/ 250817 w 333280"/>
                          <a:gd name="connsiteY0" fmla="*/ 0 h 633764"/>
                          <a:gd name="connsiteX1" fmla="*/ 321966 w 333280"/>
                          <a:gd name="connsiteY1" fmla="*/ 326760 h 633764"/>
                          <a:gd name="connsiteX2" fmla="*/ 40004 w 333280"/>
                          <a:gd name="connsiteY2" fmla="*/ 603451 h 633764"/>
                          <a:gd name="connsiteX3" fmla="*/ 8382 w 333280"/>
                          <a:gd name="connsiteY3" fmla="*/ 613992 h 633764"/>
                        </a:gdLst>
                        <a:ahLst/>
                        <a:cxnLst>
                          <a:cxn ang="0">
                            <a:pos x="connsiteX0" y="connsiteY0"/>
                          </a:cxn>
                          <a:cxn ang="0">
                            <a:pos x="connsiteX1" y="connsiteY1"/>
                          </a:cxn>
                          <a:cxn ang="0">
                            <a:pos x="connsiteX2" y="connsiteY2"/>
                          </a:cxn>
                          <a:cxn ang="0">
                            <a:pos x="connsiteX3" y="connsiteY3"/>
                          </a:cxn>
                        </a:cxnLst>
                        <a:rect l="l" t="t" r="r" b="b"/>
                        <a:pathLst>
                          <a:path w="333280" h="633764">
                            <a:moveTo>
                              <a:pt x="250817" y="0"/>
                            </a:moveTo>
                            <a:cubicBezTo>
                              <a:pt x="303959" y="113092"/>
                              <a:pt x="357101" y="226185"/>
                              <a:pt x="321966" y="326760"/>
                            </a:cubicBezTo>
                            <a:cubicBezTo>
                              <a:pt x="286831" y="427335"/>
                              <a:pt x="92268" y="555579"/>
                              <a:pt x="40004" y="603451"/>
                            </a:cubicBezTo>
                            <a:cubicBezTo>
                              <a:pt x="-12260" y="651323"/>
                              <a:pt x="-1939" y="632657"/>
                              <a:pt x="8382" y="613992"/>
                            </a:cubicBezTo>
                          </a:path>
                        </a:pathLst>
                      </a:custGeom>
                      <a:noFill/>
                      <a:ln w="12700" cap="flat" cmpd="sng" algn="ctr">
                        <a:solidFill>
                          <a:srgbClr val="00B0F0"/>
                        </a:solidFill>
                        <a:prstDash val="sysDot"/>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grpSp>
                <p:cxnSp>
                  <p:nvCxnSpPr>
                    <p:cNvPr id="41" name="Connecteur droit 40"/>
                    <p:cNvCxnSpPr/>
                    <p:nvPr/>
                  </p:nvCxnSpPr>
                  <p:spPr>
                    <a:xfrm flipV="1">
                      <a:off x="2764715" y="1011219"/>
                      <a:ext cx="139850" cy="104999"/>
                    </a:xfrm>
                    <a:prstGeom prst="line">
                      <a:avLst/>
                    </a:prstGeom>
                    <a:noFill/>
                    <a:ln w="12700" cap="flat" cmpd="sng" algn="ctr">
                      <a:solidFill>
                        <a:srgbClr val="00B0F0"/>
                      </a:solidFill>
                      <a:prstDash val="sysDot"/>
                      <a:miter lim="800000"/>
                      <a:tailEnd type="none"/>
                    </a:ln>
                    <a:effectLst/>
                  </p:spPr>
                </p:cxnSp>
                <p:cxnSp>
                  <p:nvCxnSpPr>
                    <p:cNvPr id="42" name="Connecteur droit 41"/>
                    <p:cNvCxnSpPr/>
                    <p:nvPr/>
                  </p:nvCxnSpPr>
                  <p:spPr>
                    <a:xfrm flipV="1">
                      <a:off x="2764715" y="1065007"/>
                      <a:ext cx="193638" cy="62753"/>
                    </a:xfrm>
                    <a:prstGeom prst="line">
                      <a:avLst/>
                    </a:prstGeom>
                    <a:noFill/>
                    <a:ln w="12700" cap="flat" cmpd="sng" algn="ctr">
                      <a:solidFill>
                        <a:srgbClr val="00B0F0"/>
                      </a:solidFill>
                      <a:prstDash val="sysDot"/>
                      <a:miter lim="800000"/>
                      <a:tailEnd type="none"/>
                    </a:ln>
                    <a:effectLst/>
                  </p:spPr>
                </p:cxnSp>
                <p:cxnSp>
                  <p:nvCxnSpPr>
                    <p:cNvPr id="43" name="Connecteur droit 42"/>
                    <p:cNvCxnSpPr/>
                    <p:nvPr/>
                  </p:nvCxnSpPr>
                  <p:spPr>
                    <a:xfrm flipV="1">
                      <a:off x="2753958" y="1113417"/>
                      <a:ext cx="209550" cy="18975"/>
                    </a:xfrm>
                    <a:prstGeom prst="line">
                      <a:avLst/>
                    </a:prstGeom>
                    <a:noFill/>
                    <a:ln w="12700" cap="flat" cmpd="sng" algn="ctr">
                      <a:solidFill>
                        <a:srgbClr val="00B0F0"/>
                      </a:solidFill>
                      <a:prstDash val="sysDot"/>
                      <a:miter lim="800000"/>
                      <a:tailEnd type="none"/>
                    </a:ln>
                    <a:effectLst/>
                  </p:spPr>
                </p:cxnSp>
              </p:grpSp>
              <p:sp>
                <p:nvSpPr>
                  <p:cNvPr id="36" name="Zone de texte 2"/>
                  <p:cNvSpPr txBox="1">
                    <a:spLocks noChangeArrowheads="1"/>
                  </p:cNvSpPr>
                  <p:nvPr/>
                </p:nvSpPr>
                <p:spPr bwMode="auto">
                  <a:xfrm>
                    <a:off x="424927" y="865990"/>
                    <a:ext cx="876300" cy="403953"/>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sz="1200">
                        <a:solidFill>
                          <a:srgbClr val="000000"/>
                        </a:solidFill>
                        <a:effectLst/>
                        <a:latin typeface="Times New Roman" panose="02020603050405020304" pitchFamily="18" charset="0"/>
                        <a:ea typeface="Calibri" panose="020F0502020204030204" pitchFamily="34" charset="0"/>
                      </a:rPr>
                      <a:t>Lubrifiant</a:t>
                    </a:r>
                  </a:p>
                </p:txBody>
              </p:sp>
              <p:sp>
                <p:nvSpPr>
                  <p:cNvPr id="37" name="Zone de texte 2"/>
                  <p:cNvSpPr txBox="1">
                    <a:spLocks noChangeArrowheads="1"/>
                  </p:cNvSpPr>
                  <p:nvPr/>
                </p:nvSpPr>
                <p:spPr bwMode="auto">
                  <a:xfrm>
                    <a:off x="3035553" y="475882"/>
                    <a:ext cx="876300" cy="306593"/>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sz="1200" dirty="0" smtClean="0">
                        <a:solidFill>
                          <a:srgbClr val="000000"/>
                        </a:solidFill>
                        <a:effectLst/>
                        <a:latin typeface="Times New Roman" panose="02020603050405020304" pitchFamily="18" charset="0"/>
                        <a:ea typeface="Calibri" panose="020F0502020204030204" pitchFamily="34" charset="0"/>
                      </a:rPr>
                      <a:t>Copeaux</a:t>
                    </a:r>
                    <a:endParaRPr lang="fr-FR" sz="1200" dirty="0">
                      <a:solidFill>
                        <a:srgbClr val="000000"/>
                      </a:solidFill>
                      <a:effectLst/>
                      <a:latin typeface="Times New Roman" panose="02020603050405020304" pitchFamily="18" charset="0"/>
                      <a:ea typeface="Calibri" panose="020F0502020204030204" pitchFamily="34" charset="0"/>
                    </a:endParaRPr>
                  </a:p>
                </p:txBody>
              </p:sp>
              <p:cxnSp>
                <p:nvCxnSpPr>
                  <p:cNvPr id="38" name="Connecteur droit avec flèche 37"/>
                  <p:cNvCxnSpPr/>
                  <p:nvPr/>
                </p:nvCxnSpPr>
                <p:spPr>
                  <a:xfrm>
                    <a:off x="1194099" y="1065007"/>
                    <a:ext cx="284480" cy="91067"/>
                  </a:xfrm>
                  <a:prstGeom prst="straightConnector1">
                    <a:avLst/>
                  </a:prstGeom>
                  <a:noFill/>
                  <a:ln w="6350" cap="flat" cmpd="sng" algn="ctr">
                    <a:solidFill>
                      <a:sysClr val="windowText" lastClr="000000"/>
                    </a:solidFill>
                    <a:prstDash val="solid"/>
                    <a:miter lim="800000"/>
                    <a:tailEnd type="triangle"/>
                  </a:ln>
                  <a:effectLst/>
                </p:spPr>
              </p:cxnSp>
              <p:cxnSp>
                <p:nvCxnSpPr>
                  <p:cNvPr id="39" name="Connecteur droit avec flèche 38"/>
                  <p:cNvCxnSpPr/>
                  <p:nvPr/>
                </p:nvCxnSpPr>
                <p:spPr>
                  <a:xfrm flipH="1">
                    <a:off x="2904564" y="719203"/>
                    <a:ext cx="206999" cy="234123"/>
                  </a:xfrm>
                  <a:prstGeom prst="straightConnector1">
                    <a:avLst/>
                  </a:prstGeom>
                  <a:noFill/>
                  <a:ln w="6350" cap="flat" cmpd="sng" algn="ctr">
                    <a:solidFill>
                      <a:sysClr val="windowText" lastClr="000000"/>
                    </a:solidFill>
                    <a:prstDash val="solid"/>
                    <a:miter lim="800000"/>
                    <a:tailEnd type="triangle"/>
                  </a:ln>
                  <a:effectLst/>
                </p:spPr>
              </p:cxnSp>
            </p:grpSp>
          </p:grpSp>
          <p:cxnSp>
            <p:nvCxnSpPr>
              <p:cNvPr id="29" name="Connecteur droit avec flèche 28"/>
              <p:cNvCxnSpPr/>
              <p:nvPr/>
            </p:nvCxnSpPr>
            <p:spPr>
              <a:xfrm flipH="1" flipV="1">
                <a:off x="3429000" y="2065020"/>
                <a:ext cx="371139" cy="45719"/>
              </a:xfrm>
              <a:prstGeom prst="straightConnector1">
                <a:avLst/>
              </a:prstGeom>
              <a:noFill/>
              <a:ln w="6350" cap="flat" cmpd="sng" algn="ctr">
                <a:solidFill>
                  <a:sysClr val="windowText" lastClr="000000"/>
                </a:solidFill>
                <a:prstDash val="solid"/>
                <a:miter lim="800000"/>
                <a:tailEnd type="triangle"/>
              </a:ln>
              <a:effectLst/>
            </p:spPr>
          </p:cxnSp>
          <p:sp>
            <p:nvSpPr>
              <p:cNvPr id="31" name="Zone de texte 2"/>
              <p:cNvSpPr txBox="1">
                <a:spLocks noChangeArrowheads="1"/>
              </p:cNvSpPr>
              <p:nvPr/>
            </p:nvSpPr>
            <p:spPr bwMode="auto">
              <a:xfrm>
                <a:off x="3764283" y="1951347"/>
                <a:ext cx="1011219" cy="474502"/>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sz="1200">
                    <a:solidFill>
                      <a:srgbClr val="000000"/>
                    </a:solidFill>
                    <a:effectLst/>
                    <a:latin typeface="Times New Roman" panose="02020603050405020304" pitchFamily="18" charset="0"/>
                    <a:ea typeface="Calibri" panose="020F0502020204030204" pitchFamily="34" charset="0"/>
                  </a:rPr>
                  <a:t>Pièce</a:t>
                </a:r>
              </a:p>
            </p:txBody>
          </p:sp>
        </p:grpSp>
        <p:sp>
          <p:nvSpPr>
            <p:cNvPr id="27" name="Zone de texte 2"/>
            <p:cNvSpPr txBox="1">
              <a:spLocks noChangeArrowheads="1"/>
            </p:cNvSpPr>
            <p:nvPr/>
          </p:nvSpPr>
          <p:spPr bwMode="auto">
            <a:xfrm>
              <a:off x="1805940" y="487680"/>
              <a:ext cx="795208" cy="474502"/>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sz="1200">
                  <a:solidFill>
                    <a:srgbClr val="000000"/>
                  </a:solidFill>
                  <a:effectLst/>
                  <a:latin typeface="Times New Roman" panose="02020603050405020304" pitchFamily="18" charset="0"/>
                  <a:ea typeface="Calibri" panose="020F0502020204030204" pitchFamily="34" charset="0"/>
                </a:rPr>
                <a:t>Meule</a:t>
              </a:r>
            </a:p>
          </p:txBody>
        </p:sp>
      </p:grpSp>
      <mc:AlternateContent xmlns:mc="http://schemas.openxmlformats.org/markup-compatibility/2006" xmlns:a14="http://schemas.microsoft.com/office/drawing/2010/main">
        <mc:Choice Requires="a14">
          <p:sp>
            <p:nvSpPr>
              <p:cNvPr id="5" name="Rectangle 4"/>
              <p:cNvSpPr/>
              <p:nvPr/>
            </p:nvSpPr>
            <p:spPr>
              <a:xfrm>
                <a:off x="3094055" y="2708683"/>
                <a:ext cx="3315267" cy="4247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fr-FR" sz="2000" smtClean="0"/>
                        <m:t> </m:t>
                      </m:r>
                      <m:sSub>
                        <m:sSubPr>
                          <m:ctrlPr>
                            <a:rPr lang="fr-FR" sz="2000" i="1">
                              <a:latin typeface="Cambria Math" panose="02040503050406030204" pitchFamily="18" charset="0"/>
                            </a:rPr>
                          </m:ctrlPr>
                        </m:sSubPr>
                        <m:e>
                          <m:r>
                            <a:rPr lang="fr-FR" sz="2000" i="1">
                              <a:latin typeface="Cambria Math" panose="02040503050406030204" pitchFamily="18" charset="0"/>
                            </a:rPr>
                            <m:t>𝑃</m:t>
                          </m:r>
                        </m:e>
                        <m:sub>
                          <m:r>
                            <a:rPr lang="fr-FR" sz="2000" i="1">
                              <a:latin typeface="Cambria Math" panose="02040503050406030204" pitchFamily="18" charset="0"/>
                            </a:rPr>
                            <m:t>𝑡</m:t>
                          </m:r>
                        </m:sub>
                      </m:sSub>
                      <m:r>
                        <m:rPr>
                          <m:nor/>
                        </m:rPr>
                        <a:rPr lang="fr-FR" sz="2000" i="1">
                          <a:latin typeface="Cambria Math" panose="02040503050406030204" pitchFamily="18" charset="0"/>
                        </a:rPr>
                        <m:t>=</m:t>
                      </m:r>
                      <m:r>
                        <m:rPr>
                          <m:nor/>
                        </m:rPr>
                        <a:rPr lang="fr-FR" sz="2000" b="0" i="1" smtClean="0">
                          <a:latin typeface="Cambria Math" panose="02040503050406030204" pitchFamily="18" charset="0"/>
                        </a:rPr>
                        <m:t> </m:t>
                      </m:r>
                      <m:sSub>
                        <m:sSubPr>
                          <m:ctrlPr>
                            <a:rPr lang="fr-FR" sz="2000" i="1">
                              <a:latin typeface="Cambria Math" panose="02040503050406030204" pitchFamily="18" charset="0"/>
                            </a:rPr>
                          </m:ctrlPr>
                        </m:sSubPr>
                        <m:e>
                          <m:r>
                            <a:rPr lang="fr-FR" sz="2000" i="1">
                              <a:latin typeface="Cambria Math" panose="02040503050406030204" pitchFamily="18" charset="0"/>
                            </a:rPr>
                            <m:t>𝑄</m:t>
                          </m:r>
                        </m:e>
                        <m:sub>
                          <m:r>
                            <a:rPr lang="fr-FR" sz="2000" i="1">
                              <a:latin typeface="Cambria Math" panose="02040503050406030204" pitchFamily="18" charset="0"/>
                            </a:rPr>
                            <m:t>𝑡</m:t>
                          </m:r>
                        </m:sub>
                      </m:sSub>
                      <m:r>
                        <m:rPr>
                          <m:nor/>
                        </m:rPr>
                        <a:rPr lang="fr-FR" sz="2000" i="1">
                          <a:latin typeface="Cambria Math" panose="02040503050406030204" pitchFamily="18" charset="0"/>
                        </a:rPr>
                        <m:t>=</m:t>
                      </m:r>
                      <m:r>
                        <m:rPr>
                          <m:nor/>
                        </m:rPr>
                        <a:rPr lang="fr-FR" sz="2000" b="0" i="1" smtClean="0">
                          <a:latin typeface="Cambria Math" panose="02040503050406030204" pitchFamily="18" charset="0"/>
                        </a:rPr>
                        <m:t> </m:t>
                      </m:r>
                      <m:sSub>
                        <m:sSubPr>
                          <m:ctrlPr>
                            <a:rPr lang="fr-FR" sz="2000" i="1">
                              <a:latin typeface="Cambria Math" panose="02040503050406030204" pitchFamily="18" charset="0"/>
                            </a:rPr>
                          </m:ctrlPr>
                        </m:sSubPr>
                        <m:e>
                          <m:r>
                            <a:rPr lang="fr-FR" sz="2000" i="1">
                              <a:latin typeface="Cambria Math" panose="02040503050406030204" pitchFamily="18" charset="0"/>
                            </a:rPr>
                            <m:t>𝑄</m:t>
                          </m:r>
                        </m:e>
                        <m:sub>
                          <m:r>
                            <a:rPr lang="fr-FR" sz="2000" i="1">
                              <a:latin typeface="Cambria Math" panose="02040503050406030204" pitchFamily="18" charset="0"/>
                            </a:rPr>
                            <m:t>𝑤</m:t>
                          </m:r>
                        </m:sub>
                      </m:sSub>
                      <m:r>
                        <m:rPr>
                          <m:nor/>
                        </m:rPr>
                        <a:rPr lang="fr-FR" sz="2000" i="1">
                          <a:latin typeface="Cambria Math" panose="02040503050406030204" pitchFamily="18" charset="0"/>
                        </a:rPr>
                        <m:t>+</m:t>
                      </m:r>
                      <m:r>
                        <m:rPr>
                          <m:nor/>
                        </m:rPr>
                        <a:rPr lang="fr-FR" sz="2000" b="0" i="1" smtClean="0">
                          <a:latin typeface="Cambria Math" panose="02040503050406030204" pitchFamily="18" charset="0"/>
                        </a:rPr>
                        <m:t> </m:t>
                      </m:r>
                      <m:sSub>
                        <m:sSubPr>
                          <m:ctrlPr>
                            <a:rPr lang="fr-FR" sz="2000" i="1">
                              <a:latin typeface="Cambria Math" panose="02040503050406030204" pitchFamily="18" charset="0"/>
                            </a:rPr>
                          </m:ctrlPr>
                        </m:sSubPr>
                        <m:e>
                          <m:r>
                            <a:rPr lang="fr-FR" sz="2000" i="1">
                              <a:latin typeface="Cambria Math" panose="02040503050406030204" pitchFamily="18" charset="0"/>
                            </a:rPr>
                            <m:t>𝑄</m:t>
                          </m:r>
                        </m:e>
                        <m:sub>
                          <m:r>
                            <a:rPr lang="fr-FR" sz="2000" i="1">
                              <a:latin typeface="Cambria Math" panose="02040503050406030204" pitchFamily="18" charset="0"/>
                            </a:rPr>
                            <m:t>𝑓</m:t>
                          </m:r>
                        </m:sub>
                      </m:sSub>
                      <m:r>
                        <m:rPr>
                          <m:nor/>
                        </m:rPr>
                        <a:rPr lang="fr-FR" sz="2000" i="1">
                          <a:latin typeface="Cambria Math" panose="02040503050406030204" pitchFamily="18" charset="0"/>
                        </a:rPr>
                        <m:t>+</m:t>
                      </m:r>
                      <m:r>
                        <m:rPr>
                          <m:nor/>
                        </m:rPr>
                        <a:rPr lang="fr-FR" sz="2000" b="0" i="1" smtClean="0">
                          <a:latin typeface="Cambria Math" panose="02040503050406030204" pitchFamily="18" charset="0"/>
                        </a:rPr>
                        <m:t> </m:t>
                      </m:r>
                      <m:sSub>
                        <m:sSubPr>
                          <m:ctrlPr>
                            <a:rPr lang="fr-FR" sz="2000" i="1">
                              <a:latin typeface="Cambria Math" panose="02040503050406030204" pitchFamily="18" charset="0"/>
                            </a:rPr>
                          </m:ctrlPr>
                        </m:sSubPr>
                        <m:e>
                          <m:r>
                            <a:rPr lang="fr-FR" sz="2000" i="1">
                              <a:latin typeface="Cambria Math" panose="02040503050406030204" pitchFamily="18" charset="0"/>
                            </a:rPr>
                            <m:t>𝑄</m:t>
                          </m:r>
                        </m:e>
                        <m:sub>
                          <m:r>
                            <m:rPr>
                              <m:sty m:val="p"/>
                            </m:rPr>
                            <a:rPr lang="fr-FR" sz="2000" i="0">
                              <a:latin typeface="Cambria Math" panose="02040503050406030204" pitchFamily="18" charset="0"/>
                            </a:rPr>
                            <m:t>ch</m:t>
                          </m:r>
                        </m:sub>
                      </m:sSub>
                      <m:r>
                        <m:rPr>
                          <m:nor/>
                        </m:rPr>
                        <a:rPr lang="fr-FR" sz="2000" i="1">
                          <a:latin typeface="Cambria Math" panose="02040503050406030204" pitchFamily="18" charset="0"/>
                        </a:rPr>
                        <m:t>+</m:t>
                      </m:r>
                      <m:sSub>
                        <m:sSubPr>
                          <m:ctrlPr>
                            <a:rPr lang="fr-FR" sz="2000" i="1">
                              <a:latin typeface="Cambria Math" panose="02040503050406030204" pitchFamily="18" charset="0"/>
                            </a:rPr>
                          </m:ctrlPr>
                        </m:sSubPr>
                        <m:e>
                          <m:r>
                            <a:rPr lang="fr-FR" sz="2000" b="0" i="1" smtClean="0">
                              <a:latin typeface="Cambria Math" panose="02040503050406030204" pitchFamily="18" charset="0"/>
                            </a:rPr>
                            <m:t> </m:t>
                          </m:r>
                          <m:r>
                            <a:rPr lang="fr-FR" sz="2000" i="1">
                              <a:latin typeface="Cambria Math" panose="02040503050406030204" pitchFamily="18" charset="0"/>
                            </a:rPr>
                            <m:t>𝑄</m:t>
                          </m:r>
                        </m:e>
                        <m:sub>
                          <m:r>
                            <a:rPr lang="fr-FR" sz="2000" i="1">
                              <a:latin typeface="Cambria Math" panose="02040503050406030204" pitchFamily="18" charset="0"/>
                            </a:rPr>
                            <m:t>𝑠</m:t>
                          </m:r>
                        </m:sub>
                      </m:sSub>
                    </m:oMath>
                  </m:oMathPara>
                </a14:m>
                <a:endParaRPr lang="fr-FR" sz="2000" dirty="0"/>
              </a:p>
            </p:txBody>
          </p:sp>
        </mc:Choice>
        <mc:Fallback xmlns="">
          <p:sp>
            <p:nvSpPr>
              <p:cNvPr id="5" name="Rectangle 4"/>
              <p:cNvSpPr>
                <a:spLocks noRot="1" noChangeAspect="1" noMove="1" noResize="1" noEditPoints="1" noAdjustHandles="1" noChangeArrowheads="1" noChangeShapeType="1" noTextEdit="1"/>
              </p:cNvSpPr>
              <p:nvPr/>
            </p:nvSpPr>
            <p:spPr>
              <a:xfrm>
                <a:off x="3094055" y="2708683"/>
                <a:ext cx="3315267" cy="424732"/>
              </a:xfrm>
              <a:prstGeom prst="rect">
                <a:avLst/>
              </a:prstGeom>
              <a:blipFill rotWithShape="0">
                <a:blip r:embed="rId7"/>
                <a:stretch>
                  <a:fillRect b="-10000"/>
                </a:stretch>
              </a:blipFill>
            </p:spPr>
            <p:txBody>
              <a:bodyPr/>
              <a:lstStyle/>
              <a:p>
                <a:r>
                  <a:rPr lang="fr-FR">
                    <a:noFill/>
                  </a:rPr>
                  <a:t> </a:t>
                </a:r>
              </a:p>
            </p:txBody>
          </p:sp>
        </mc:Fallback>
      </mc:AlternateContent>
      <p:cxnSp>
        <p:nvCxnSpPr>
          <p:cNvPr id="7" name="Connecteur droit avec flèche 6"/>
          <p:cNvCxnSpPr/>
          <p:nvPr/>
        </p:nvCxnSpPr>
        <p:spPr bwMode="auto">
          <a:xfrm>
            <a:off x="2563988" y="2821509"/>
            <a:ext cx="608423" cy="68469"/>
          </a:xfrm>
          <a:prstGeom prst="straightConnector1">
            <a:avLst/>
          </a:prstGeom>
          <a:noFill/>
          <a:ln w="12700" cap="flat" cmpd="sng" algn="ctr">
            <a:solidFill>
              <a:schemeClr val="tx1"/>
            </a:solidFill>
            <a:prstDash val="solid"/>
            <a:round/>
            <a:headEnd type="none" w="med" len="med"/>
            <a:tailEnd type="triangle"/>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2" name="ZoneTexte 71"/>
          <p:cNvSpPr txBox="1"/>
          <p:nvPr/>
        </p:nvSpPr>
        <p:spPr>
          <a:xfrm>
            <a:off x="832107" y="1609055"/>
            <a:ext cx="7810148" cy="307777"/>
          </a:xfrm>
          <a:prstGeom prst="rect">
            <a:avLst/>
          </a:prstGeom>
          <a:noFill/>
        </p:spPr>
        <p:txBody>
          <a:bodyPr wrap="square" rtlCol="0">
            <a:spAutoFit/>
          </a:bodyPr>
          <a:lstStyle/>
          <a:p>
            <a:pPr algn="ctr"/>
            <a:r>
              <a:rPr lang="fr-FR" b="1" dirty="0" smtClean="0">
                <a:solidFill>
                  <a:srgbClr val="FF0000"/>
                </a:solidFill>
              </a:rPr>
              <a:t>En rectification l’énergie nécessaire à la production du micro-copeau est convertie en chaleur</a:t>
            </a:r>
            <a:endParaRPr lang="fr-FR" b="1" dirty="0">
              <a:solidFill>
                <a:srgbClr val="FF0000"/>
              </a:solidFill>
            </a:endParaRPr>
          </a:p>
        </p:txBody>
      </p:sp>
      <mc:AlternateContent xmlns:mc="http://schemas.openxmlformats.org/markup-compatibility/2006" xmlns:a14="http://schemas.microsoft.com/office/drawing/2010/main">
        <mc:Choice Requires="a14">
          <p:sp>
            <p:nvSpPr>
              <p:cNvPr id="73" name="ZoneTexte 72"/>
              <p:cNvSpPr txBox="1"/>
              <p:nvPr/>
            </p:nvSpPr>
            <p:spPr>
              <a:xfrm>
                <a:off x="1494155" y="2544644"/>
                <a:ext cx="1180925" cy="738664"/>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Puissance de coupe totale </a:t>
                </a:r>
                <a14:m>
                  <m:oMath xmlns:m="http://schemas.openxmlformats.org/officeDocument/2006/math">
                    <m:sSub>
                      <m:sSubPr>
                        <m:ctrlPr>
                          <a:rPr lang="fr-FR" i="1">
                            <a:latin typeface="Cambria Math" panose="02040503050406030204" pitchFamily="18" charset="0"/>
                          </a:rPr>
                        </m:ctrlPr>
                      </m:sSubPr>
                      <m:e>
                        <m:r>
                          <a:rPr lang="fr-FR" b="0" i="1" smtClean="0">
                            <a:latin typeface="Cambria Math" panose="02040503050406030204" pitchFamily="18" charset="0"/>
                          </a:rPr>
                          <m:t>(</m:t>
                        </m:r>
                        <m:r>
                          <a:rPr lang="fr-FR" b="0" i="1" smtClean="0">
                            <a:latin typeface="Cambria Math" panose="02040503050406030204" pitchFamily="18" charset="0"/>
                          </a:rPr>
                          <m:t>𝐹</m:t>
                        </m:r>
                      </m:e>
                      <m:sub>
                        <m:r>
                          <a:rPr lang="fr-FR" i="1">
                            <a:latin typeface="Cambria Math" panose="02040503050406030204" pitchFamily="18" charset="0"/>
                          </a:rPr>
                          <m:t>𝑡</m:t>
                        </m:r>
                      </m:sub>
                    </m:sSub>
                  </m:oMath>
                </a14:m>
                <a:r>
                  <a:rPr lang="fr-FR" dirty="0" smtClean="0">
                    <a:latin typeface="Times New Roman" panose="02020603050405020304" pitchFamily="18" charset="0"/>
                    <a:cs typeface="Times New Roman" panose="02020603050405020304" pitchFamily="18" charset="0"/>
                  </a:rPr>
                  <a:t>*</a:t>
                </a:r>
                <a14:m>
                  <m:oMath xmlns:m="http://schemas.openxmlformats.org/officeDocument/2006/math">
                    <m:sSub>
                      <m:sSubPr>
                        <m:ctrlPr>
                          <a:rPr lang="fr-FR" i="1">
                            <a:latin typeface="Cambria Math" panose="02040503050406030204" pitchFamily="18" charset="0"/>
                          </a:rPr>
                        </m:ctrlPr>
                      </m:sSubPr>
                      <m:e>
                        <m:r>
                          <a:rPr lang="fr-FR" b="0" i="1" smtClean="0">
                            <a:latin typeface="Cambria Math" panose="02040503050406030204" pitchFamily="18" charset="0"/>
                          </a:rPr>
                          <m:t>𝑉</m:t>
                        </m:r>
                      </m:e>
                      <m:sub>
                        <m:r>
                          <a:rPr lang="fr-FR" b="0" i="1" smtClean="0">
                            <a:latin typeface="Cambria Math" panose="02040503050406030204" pitchFamily="18" charset="0"/>
                          </a:rPr>
                          <m:t>𝑠</m:t>
                        </m:r>
                      </m:sub>
                    </m:sSub>
                    <m:r>
                      <a:rPr lang="fr-FR" b="0" i="1" smtClean="0">
                        <a:latin typeface="Cambria Math" panose="02040503050406030204" pitchFamily="18" charset="0"/>
                      </a:rPr>
                      <m:t>)</m:t>
                    </m:r>
                  </m:oMath>
                </a14:m>
                <a:endParaRPr lang="fr-FR" dirty="0">
                  <a:latin typeface="Times New Roman" panose="02020603050405020304" pitchFamily="18" charset="0"/>
                  <a:cs typeface="Times New Roman" panose="02020603050405020304" pitchFamily="18" charset="0"/>
                </a:endParaRPr>
              </a:p>
            </p:txBody>
          </p:sp>
        </mc:Choice>
        <mc:Fallback xmlns="">
          <p:sp>
            <p:nvSpPr>
              <p:cNvPr id="73" name="ZoneTexte 72"/>
              <p:cNvSpPr txBox="1">
                <a:spLocks noRot="1" noChangeAspect="1" noMove="1" noResize="1" noEditPoints="1" noAdjustHandles="1" noChangeArrowheads="1" noChangeShapeType="1" noTextEdit="1"/>
              </p:cNvSpPr>
              <p:nvPr/>
            </p:nvSpPr>
            <p:spPr>
              <a:xfrm>
                <a:off x="1494155" y="2544644"/>
                <a:ext cx="1180925" cy="738664"/>
              </a:xfrm>
              <a:prstGeom prst="rect">
                <a:avLst/>
              </a:prstGeom>
              <a:blipFill rotWithShape="0">
                <a:blip r:embed="rId8"/>
                <a:stretch>
                  <a:fillRect l="-1546" t="-820" b="-7377"/>
                </a:stretch>
              </a:blipFill>
            </p:spPr>
            <p:txBody>
              <a:bodyPr/>
              <a:lstStyle/>
              <a:p>
                <a:r>
                  <a:rPr lang="fr-FR">
                    <a:noFill/>
                  </a:rPr>
                  <a:t> </a:t>
                </a:r>
              </a:p>
            </p:txBody>
          </p:sp>
        </mc:Fallback>
      </mc:AlternateContent>
      <p:sp>
        <p:nvSpPr>
          <p:cNvPr id="75" name="ZoneTexte 74"/>
          <p:cNvSpPr txBox="1"/>
          <p:nvPr/>
        </p:nvSpPr>
        <p:spPr>
          <a:xfrm>
            <a:off x="2788288" y="3393864"/>
            <a:ext cx="1180925" cy="523220"/>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Flux de chaleur total</a:t>
            </a:r>
            <a:endParaRPr lang="fr-FR" dirty="0">
              <a:latin typeface="Times New Roman" panose="02020603050405020304" pitchFamily="18" charset="0"/>
              <a:cs typeface="Times New Roman" panose="02020603050405020304" pitchFamily="18" charset="0"/>
            </a:endParaRPr>
          </a:p>
        </p:txBody>
      </p:sp>
      <p:cxnSp>
        <p:nvCxnSpPr>
          <p:cNvPr id="76" name="Connecteur droit avec flèche 75"/>
          <p:cNvCxnSpPr/>
          <p:nvPr/>
        </p:nvCxnSpPr>
        <p:spPr bwMode="auto">
          <a:xfrm flipV="1">
            <a:off x="3581724" y="3080214"/>
            <a:ext cx="275193" cy="425177"/>
          </a:xfrm>
          <a:prstGeom prst="straightConnector1">
            <a:avLst/>
          </a:prstGeom>
          <a:noFill/>
          <a:ln w="12700" cap="flat" cmpd="sng" algn="ctr">
            <a:solidFill>
              <a:schemeClr val="tx1"/>
            </a:solidFill>
            <a:prstDash val="solid"/>
            <a:round/>
            <a:headEnd type="none" w="med" len="med"/>
            <a:tailEnd type="triangle"/>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3083" name="Groupe 3082"/>
          <p:cNvGrpSpPr/>
          <p:nvPr/>
        </p:nvGrpSpPr>
        <p:grpSpPr>
          <a:xfrm>
            <a:off x="4004379" y="2074992"/>
            <a:ext cx="1230773" cy="775312"/>
            <a:chOff x="4004379" y="2074992"/>
            <a:chExt cx="1230773" cy="775312"/>
          </a:xfrm>
        </p:grpSpPr>
        <p:sp>
          <p:nvSpPr>
            <p:cNvPr id="81" name="ZoneTexte 80"/>
            <p:cNvSpPr txBox="1"/>
            <p:nvPr/>
          </p:nvSpPr>
          <p:spPr>
            <a:xfrm>
              <a:off x="4004379" y="2074992"/>
              <a:ext cx="1230773" cy="523220"/>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Flux absorbé par la pièce</a:t>
              </a:r>
              <a:endParaRPr lang="fr-FR" dirty="0">
                <a:latin typeface="Times New Roman" panose="02020603050405020304" pitchFamily="18" charset="0"/>
                <a:cs typeface="Times New Roman" panose="02020603050405020304" pitchFamily="18" charset="0"/>
              </a:endParaRPr>
            </a:p>
          </p:txBody>
        </p:sp>
        <p:cxnSp>
          <p:nvCxnSpPr>
            <p:cNvPr id="84" name="Connecteur droit avec flèche 83"/>
            <p:cNvCxnSpPr/>
            <p:nvPr/>
          </p:nvCxnSpPr>
          <p:spPr bwMode="auto">
            <a:xfrm>
              <a:off x="4511378" y="2584241"/>
              <a:ext cx="1504" cy="266063"/>
            </a:xfrm>
            <a:prstGeom prst="straightConnector1">
              <a:avLst/>
            </a:prstGeom>
            <a:noFill/>
            <a:ln w="12700" cap="flat" cmpd="sng" algn="ctr">
              <a:solidFill>
                <a:schemeClr val="tx1"/>
              </a:solidFill>
              <a:prstDash val="solid"/>
              <a:round/>
              <a:headEnd type="none" w="med" len="med"/>
              <a:tailEnd type="triangle"/>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3084" name="Groupe 3083"/>
          <p:cNvGrpSpPr/>
          <p:nvPr/>
        </p:nvGrpSpPr>
        <p:grpSpPr>
          <a:xfrm>
            <a:off x="4542657" y="3096239"/>
            <a:ext cx="1180925" cy="691894"/>
            <a:chOff x="4542657" y="3096239"/>
            <a:chExt cx="1180925" cy="691894"/>
          </a:xfrm>
        </p:grpSpPr>
        <p:sp>
          <p:nvSpPr>
            <p:cNvPr id="83" name="ZoneTexte 82"/>
            <p:cNvSpPr txBox="1"/>
            <p:nvPr/>
          </p:nvSpPr>
          <p:spPr>
            <a:xfrm>
              <a:off x="4542657" y="3264913"/>
              <a:ext cx="1180925" cy="523220"/>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Flux absorbé par le fluide</a:t>
              </a:r>
              <a:endParaRPr lang="fr-FR" dirty="0">
                <a:latin typeface="Times New Roman" panose="02020603050405020304" pitchFamily="18" charset="0"/>
                <a:cs typeface="Times New Roman" panose="02020603050405020304" pitchFamily="18" charset="0"/>
              </a:endParaRPr>
            </a:p>
          </p:txBody>
        </p:sp>
        <p:cxnSp>
          <p:nvCxnSpPr>
            <p:cNvPr id="87" name="Connecteur droit avec flèche 86"/>
            <p:cNvCxnSpPr/>
            <p:nvPr/>
          </p:nvCxnSpPr>
          <p:spPr bwMode="auto">
            <a:xfrm flipH="1" flipV="1">
              <a:off x="4958310" y="3096239"/>
              <a:ext cx="20171" cy="256663"/>
            </a:xfrm>
            <a:prstGeom prst="straightConnector1">
              <a:avLst/>
            </a:prstGeom>
            <a:noFill/>
            <a:ln w="12700" cap="flat" cmpd="sng" algn="ctr">
              <a:solidFill>
                <a:schemeClr val="tx1"/>
              </a:solidFill>
              <a:prstDash val="solid"/>
              <a:round/>
              <a:headEnd type="none" w="med" len="med"/>
              <a:tailEnd type="triangle"/>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3086" name="Groupe 3085"/>
          <p:cNvGrpSpPr/>
          <p:nvPr/>
        </p:nvGrpSpPr>
        <p:grpSpPr>
          <a:xfrm>
            <a:off x="5271020" y="2061388"/>
            <a:ext cx="1307901" cy="768743"/>
            <a:chOff x="5271020" y="2061388"/>
            <a:chExt cx="1307901" cy="768743"/>
          </a:xfrm>
        </p:grpSpPr>
        <p:sp>
          <p:nvSpPr>
            <p:cNvPr id="91" name="ZoneTexte 90"/>
            <p:cNvSpPr txBox="1"/>
            <p:nvPr/>
          </p:nvSpPr>
          <p:spPr>
            <a:xfrm>
              <a:off x="5271020" y="2061388"/>
              <a:ext cx="1307901" cy="523220"/>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Flux absorbé par les copeaux</a:t>
              </a:r>
              <a:endParaRPr lang="fr-FR" dirty="0">
                <a:latin typeface="Times New Roman" panose="02020603050405020304" pitchFamily="18" charset="0"/>
                <a:cs typeface="Times New Roman" panose="02020603050405020304" pitchFamily="18" charset="0"/>
              </a:endParaRPr>
            </a:p>
          </p:txBody>
        </p:sp>
        <p:cxnSp>
          <p:nvCxnSpPr>
            <p:cNvPr id="93" name="Connecteur droit avec flèche 92"/>
            <p:cNvCxnSpPr/>
            <p:nvPr/>
          </p:nvCxnSpPr>
          <p:spPr bwMode="auto">
            <a:xfrm flipH="1">
              <a:off x="5613600" y="2544644"/>
              <a:ext cx="158001" cy="285487"/>
            </a:xfrm>
            <a:prstGeom prst="straightConnector1">
              <a:avLst/>
            </a:prstGeom>
            <a:noFill/>
            <a:ln w="12700" cap="flat" cmpd="sng" algn="ctr">
              <a:solidFill>
                <a:schemeClr val="tx1"/>
              </a:solidFill>
              <a:prstDash val="solid"/>
              <a:round/>
              <a:headEnd type="none" w="med" len="med"/>
              <a:tailEnd type="triangle"/>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3085" name="Groupe 3084"/>
          <p:cNvGrpSpPr/>
          <p:nvPr/>
        </p:nvGrpSpPr>
        <p:grpSpPr>
          <a:xfrm>
            <a:off x="5843351" y="3096239"/>
            <a:ext cx="1180925" cy="684630"/>
            <a:chOff x="5843351" y="3096239"/>
            <a:chExt cx="1180925" cy="684630"/>
          </a:xfrm>
        </p:grpSpPr>
        <p:sp>
          <p:nvSpPr>
            <p:cNvPr id="98" name="ZoneTexte 97"/>
            <p:cNvSpPr txBox="1"/>
            <p:nvPr/>
          </p:nvSpPr>
          <p:spPr>
            <a:xfrm>
              <a:off x="5843351" y="3257649"/>
              <a:ext cx="1180925" cy="523220"/>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Flux absorbé par la meule</a:t>
              </a:r>
              <a:endParaRPr lang="fr-FR" dirty="0">
                <a:latin typeface="Times New Roman" panose="02020603050405020304" pitchFamily="18" charset="0"/>
                <a:cs typeface="Times New Roman" panose="02020603050405020304" pitchFamily="18" charset="0"/>
              </a:endParaRPr>
            </a:p>
          </p:txBody>
        </p:sp>
        <p:cxnSp>
          <p:nvCxnSpPr>
            <p:cNvPr id="99" name="Connecteur droit avec flèche 98"/>
            <p:cNvCxnSpPr/>
            <p:nvPr/>
          </p:nvCxnSpPr>
          <p:spPr bwMode="auto">
            <a:xfrm flipH="1" flipV="1">
              <a:off x="6255556" y="3096239"/>
              <a:ext cx="70237" cy="208638"/>
            </a:xfrm>
            <a:prstGeom prst="straightConnector1">
              <a:avLst/>
            </a:prstGeom>
            <a:noFill/>
            <a:ln w="12700" cap="flat" cmpd="sng" algn="ctr">
              <a:solidFill>
                <a:schemeClr val="tx1"/>
              </a:solidFill>
              <a:prstDash val="solid"/>
              <a:round/>
              <a:headEnd type="none" w="med" len="med"/>
              <a:tailEnd type="triangle"/>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3080" name="Groupe 3079"/>
          <p:cNvGrpSpPr/>
          <p:nvPr/>
        </p:nvGrpSpPr>
        <p:grpSpPr>
          <a:xfrm>
            <a:off x="3515798" y="4866011"/>
            <a:ext cx="299198" cy="507322"/>
            <a:chOff x="4777540" y="4866011"/>
            <a:chExt cx="299198" cy="507322"/>
          </a:xfrm>
        </p:grpSpPr>
        <p:sp>
          <p:nvSpPr>
            <p:cNvPr id="105" name="Flèche vers le bas 104"/>
            <p:cNvSpPr/>
            <p:nvPr/>
          </p:nvSpPr>
          <p:spPr bwMode="auto">
            <a:xfrm rot="10800000">
              <a:off x="4787664" y="4866011"/>
              <a:ext cx="289074" cy="507322"/>
            </a:xfrm>
            <a:prstGeom prst="downArrow">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dirty="0" smtClean="0">
                <a:ln>
                  <a:noFill/>
                </a:ln>
                <a:solidFill>
                  <a:schemeClr val="tx1"/>
                </a:solidFill>
                <a:effectLst/>
                <a:latin typeface="Cambria" panose="02040503050406030204" pitchFamily="18" charset="0"/>
              </a:endParaRPr>
            </a:p>
          </p:txBody>
        </p:sp>
        <p:sp>
          <p:nvSpPr>
            <p:cNvPr id="108" name="ZoneTexte 107"/>
            <p:cNvSpPr txBox="1"/>
            <p:nvPr/>
          </p:nvSpPr>
          <p:spPr>
            <a:xfrm rot="16200000">
              <a:off x="4716644" y="4994483"/>
              <a:ext cx="398791" cy="276999"/>
            </a:xfrm>
            <a:prstGeom prst="rect">
              <a:avLst/>
            </a:prstGeom>
            <a:noFill/>
          </p:spPr>
          <p:txBody>
            <a:bodyPr wrap="square" rtlCol="0">
              <a:spAutoFit/>
            </a:bodyPr>
            <a:lstStyle/>
            <a:p>
              <a:r>
                <a:rPr lang="fr-FR" sz="1200" i="1" dirty="0" err="1" smtClean="0">
                  <a:latin typeface="Times New Roman" panose="02020603050405020304" pitchFamily="18" charset="0"/>
                  <a:cs typeface="Times New Roman" panose="02020603050405020304" pitchFamily="18" charset="0"/>
                </a:rPr>
                <a:t>Q</a:t>
              </a:r>
              <a:r>
                <a:rPr lang="fr-FR" sz="1200" i="1" baseline="-25000" dirty="0" err="1" smtClean="0">
                  <a:latin typeface="Times New Roman" panose="02020603050405020304" pitchFamily="18" charset="0"/>
                  <a:cs typeface="Times New Roman" panose="02020603050405020304" pitchFamily="18" charset="0"/>
                </a:rPr>
                <a:t>s</a:t>
              </a:r>
              <a:endParaRPr lang="fr-FR" sz="1200" i="1" dirty="0">
                <a:latin typeface="Times New Roman" panose="02020603050405020304" pitchFamily="18" charset="0"/>
                <a:cs typeface="Times New Roman" panose="02020603050405020304" pitchFamily="18" charset="0"/>
              </a:endParaRPr>
            </a:p>
          </p:txBody>
        </p:sp>
      </p:grpSp>
      <p:grpSp>
        <p:nvGrpSpPr>
          <p:cNvPr id="3081" name="Groupe 3080"/>
          <p:cNvGrpSpPr/>
          <p:nvPr/>
        </p:nvGrpSpPr>
        <p:grpSpPr>
          <a:xfrm>
            <a:off x="3512372" y="5399457"/>
            <a:ext cx="305666" cy="507322"/>
            <a:chOff x="4774114" y="5399457"/>
            <a:chExt cx="305666" cy="507322"/>
          </a:xfrm>
        </p:grpSpPr>
        <p:sp>
          <p:nvSpPr>
            <p:cNvPr id="3076" name="Flèche vers le bas 3075"/>
            <p:cNvSpPr/>
            <p:nvPr/>
          </p:nvSpPr>
          <p:spPr bwMode="auto">
            <a:xfrm>
              <a:off x="4790706" y="5399457"/>
              <a:ext cx="289074" cy="507322"/>
            </a:xfrm>
            <a:prstGeom prst="downArrow">
              <a:avLst/>
            </a:prstGeom>
            <a:solidFill>
              <a:srgbClr val="FF0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09" name="ZoneTexte 108"/>
            <p:cNvSpPr txBox="1"/>
            <p:nvPr/>
          </p:nvSpPr>
          <p:spPr>
            <a:xfrm rot="16200000">
              <a:off x="4713218" y="5468896"/>
              <a:ext cx="398791" cy="276999"/>
            </a:xfrm>
            <a:prstGeom prst="rect">
              <a:avLst/>
            </a:prstGeom>
            <a:noFill/>
          </p:spPr>
          <p:txBody>
            <a:bodyPr wrap="square" rtlCol="0">
              <a:spAutoFit/>
            </a:bodyPr>
            <a:lstStyle/>
            <a:p>
              <a:r>
                <a:rPr lang="fr-FR" sz="1200" i="1" dirty="0" err="1" smtClean="0">
                  <a:latin typeface="Times New Roman" panose="02020603050405020304" pitchFamily="18" charset="0"/>
                  <a:cs typeface="Times New Roman" panose="02020603050405020304" pitchFamily="18" charset="0"/>
                </a:rPr>
                <a:t>Q</a:t>
              </a:r>
              <a:r>
                <a:rPr lang="fr-FR" sz="1200" i="1" baseline="-25000" dirty="0" err="1" smtClean="0">
                  <a:latin typeface="Times New Roman" panose="02020603050405020304" pitchFamily="18" charset="0"/>
                  <a:cs typeface="Times New Roman" panose="02020603050405020304" pitchFamily="18" charset="0"/>
                </a:rPr>
                <a:t>w</a:t>
              </a:r>
              <a:endParaRPr lang="fr-FR" sz="1200" i="1" dirty="0">
                <a:latin typeface="Times New Roman" panose="02020603050405020304" pitchFamily="18" charset="0"/>
                <a:cs typeface="Times New Roman" panose="02020603050405020304" pitchFamily="18" charset="0"/>
              </a:endParaRPr>
            </a:p>
          </p:txBody>
        </p:sp>
      </p:grpSp>
      <p:grpSp>
        <p:nvGrpSpPr>
          <p:cNvPr id="3082" name="Groupe 3081"/>
          <p:cNvGrpSpPr/>
          <p:nvPr/>
        </p:nvGrpSpPr>
        <p:grpSpPr>
          <a:xfrm>
            <a:off x="2882808" y="5384976"/>
            <a:ext cx="296353" cy="507322"/>
            <a:chOff x="4144550" y="5384976"/>
            <a:chExt cx="296353" cy="507322"/>
          </a:xfrm>
        </p:grpSpPr>
        <p:sp>
          <p:nvSpPr>
            <p:cNvPr id="104" name="Flèche vers le bas 103"/>
            <p:cNvSpPr/>
            <p:nvPr/>
          </p:nvSpPr>
          <p:spPr bwMode="auto">
            <a:xfrm rot="10106364">
              <a:off x="4151829" y="5384976"/>
              <a:ext cx="289074" cy="507322"/>
            </a:xfrm>
            <a:prstGeom prst="downArrow">
              <a:avLst/>
            </a:prstGeom>
            <a:solidFill>
              <a:schemeClr val="accent6">
                <a:lumMod val="40000"/>
                <a:lumOff val="6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10" name="ZoneTexte 109"/>
            <p:cNvSpPr txBox="1"/>
            <p:nvPr/>
          </p:nvSpPr>
          <p:spPr>
            <a:xfrm rot="15358902">
              <a:off x="4083654" y="5550612"/>
              <a:ext cx="398791" cy="276999"/>
            </a:xfrm>
            <a:prstGeom prst="rect">
              <a:avLst/>
            </a:prstGeom>
            <a:noFill/>
          </p:spPr>
          <p:txBody>
            <a:bodyPr wrap="square" rtlCol="0">
              <a:spAutoFit/>
            </a:bodyPr>
            <a:lstStyle/>
            <a:p>
              <a:r>
                <a:rPr lang="fr-FR" sz="1200" i="1" dirty="0" err="1" smtClean="0">
                  <a:latin typeface="Times New Roman" panose="02020603050405020304" pitchFamily="18" charset="0"/>
                  <a:cs typeface="Times New Roman" panose="02020603050405020304" pitchFamily="18" charset="0"/>
                </a:rPr>
                <a:t>Q</a:t>
              </a:r>
              <a:r>
                <a:rPr lang="fr-FR" sz="1200" i="1" baseline="-25000" dirty="0" err="1" smtClean="0">
                  <a:latin typeface="Times New Roman" panose="02020603050405020304" pitchFamily="18" charset="0"/>
                  <a:cs typeface="Times New Roman" panose="02020603050405020304" pitchFamily="18" charset="0"/>
                </a:rPr>
                <a:t>f</a:t>
              </a:r>
              <a:endParaRPr lang="fr-FR" sz="1200" i="1" dirty="0">
                <a:latin typeface="Times New Roman" panose="02020603050405020304" pitchFamily="18" charset="0"/>
                <a:cs typeface="Times New Roman" panose="02020603050405020304" pitchFamily="18" charset="0"/>
              </a:endParaRPr>
            </a:p>
          </p:txBody>
        </p:sp>
      </p:grpSp>
      <p:grpSp>
        <p:nvGrpSpPr>
          <p:cNvPr id="3078" name="Groupe 3077"/>
          <p:cNvGrpSpPr/>
          <p:nvPr/>
        </p:nvGrpSpPr>
        <p:grpSpPr>
          <a:xfrm>
            <a:off x="4307829" y="4889418"/>
            <a:ext cx="510857" cy="292884"/>
            <a:chOff x="5569571" y="4889418"/>
            <a:chExt cx="510857" cy="292884"/>
          </a:xfrm>
        </p:grpSpPr>
        <p:sp>
          <p:nvSpPr>
            <p:cNvPr id="107" name="Flèche vers le bas 106"/>
            <p:cNvSpPr/>
            <p:nvPr/>
          </p:nvSpPr>
          <p:spPr bwMode="auto">
            <a:xfrm rot="16200000">
              <a:off x="5682230" y="4784104"/>
              <a:ext cx="289074" cy="507322"/>
            </a:xfrm>
            <a:prstGeom prst="downArrow">
              <a:avLst/>
            </a:prstGeom>
            <a:solidFill>
              <a:schemeClr val="bg2"/>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11" name="ZoneTexte 110"/>
            <p:cNvSpPr txBox="1"/>
            <p:nvPr/>
          </p:nvSpPr>
          <p:spPr>
            <a:xfrm>
              <a:off x="5569571" y="4889418"/>
              <a:ext cx="398791" cy="276999"/>
            </a:xfrm>
            <a:prstGeom prst="rect">
              <a:avLst/>
            </a:prstGeom>
            <a:noFill/>
          </p:spPr>
          <p:txBody>
            <a:bodyPr wrap="square" rtlCol="0">
              <a:spAutoFit/>
            </a:bodyPr>
            <a:lstStyle/>
            <a:p>
              <a:r>
                <a:rPr lang="fr-FR" sz="1200" i="1" dirty="0" err="1" smtClean="0">
                  <a:latin typeface="Times New Roman" panose="02020603050405020304" pitchFamily="18" charset="0"/>
                  <a:cs typeface="Times New Roman" panose="02020603050405020304" pitchFamily="18" charset="0"/>
                </a:rPr>
                <a:t>Q</a:t>
              </a:r>
              <a:r>
                <a:rPr lang="fr-FR" sz="1200" i="1" baseline="-25000" dirty="0" err="1" smtClean="0">
                  <a:latin typeface="Times New Roman" panose="02020603050405020304" pitchFamily="18" charset="0"/>
                  <a:cs typeface="Times New Roman" panose="02020603050405020304" pitchFamily="18" charset="0"/>
                </a:rPr>
                <a:t>ch</a:t>
              </a:r>
              <a:endParaRPr lang="fr-FR" sz="1200" i="1" dirty="0">
                <a:latin typeface="Times New Roman" panose="02020603050405020304" pitchFamily="18" charset="0"/>
                <a:cs typeface="Times New Roman" panose="02020603050405020304" pitchFamily="18" charset="0"/>
              </a:endParaRPr>
            </a:p>
          </p:txBody>
        </p:sp>
      </p:grpSp>
      <p:grpSp>
        <p:nvGrpSpPr>
          <p:cNvPr id="3087" name="Groupe 3086"/>
          <p:cNvGrpSpPr/>
          <p:nvPr/>
        </p:nvGrpSpPr>
        <p:grpSpPr>
          <a:xfrm>
            <a:off x="6309160" y="4739994"/>
            <a:ext cx="2279816" cy="944662"/>
            <a:chOff x="6309160" y="4739994"/>
            <a:chExt cx="2279816" cy="944662"/>
          </a:xfrm>
        </p:grpSpPr>
        <mc:AlternateContent xmlns:mc="http://schemas.openxmlformats.org/markup-compatibility/2006" xmlns:a14="http://schemas.microsoft.com/office/drawing/2010/main">
          <mc:Choice Requires="a14">
            <p:sp>
              <p:nvSpPr>
                <p:cNvPr id="120" name="Rectangle 119"/>
                <p:cNvSpPr/>
                <p:nvPr/>
              </p:nvSpPr>
              <p:spPr>
                <a:xfrm>
                  <a:off x="6876256" y="4739994"/>
                  <a:ext cx="995529" cy="579710"/>
                </a:xfrm>
                <a:prstGeom prst="rect">
                  <a:avLst/>
                </a:prstGeom>
              </p:spPr>
              <p:txBody>
                <a:bodyPr wrap="none">
                  <a:spAutoFit/>
                </a:bodyPr>
                <a:lstStyle/>
                <a:p>
                  <a:r>
                    <a:rPr lang="fr-FR" sz="2000" i="1" kern="0" dirty="0" smtClean="0">
                      <a:solidFill>
                        <a:srgbClr val="000000"/>
                      </a:solidFill>
                      <a:latin typeface="Cambria Math" panose="02040503050406030204" pitchFamily="18" charset="0"/>
                    </a:rPr>
                    <a:t>R</a:t>
                  </a:r>
                  <a:r>
                    <a:rPr lang="fr-FR" sz="2000" i="1" kern="0" baseline="-25000" dirty="0" err="1" smtClean="0">
                      <a:solidFill>
                        <a:srgbClr val="000000"/>
                      </a:solidFill>
                      <a:latin typeface="Cambria Math" panose="02040503050406030204" pitchFamily="18" charset="0"/>
                    </a:rPr>
                    <a:t>w</a:t>
                  </a:r>
                  <a:r>
                    <a:rPr lang="fr-FR" sz="2000" i="1" kern="0" dirty="0" smtClean="0">
                      <a:solidFill>
                        <a:srgbClr val="000000"/>
                      </a:solidFill>
                      <a:latin typeface="Cambria Math" panose="02040503050406030204" pitchFamily="18" charset="0"/>
                    </a:rPr>
                    <a:t>= </a:t>
                  </a:r>
                  <a14:m>
                    <m:oMath xmlns:m="http://schemas.openxmlformats.org/officeDocument/2006/math">
                      <m:f>
                        <m:fPr>
                          <m:ctrlPr>
                            <a:rPr lang="fr-FR" sz="2000" i="1" kern="0">
                              <a:solidFill>
                                <a:srgbClr val="000000"/>
                              </a:solidFill>
                              <a:latin typeface="Cambria Math" panose="02040503050406030204" pitchFamily="18" charset="0"/>
                            </a:rPr>
                          </m:ctrlPr>
                        </m:fPr>
                        <m:num>
                          <m:sSub>
                            <m:sSubPr>
                              <m:ctrlPr>
                                <a:rPr lang="fr-FR" sz="2000" i="1" kern="0">
                                  <a:solidFill>
                                    <a:srgbClr val="000000"/>
                                  </a:solidFill>
                                  <a:latin typeface="Cambria Math" panose="02040503050406030204" pitchFamily="18" charset="0"/>
                                </a:rPr>
                              </m:ctrlPr>
                            </m:sSubPr>
                            <m:e>
                              <m:r>
                                <a:rPr lang="fr-FR" sz="2000" b="0" i="1" kern="0" smtClean="0">
                                  <a:solidFill>
                                    <a:srgbClr val="000000"/>
                                  </a:solidFill>
                                  <a:latin typeface="Cambria Math" panose="02040503050406030204" pitchFamily="18" charset="0"/>
                                </a:rPr>
                                <m:t>𝑄</m:t>
                              </m:r>
                            </m:e>
                            <m:sub>
                              <m:r>
                                <a:rPr lang="fr-FR" sz="2000" b="0" i="1" kern="0" smtClean="0">
                                  <a:solidFill>
                                    <a:srgbClr val="000000"/>
                                  </a:solidFill>
                                  <a:latin typeface="Cambria Math" panose="02040503050406030204" pitchFamily="18" charset="0"/>
                                </a:rPr>
                                <m:t>𝑤</m:t>
                              </m:r>
                            </m:sub>
                          </m:sSub>
                        </m:num>
                        <m:den>
                          <m:sSub>
                            <m:sSubPr>
                              <m:ctrlPr>
                                <a:rPr lang="fr-FR" sz="2000" i="1" kern="0">
                                  <a:solidFill>
                                    <a:srgbClr val="000000"/>
                                  </a:solidFill>
                                  <a:latin typeface="Cambria Math" panose="02040503050406030204" pitchFamily="18" charset="0"/>
                                </a:rPr>
                              </m:ctrlPr>
                            </m:sSubPr>
                            <m:e>
                              <m:r>
                                <a:rPr lang="fr-FR" sz="2000" b="0" i="1" kern="0" smtClean="0">
                                  <a:solidFill>
                                    <a:srgbClr val="000000"/>
                                  </a:solidFill>
                                  <a:latin typeface="Cambria Math" panose="02040503050406030204" pitchFamily="18" charset="0"/>
                                </a:rPr>
                                <m:t>𝑃</m:t>
                              </m:r>
                            </m:e>
                            <m:sub>
                              <m:r>
                                <a:rPr lang="fr-FR" sz="2000" b="0" i="1" kern="0" smtClean="0">
                                  <a:solidFill>
                                    <a:srgbClr val="000000"/>
                                  </a:solidFill>
                                  <a:latin typeface="Cambria Math" panose="02040503050406030204" pitchFamily="18" charset="0"/>
                                </a:rPr>
                                <m:t>𝑡</m:t>
                              </m:r>
                            </m:sub>
                          </m:sSub>
                        </m:den>
                      </m:f>
                    </m:oMath>
                  </a14:m>
                  <a:endParaRPr lang="fr-FR" sz="2000" i="1" kern="0" dirty="0">
                    <a:solidFill>
                      <a:srgbClr val="000000"/>
                    </a:solidFill>
                    <a:latin typeface="Cambria Math" panose="02040503050406030204" pitchFamily="18" charset="0"/>
                  </a:endParaRPr>
                </a:p>
              </p:txBody>
            </p:sp>
          </mc:Choice>
          <mc:Fallback xmlns="">
            <p:sp>
              <p:nvSpPr>
                <p:cNvPr id="120" name="Rectangle 119"/>
                <p:cNvSpPr>
                  <a:spLocks noRot="1" noChangeAspect="1" noMove="1" noResize="1" noEditPoints="1" noAdjustHandles="1" noChangeArrowheads="1" noChangeShapeType="1" noTextEdit="1"/>
                </p:cNvSpPr>
                <p:nvPr/>
              </p:nvSpPr>
              <p:spPr>
                <a:xfrm>
                  <a:off x="6876256" y="4739994"/>
                  <a:ext cx="995529" cy="579710"/>
                </a:xfrm>
                <a:prstGeom prst="rect">
                  <a:avLst/>
                </a:prstGeom>
                <a:blipFill rotWithShape="0">
                  <a:blip r:embed="rId9"/>
                  <a:stretch>
                    <a:fillRect l="-6748"/>
                  </a:stretch>
                </a:blipFill>
              </p:spPr>
              <p:txBody>
                <a:bodyPr/>
                <a:lstStyle/>
                <a:p>
                  <a:r>
                    <a:rPr lang="fr-FR">
                      <a:noFill/>
                    </a:rPr>
                    <a:t> </a:t>
                  </a:r>
                </a:p>
              </p:txBody>
            </p:sp>
          </mc:Fallback>
        </mc:AlternateContent>
        <p:sp>
          <p:nvSpPr>
            <p:cNvPr id="121" name="ZoneTexte 120"/>
            <p:cNvSpPr txBox="1"/>
            <p:nvPr/>
          </p:nvSpPr>
          <p:spPr>
            <a:xfrm>
              <a:off x="6309160" y="5376879"/>
              <a:ext cx="2279816" cy="307777"/>
            </a:xfrm>
            <a:prstGeom prst="rect">
              <a:avLst/>
            </a:prstGeom>
            <a:noFill/>
          </p:spPr>
          <p:txBody>
            <a:bodyPr wrap="square" rtlCol="0">
              <a:spAutoFit/>
            </a:bodyPr>
            <a:lstStyle/>
            <a:p>
              <a:r>
                <a:rPr lang="fr-FR" dirty="0" smtClean="0">
                  <a:latin typeface="Times New Roman" panose="02020603050405020304" pitchFamily="18" charset="0"/>
                  <a:cs typeface="Times New Roman" panose="02020603050405020304" pitchFamily="18" charset="0"/>
                </a:rPr>
                <a:t>Coefficient de répartition</a:t>
              </a:r>
              <a:endParaRPr lang="fr-FR" dirty="0">
                <a:latin typeface="Times New Roman" panose="02020603050405020304" pitchFamily="18" charset="0"/>
                <a:cs typeface="Times New Roman" panose="02020603050405020304" pitchFamily="18" charset="0"/>
              </a:endParaRPr>
            </a:p>
          </p:txBody>
        </p:sp>
      </p:grpSp>
      <p:sp>
        <p:nvSpPr>
          <p:cNvPr id="123" name="Zone de texte 2"/>
          <p:cNvSpPr txBox="1">
            <a:spLocks noChangeArrowheads="1"/>
          </p:cNvSpPr>
          <p:nvPr/>
        </p:nvSpPr>
        <p:spPr bwMode="auto">
          <a:xfrm>
            <a:off x="4746997" y="4879537"/>
            <a:ext cx="1024604" cy="306574"/>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sz="1200" dirty="0" smtClean="0">
                <a:solidFill>
                  <a:srgbClr val="000000"/>
                </a:solidFill>
                <a:effectLst/>
                <a:latin typeface="Times New Roman" panose="02020603050405020304" pitchFamily="18" charset="0"/>
                <a:ea typeface="Calibri" panose="020F0502020204030204" pitchFamily="34" charset="0"/>
              </a:rPr>
              <a:t>(négligeable)</a:t>
            </a:r>
            <a:endParaRPr lang="fr-FR" sz="1200" dirty="0">
              <a:solidFill>
                <a:srgbClr val="00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019276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8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08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08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08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86"/>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grpId="0" nodeType="afterEffect">
                                  <p:stCondLst>
                                    <p:cond delay="0"/>
                                  </p:stCondLst>
                                  <p:childTnLst>
                                    <p:set>
                                      <p:cBhvr>
                                        <p:cTn id="21" dur="1" fill="hold">
                                          <p:stCondLst>
                                            <p:cond delay="0"/>
                                          </p:stCondLst>
                                        </p:cTn>
                                        <p:tgtEl>
                                          <p:spTgt spid="123"/>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3078"/>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3085"/>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3080"/>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30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29</a:t>
            </a:fld>
            <a:endParaRPr lang="fr-FR" altLang="fr-FR" dirty="0"/>
          </a:p>
        </p:txBody>
      </p:sp>
      <p:sp>
        <p:nvSpPr>
          <p:cNvPr id="2" name="ZoneTexte 1"/>
          <p:cNvSpPr txBox="1"/>
          <p:nvPr/>
        </p:nvSpPr>
        <p:spPr>
          <a:xfrm>
            <a:off x="1175082" y="980728"/>
            <a:ext cx="4765070"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Chaleur mobile</a:t>
            </a:r>
            <a:endParaRPr lang="fr-FR" sz="2000" i="1" dirty="0">
              <a:latin typeface="Times New Roman" panose="02020603050405020304" pitchFamily="18" charset="0"/>
              <a:cs typeface="Times New Roman" panose="02020603050405020304" pitchFamily="18" charset="0"/>
            </a:endParaRPr>
          </a:p>
        </p:txBody>
      </p:sp>
      <p:sp>
        <p:nvSpPr>
          <p:cNvPr id="4" name="Rectangle 3"/>
          <p:cNvSpPr/>
          <p:nvPr/>
        </p:nvSpPr>
        <p:spPr bwMode="auto">
          <a:xfrm>
            <a:off x="1835696" y="3429000"/>
            <a:ext cx="5688632" cy="936104"/>
          </a:xfrm>
          <a:prstGeom prst="rect">
            <a:avLst/>
          </a:prstGeom>
          <a:solidFill>
            <a:srgbClr val="0000F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grpSp>
        <p:nvGrpSpPr>
          <p:cNvPr id="14" name="Groupe 13"/>
          <p:cNvGrpSpPr/>
          <p:nvPr/>
        </p:nvGrpSpPr>
        <p:grpSpPr>
          <a:xfrm>
            <a:off x="-6791883" y="2534400"/>
            <a:ext cx="9171949" cy="1371105"/>
            <a:chOff x="-2268759" y="2539111"/>
            <a:chExt cx="9171949" cy="1371105"/>
          </a:xfrm>
        </p:grpSpPr>
        <p:sp>
          <p:nvSpPr>
            <p:cNvPr id="77" name="Arc 76"/>
            <p:cNvSpPr>
              <a:spLocks noChangeAspect="1"/>
            </p:cNvSpPr>
            <p:nvPr/>
          </p:nvSpPr>
          <p:spPr bwMode="auto">
            <a:xfrm rot="180000">
              <a:off x="-2042469" y="2539111"/>
              <a:ext cx="8937585" cy="1371105"/>
            </a:xfrm>
            <a:prstGeom prst="arc">
              <a:avLst>
                <a:gd name="adj1" fmla="val 21581132"/>
                <a:gd name="adj2" fmla="val 10418759"/>
              </a:avLst>
            </a:prstGeom>
            <a:solidFill>
              <a:srgbClr val="6494E2"/>
            </a:solidFill>
            <a:ln w="12700" cap="flat" cmpd="sng" algn="ctr">
              <a:noFill/>
              <a:prstDash val="solid"/>
              <a:round/>
              <a:headEnd type="none" w="med" len="med"/>
              <a:tailEnd type="none" w="med" len="med"/>
            </a:ln>
            <a:effectLst/>
            <a:extLst/>
          </p:spPr>
          <p:txBody>
            <a:bodyPr rtlCol="0" anchor="ctr"/>
            <a:lstStyle/>
            <a:p>
              <a:pPr algn="ctr"/>
              <a:endParaRPr lang="fr-FR"/>
            </a:p>
          </p:txBody>
        </p:sp>
        <p:sp>
          <p:nvSpPr>
            <p:cNvPr id="74" name="Arc 73"/>
            <p:cNvSpPr>
              <a:spLocks noChangeAspect="1"/>
            </p:cNvSpPr>
            <p:nvPr/>
          </p:nvSpPr>
          <p:spPr bwMode="auto">
            <a:xfrm rot="180000">
              <a:off x="919429" y="2840068"/>
              <a:ext cx="5958390" cy="914070"/>
            </a:xfrm>
            <a:prstGeom prst="arc">
              <a:avLst>
                <a:gd name="adj1" fmla="val 21581132"/>
                <a:gd name="adj2" fmla="val 10418759"/>
              </a:avLst>
            </a:prstGeom>
            <a:solidFill>
              <a:srgbClr val="21F7C4"/>
            </a:solidFill>
            <a:ln w="12700" cap="flat" cmpd="sng" algn="ctr">
              <a:noFill/>
              <a:prstDash val="solid"/>
              <a:round/>
              <a:headEnd type="none" w="med" len="med"/>
              <a:tailEnd type="none" w="med" len="med"/>
            </a:ln>
            <a:effectLst/>
            <a:extLst/>
          </p:spPr>
          <p:txBody>
            <a:bodyPr rtlCol="0" anchor="ctr"/>
            <a:lstStyle/>
            <a:p>
              <a:pPr algn="ctr"/>
              <a:endParaRPr lang="fr-FR"/>
            </a:p>
          </p:txBody>
        </p:sp>
        <p:sp>
          <p:nvSpPr>
            <p:cNvPr id="71" name="Arc 70"/>
            <p:cNvSpPr>
              <a:spLocks noChangeAspect="1"/>
            </p:cNvSpPr>
            <p:nvPr/>
          </p:nvSpPr>
          <p:spPr bwMode="auto">
            <a:xfrm rot="180000">
              <a:off x="2426638" y="2987017"/>
              <a:ext cx="4468796" cy="685553"/>
            </a:xfrm>
            <a:prstGeom prst="arc">
              <a:avLst>
                <a:gd name="adj1" fmla="val 21581132"/>
                <a:gd name="adj2" fmla="val 10418759"/>
              </a:avLst>
            </a:prstGeom>
            <a:solidFill>
              <a:srgbClr val="A1B913"/>
            </a:solidFill>
            <a:ln w="12700" cap="flat" cmpd="sng" algn="ctr">
              <a:noFill/>
              <a:prstDash val="solid"/>
              <a:round/>
              <a:headEnd type="none" w="med" len="med"/>
              <a:tailEnd type="none" w="med" len="med"/>
            </a:ln>
            <a:effectLst/>
            <a:extLst/>
          </p:spPr>
          <p:txBody>
            <a:bodyPr rtlCol="0" anchor="ctr"/>
            <a:lstStyle/>
            <a:p>
              <a:pPr algn="ctr"/>
              <a:endParaRPr lang="fr-FR"/>
            </a:p>
          </p:txBody>
        </p:sp>
        <p:sp>
          <p:nvSpPr>
            <p:cNvPr id="6" name="Arc 5"/>
            <p:cNvSpPr/>
            <p:nvPr/>
          </p:nvSpPr>
          <p:spPr bwMode="auto">
            <a:xfrm rot="180000">
              <a:off x="3924000" y="3132000"/>
              <a:ext cx="2979190" cy="457035"/>
            </a:xfrm>
            <a:prstGeom prst="arc">
              <a:avLst>
                <a:gd name="adj1" fmla="val 21581132"/>
                <a:gd name="adj2" fmla="val 10418759"/>
              </a:avLst>
            </a:prstGeom>
            <a:solidFill>
              <a:srgbClr val="EACC16"/>
            </a:solidFill>
            <a:ln w="12700" cap="flat" cmpd="sng" algn="ctr">
              <a:noFill/>
              <a:prstDash val="solid"/>
              <a:round/>
              <a:headEnd type="none" w="med" len="med"/>
              <a:tailEnd type="none" w="med" len="med"/>
            </a:ln>
            <a:effectLst/>
            <a:extLst/>
          </p:spPr>
          <p:txBody>
            <a:bodyPr rtlCol="0" anchor="ctr"/>
            <a:lstStyle/>
            <a:p>
              <a:pPr algn="ctr"/>
              <a:endParaRPr lang="fr-FR"/>
            </a:p>
          </p:txBody>
        </p:sp>
        <p:sp>
          <p:nvSpPr>
            <p:cNvPr id="78" name="Arc 77"/>
            <p:cNvSpPr>
              <a:spLocks noChangeAspect="1"/>
            </p:cNvSpPr>
            <p:nvPr/>
          </p:nvSpPr>
          <p:spPr bwMode="auto">
            <a:xfrm rot="180000">
              <a:off x="5410800" y="3340800"/>
              <a:ext cx="1489595" cy="114259"/>
            </a:xfrm>
            <a:prstGeom prst="arc">
              <a:avLst>
                <a:gd name="adj1" fmla="val 21535984"/>
                <a:gd name="adj2" fmla="val 10418759"/>
              </a:avLst>
            </a:prstGeom>
            <a:solidFill>
              <a:srgbClr val="CC0000"/>
            </a:solidFill>
            <a:ln w="12700" cap="flat" cmpd="sng" algn="ctr">
              <a:noFill/>
              <a:prstDash val="solid"/>
              <a:round/>
              <a:headEnd type="none" w="med" len="med"/>
              <a:tailEnd type="none" w="med" len="med"/>
            </a:ln>
            <a:effectLst/>
            <a:extLst/>
          </p:spPr>
          <p:txBody>
            <a:bodyPr rtlCol="0" anchor="ctr"/>
            <a:lstStyle/>
            <a:p>
              <a:pPr algn="ctr"/>
              <a:endParaRPr lang="fr-FR"/>
            </a:p>
          </p:txBody>
        </p:sp>
        <p:sp>
          <p:nvSpPr>
            <p:cNvPr id="9" name="Rectangle 8"/>
            <p:cNvSpPr/>
            <p:nvPr/>
          </p:nvSpPr>
          <p:spPr bwMode="auto">
            <a:xfrm>
              <a:off x="-2268759" y="2965711"/>
              <a:ext cx="9160324" cy="468000"/>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grpSp>
      <p:sp>
        <p:nvSpPr>
          <p:cNvPr id="80" name="Rectangle 79"/>
          <p:cNvSpPr/>
          <p:nvPr/>
        </p:nvSpPr>
        <p:spPr bwMode="auto">
          <a:xfrm>
            <a:off x="7524328" y="2583997"/>
            <a:ext cx="3191746" cy="2808000"/>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5" name="Rectangle 14"/>
          <p:cNvSpPr/>
          <p:nvPr/>
        </p:nvSpPr>
        <p:spPr bwMode="auto">
          <a:xfrm>
            <a:off x="-1356049" y="2420888"/>
            <a:ext cx="3191746" cy="2808000"/>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81" name="Ellipse 80"/>
          <p:cNvSpPr/>
          <p:nvPr/>
        </p:nvSpPr>
        <p:spPr>
          <a:xfrm>
            <a:off x="1192234" y="2169078"/>
            <a:ext cx="1259840" cy="1259922"/>
          </a:xfrm>
          <a:prstGeom prst="ellipse">
            <a:avLst/>
          </a:prstGeom>
          <a:solidFill>
            <a:sysClr val="window" lastClr="FFFFFF"/>
          </a:solid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82" name="Ellipse 81"/>
          <p:cNvSpPr>
            <a:spLocks noChangeAspect="1"/>
          </p:cNvSpPr>
          <p:nvPr/>
        </p:nvSpPr>
        <p:spPr>
          <a:xfrm>
            <a:off x="1664674" y="2635414"/>
            <a:ext cx="314960" cy="314981"/>
          </a:xfrm>
          <a:prstGeom prst="ellipse">
            <a:avLst/>
          </a:prstGeom>
          <a:solidFill>
            <a:sysClr val="window" lastClr="FFFFFF"/>
          </a:solid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grpSp>
        <p:nvGrpSpPr>
          <p:cNvPr id="18" name="Groupe 17"/>
          <p:cNvGrpSpPr/>
          <p:nvPr/>
        </p:nvGrpSpPr>
        <p:grpSpPr>
          <a:xfrm>
            <a:off x="1143233" y="4427500"/>
            <a:ext cx="504752" cy="336111"/>
            <a:chOff x="1143233" y="4427500"/>
            <a:chExt cx="504752" cy="336111"/>
          </a:xfrm>
        </p:grpSpPr>
        <p:sp>
          <p:nvSpPr>
            <p:cNvPr id="83" name="Zone de texte 2"/>
            <p:cNvSpPr txBox="1">
              <a:spLocks noChangeArrowheads="1"/>
            </p:cNvSpPr>
            <p:nvPr/>
          </p:nvSpPr>
          <p:spPr bwMode="auto">
            <a:xfrm>
              <a:off x="1176180" y="4427500"/>
              <a:ext cx="471805" cy="311785"/>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sz="1600" dirty="0" err="1" smtClean="0">
                  <a:solidFill>
                    <a:srgbClr val="000000"/>
                  </a:solidFill>
                  <a:effectLst/>
                  <a:latin typeface="Times New Roman" panose="02020603050405020304" pitchFamily="18" charset="0"/>
                  <a:ea typeface="Calibri" panose="020F0502020204030204" pitchFamily="34" charset="0"/>
                </a:rPr>
                <a:t>V</a:t>
              </a:r>
              <a:r>
                <a:rPr lang="fr-FR" sz="1600" baseline="-25000" dirty="0" err="1">
                  <a:solidFill>
                    <a:srgbClr val="000000"/>
                  </a:solidFill>
                  <a:latin typeface="Times New Roman" panose="02020603050405020304" pitchFamily="18" charset="0"/>
                  <a:ea typeface="Calibri" panose="020F0502020204030204" pitchFamily="34" charset="0"/>
                </a:rPr>
                <a:t>w</a:t>
              </a:r>
              <a:endParaRPr lang="fr-FR" sz="1600" baseline="-25000" dirty="0" smtClean="0">
                <a:solidFill>
                  <a:srgbClr val="000000"/>
                </a:solidFill>
                <a:effectLst/>
                <a:latin typeface="Times New Roman" panose="02020603050405020304" pitchFamily="18" charset="0"/>
                <a:ea typeface="Calibri" panose="020F0502020204030204" pitchFamily="34" charset="0"/>
              </a:endParaRPr>
            </a:p>
          </p:txBody>
        </p:sp>
        <p:cxnSp>
          <p:nvCxnSpPr>
            <p:cNvPr id="84" name="Connecteur droit avec flèche 83"/>
            <p:cNvCxnSpPr/>
            <p:nvPr/>
          </p:nvCxnSpPr>
          <p:spPr>
            <a:xfrm flipH="1">
              <a:off x="1143233" y="4763611"/>
              <a:ext cx="410210" cy="0"/>
            </a:xfrm>
            <a:prstGeom prst="straightConnector1">
              <a:avLst/>
            </a:prstGeom>
            <a:noFill/>
            <a:ln w="6350" cap="flat" cmpd="sng" algn="ctr">
              <a:solidFill>
                <a:sysClr val="windowText" lastClr="000000"/>
              </a:solidFill>
              <a:prstDash val="solid"/>
              <a:miter lim="800000"/>
              <a:headEnd w="sm" len="sm"/>
              <a:tailEnd type="arrow" w="sm" len="sm"/>
            </a:ln>
            <a:effectLst/>
          </p:spPr>
        </p:cxnSp>
      </p:grpSp>
      <p:sp>
        <p:nvSpPr>
          <p:cNvPr id="85" name="ZoneTexte 84"/>
          <p:cNvSpPr txBox="1"/>
          <p:nvPr/>
        </p:nvSpPr>
        <p:spPr>
          <a:xfrm>
            <a:off x="683568" y="5220489"/>
            <a:ext cx="7992888" cy="584775"/>
          </a:xfrm>
          <a:prstGeom prst="rect">
            <a:avLst/>
          </a:prstGeom>
          <a:noFill/>
        </p:spPr>
        <p:txBody>
          <a:bodyPr wrap="square" rtlCol="0">
            <a:spAutoFit/>
          </a:bodyPr>
          <a:lstStyle/>
          <a:p>
            <a:pPr algn="ctr"/>
            <a:r>
              <a:rPr lang="fr-FR" sz="1600" dirty="0" smtClean="0">
                <a:latin typeface="Times New Roman" panose="02020603050405020304" pitchFamily="18" charset="0"/>
                <a:cs typeface="Times New Roman" panose="02020603050405020304" pitchFamily="18" charset="0"/>
              </a:rPr>
              <a:t>En régime quasi-stationnaire, nous assimilons la meule à une source de chaleur mobile se déplaçant à la vitesse </a:t>
            </a:r>
            <a:r>
              <a:rPr lang="fr-FR" sz="1600" i="1" dirty="0" err="1" smtClean="0">
                <a:latin typeface="Times New Roman" panose="02020603050405020304" pitchFamily="18" charset="0"/>
                <a:cs typeface="Times New Roman" panose="02020603050405020304" pitchFamily="18" charset="0"/>
              </a:rPr>
              <a:t>V</a:t>
            </a:r>
            <a:r>
              <a:rPr lang="fr-FR" sz="1600" i="1" baseline="-25000" dirty="0" err="1">
                <a:latin typeface="Times New Roman" panose="02020603050405020304" pitchFamily="18" charset="0"/>
                <a:cs typeface="Times New Roman" panose="02020603050405020304" pitchFamily="18" charset="0"/>
              </a:rPr>
              <a:t>w</a:t>
            </a:r>
            <a:r>
              <a:rPr lang="fr-FR" sz="1600" dirty="0" smtClean="0">
                <a:latin typeface="Times New Roman" panose="02020603050405020304" pitchFamily="18" charset="0"/>
                <a:cs typeface="Times New Roman" panose="02020603050405020304" pitchFamily="18" charset="0"/>
              </a:rPr>
              <a:t> </a:t>
            </a:r>
            <a:endParaRPr lang="fr-FR" sz="1600" dirty="0">
              <a:latin typeface="Times New Roman" panose="02020603050405020304" pitchFamily="18" charset="0"/>
              <a:cs typeface="Times New Roman" panose="02020603050405020304" pitchFamily="18" charset="0"/>
            </a:endParaRPr>
          </a:p>
        </p:txBody>
      </p:sp>
      <p:grpSp>
        <p:nvGrpSpPr>
          <p:cNvPr id="7" name="Groupe 6"/>
          <p:cNvGrpSpPr/>
          <p:nvPr/>
        </p:nvGrpSpPr>
        <p:grpSpPr>
          <a:xfrm>
            <a:off x="1588378" y="2995045"/>
            <a:ext cx="418770" cy="430914"/>
            <a:chOff x="913307" y="2946640"/>
            <a:chExt cx="491006" cy="479319"/>
          </a:xfrm>
        </p:grpSpPr>
        <p:sp>
          <p:nvSpPr>
            <p:cNvPr id="5" name="Flèche droite 4"/>
            <p:cNvSpPr/>
            <p:nvPr/>
          </p:nvSpPr>
          <p:spPr bwMode="auto">
            <a:xfrm rot="5400000">
              <a:off x="954313" y="2975959"/>
              <a:ext cx="468000" cy="432000"/>
            </a:xfrm>
            <a:prstGeom prst="rightArrow">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27" name="Zone de texte 2"/>
            <p:cNvSpPr txBox="1">
              <a:spLocks noChangeArrowheads="1"/>
            </p:cNvSpPr>
            <p:nvPr/>
          </p:nvSpPr>
          <p:spPr bwMode="auto">
            <a:xfrm rot="16200000">
              <a:off x="833297" y="3026650"/>
              <a:ext cx="471805" cy="311785"/>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sz="1600" dirty="0" err="1" smtClean="0">
                  <a:solidFill>
                    <a:srgbClr val="000000"/>
                  </a:solidFill>
                  <a:effectLst/>
                  <a:latin typeface="Times New Roman" panose="02020603050405020304" pitchFamily="18" charset="0"/>
                  <a:ea typeface="Calibri" panose="020F0502020204030204" pitchFamily="34" charset="0"/>
                </a:rPr>
                <a:t>q</a:t>
              </a:r>
              <a:r>
                <a:rPr lang="fr-FR" sz="1600" baseline="-25000" dirty="0" err="1" smtClean="0">
                  <a:solidFill>
                    <a:srgbClr val="000000"/>
                  </a:solidFill>
                  <a:latin typeface="Times New Roman" panose="02020603050405020304" pitchFamily="18" charset="0"/>
                  <a:ea typeface="Calibri" panose="020F0502020204030204" pitchFamily="34" charset="0"/>
                </a:rPr>
                <a:t>w</a:t>
              </a:r>
              <a:endParaRPr lang="fr-FR" sz="1600" baseline="-25000" dirty="0" smtClean="0">
                <a:solidFill>
                  <a:srgbClr val="000000"/>
                </a:solidFill>
                <a:effectLst/>
                <a:latin typeface="Times New Roman" panose="02020603050405020304" pitchFamily="18" charset="0"/>
                <a:ea typeface="Calibri" panose="020F0502020204030204" pitchFamily="34" charset="0"/>
              </a:endParaRPr>
            </a:p>
          </p:txBody>
        </p:sp>
      </p:grpSp>
      <p:sp>
        <p:nvSpPr>
          <p:cNvPr id="29"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Intégrité</a:t>
            </a:r>
            <a:r>
              <a:rPr lang="en-US" sz="2600" b="1" dirty="0" smtClean="0"/>
              <a:t> des </a:t>
            </a:r>
            <a:r>
              <a:rPr lang="en-US" sz="2600" b="1" dirty="0" err="1" smtClean="0"/>
              <a:t>pièces</a:t>
            </a:r>
            <a:r>
              <a:rPr lang="en-US" sz="2600" b="1" dirty="0" smtClean="0"/>
              <a:t> </a:t>
            </a:r>
            <a:r>
              <a:rPr lang="en-US" sz="2600" b="1" dirty="0" err="1" smtClean="0"/>
              <a:t>usinées</a:t>
            </a:r>
            <a:endParaRPr lang="fr-FR" sz="2600" b="1" dirty="0"/>
          </a:p>
        </p:txBody>
      </p:sp>
    </p:spTree>
    <p:extLst>
      <p:ext uri="{BB962C8B-B14F-4D97-AF65-F5344CB8AC3E}">
        <p14:creationId xmlns:p14="http://schemas.microsoft.com/office/powerpoint/2010/main" val="1474050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63" presetClass="path" presetSubtype="0" fill="hold" nodeType="withEffect">
                                  <p:stCondLst>
                                    <p:cond delay="0"/>
                                  </p:stCondLst>
                                  <p:childTnLst>
                                    <p:animMotion origin="layout" path="M -0.05763 0.00255 L 0.56789 0.00162 " pathEditMode="relative" rAng="0" ptsTypes="AA">
                                      <p:cBhvr>
                                        <p:cTn id="12" dur="2000" fill="hold"/>
                                        <p:tgtEl>
                                          <p:spTgt spid="14"/>
                                        </p:tgtEl>
                                        <p:attrNameLst>
                                          <p:attrName>ppt_x</p:attrName>
                                          <p:attrName>ppt_y</p:attrName>
                                        </p:attrNameLst>
                                      </p:cBhvr>
                                      <p:rCtr x="31267" y="-46"/>
                                    </p:animMotion>
                                  </p:childTnLst>
                                </p:cTn>
                              </p:par>
                              <p:par>
                                <p:cTn id="13" presetID="63" presetClass="path" presetSubtype="0" fill="hold" grpId="0" nodeType="withEffect">
                                  <p:stCondLst>
                                    <p:cond delay="0"/>
                                  </p:stCondLst>
                                  <p:childTnLst>
                                    <p:animMotion origin="layout" path="M 4.44444E-6 -1.85185E-6 L 0.62361 0.0007 " pathEditMode="relative" rAng="0" ptsTypes="AA">
                                      <p:cBhvr>
                                        <p:cTn id="14" dur="2000" fill="hold"/>
                                        <p:tgtEl>
                                          <p:spTgt spid="81"/>
                                        </p:tgtEl>
                                        <p:attrNameLst>
                                          <p:attrName>ppt_x</p:attrName>
                                          <p:attrName>ppt_y</p:attrName>
                                        </p:attrNameLst>
                                      </p:cBhvr>
                                      <p:rCtr x="31181" y="23"/>
                                    </p:animMotion>
                                  </p:childTnLst>
                                </p:cTn>
                              </p:par>
                              <p:par>
                                <p:cTn id="15" presetID="63" presetClass="path" presetSubtype="0" fill="hold" grpId="0" nodeType="withEffect">
                                  <p:stCondLst>
                                    <p:cond delay="0"/>
                                  </p:stCondLst>
                                  <p:childTnLst>
                                    <p:animMotion origin="layout" path="M 4.44444E-6 4.07407E-6 L 0.62361 0.00162 " pathEditMode="relative" rAng="0" ptsTypes="AA">
                                      <p:cBhvr>
                                        <p:cTn id="16" dur="2000" fill="hold"/>
                                        <p:tgtEl>
                                          <p:spTgt spid="82"/>
                                        </p:tgtEl>
                                        <p:attrNameLst>
                                          <p:attrName>ppt_x</p:attrName>
                                          <p:attrName>ppt_y</p:attrName>
                                        </p:attrNameLst>
                                      </p:cBhvr>
                                      <p:rCtr x="31181" y="69"/>
                                    </p:animMotion>
                                  </p:childTnLst>
                                </p:cTn>
                              </p:par>
                              <p:par>
                                <p:cTn id="17" presetID="63" presetClass="path" presetSubtype="0" fill="hold" nodeType="withEffect">
                                  <p:stCondLst>
                                    <p:cond delay="0"/>
                                  </p:stCondLst>
                                  <p:childTnLst>
                                    <p:animMotion origin="layout" path="M 2.22222E-6 4.44444E-6 L 0.62639 -0.00116 " pathEditMode="relative" rAng="0" ptsTypes="AA">
                                      <p:cBhvr>
                                        <p:cTn id="18" dur="2000" fill="hold"/>
                                        <p:tgtEl>
                                          <p:spTgt spid="7"/>
                                        </p:tgtEl>
                                        <p:attrNameLst>
                                          <p:attrName>ppt_x</p:attrName>
                                          <p:attrName>ppt_y</p:attrName>
                                        </p:attrNameLst>
                                      </p:cBhvr>
                                      <p:rCtr x="31319" y="-69"/>
                                    </p:animMotion>
                                  </p:childTnLst>
                                </p:cTn>
                              </p:par>
                              <p:par>
                                <p:cTn id="19" presetID="1" presetClass="exit" presetSubtype="0" fill="hold" nodeType="withEffect">
                                  <p:stCondLst>
                                    <p:cond delay="0"/>
                                  </p:stCondLst>
                                  <p:childTnLst>
                                    <p:set>
                                      <p:cBhvr>
                                        <p:cTn id="20" dur="1" fill="hold">
                                          <p:stCondLst>
                                            <p:cond delay="0"/>
                                          </p:stCondLst>
                                        </p:cTn>
                                        <p:tgtEl>
                                          <p:spTgt spid="18"/>
                                        </p:tgtEl>
                                        <p:attrNameLst>
                                          <p:attrName>style.visibility</p:attrName>
                                        </p:attrNameLst>
                                      </p:cBhvr>
                                      <p:to>
                                        <p:strVal val="hidden"/>
                                      </p:to>
                                    </p:set>
                                  </p:childTnLst>
                                </p:cTn>
                              </p:par>
                              <p:par>
                                <p:cTn id="21" presetID="1" presetClass="entr" presetSubtype="0" fill="hold" grpId="0" nodeType="withEffect">
                                  <p:stCondLst>
                                    <p:cond delay="0"/>
                                  </p:stCondLst>
                                  <p:childTnLst>
                                    <p:set>
                                      <p:cBhvr>
                                        <p:cTn id="22" dur="1" fill="hold">
                                          <p:stCondLst>
                                            <p:cond delay="0"/>
                                          </p:stCondLst>
                                        </p:cTn>
                                        <p:tgtEl>
                                          <p:spTgt spid="8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2" grpId="0" animBg="1"/>
      <p:bldP spid="8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30</a:t>
            </a:fld>
            <a:endParaRPr lang="fr-FR" altLang="fr-FR" dirty="0"/>
          </a:p>
        </p:txBody>
      </p:sp>
      <p:sp>
        <p:nvSpPr>
          <p:cNvPr id="29"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Intégrité</a:t>
            </a:r>
            <a:r>
              <a:rPr lang="en-US" sz="2600" b="1" dirty="0" smtClean="0"/>
              <a:t> des </a:t>
            </a:r>
            <a:r>
              <a:rPr lang="en-US" sz="2600" b="1" dirty="0" err="1" smtClean="0"/>
              <a:t>pièces</a:t>
            </a:r>
            <a:r>
              <a:rPr lang="en-US" sz="2600" b="1" dirty="0" smtClean="0"/>
              <a:t> </a:t>
            </a:r>
            <a:r>
              <a:rPr lang="en-US" sz="2600" b="1" dirty="0" err="1" smtClean="0"/>
              <a:t>usinées</a:t>
            </a:r>
            <a:endParaRPr lang="fr-FR" sz="2600" b="1" dirty="0"/>
          </a:p>
        </p:txBody>
      </p:sp>
      <p:sp>
        <p:nvSpPr>
          <p:cNvPr id="24" name="ZoneTexte 23"/>
          <p:cNvSpPr txBox="1"/>
          <p:nvPr/>
        </p:nvSpPr>
        <p:spPr>
          <a:xfrm>
            <a:off x="558704" y="980728"/>
            <a:ext cx="6451696"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Thermique de contact en fonction de l’outil et du procédé</a:t>
            </a:r>
            <a:endParaRPr lang="fr-FR" sz="2000" i="1" dirty="0">
              <a:latin typeface="Times New Roman" panose="02020603050405020304" pitchFamily="18" charset="0"/>
              <a:cs typeface="Times New Roman" panose="02020603050405020304" pitchFamily="18" charset="0"/>
            </a:endParaRPr>
          </a:p>
        </p:txBody>
      </p:sp>
      <p:grpSp>
        <p:nvGrpSpPr>
          <p:cNvPr id="26" name="Groupe 25"/>
          <p:cNvGrpSpPr/>
          <p:nvPr/>
        </p:nvGrpSpPr>
        <p:grpSpPr>
          <a:xfrm>
            <a:off x="1163661" y="6045170"/>
            <a:ext cx="6185562" cy="400110"/>
            <a:chOff x="1556169" y="4700340"/>
            <a:chExt cx="5550130" cy="400110"/>
          </a:xfrm>
        </p:grpSpPr>
        <p:sp>
          <p:nvSpPr>
            <p:cNvPr id="28" name="Text Box 217"/>
            <p:cNvSpPr txBox="1">
              <a:spLocks noChangeArrowheads="1"/>
            </p:cNvSpPr>
            <p:nvPr/>
          </p:nvSpPr>
          <p:spPr bwMode="auto">
            <a:xfrm>
              <a:off x="1911379" y="4700340"/>
              <a:ext cx="519492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fr-FR" altLang="fr-FR" sz="2000" b="1" dirty="0" smtClean="0">
                  <a:solidFill>
                    <a:srgbClr val="002060"/>
                  </a:solidFill>
                </a:rPr>
                <a:t>Effet non négligeable de la lubrification</a:t>
              </a:r>
              <a:endParaRPr lang="fr-FR" altLang="fr-FR" sz="2000" b="1" dirty="0">
                <a:solidFill>
                  <a:srgbClr val="002060"/>
                </a:solidFill>
              </a:endParaRPr>
            </a:p>
          </p:txBody>
        </p:sp>
        <p:sp>
          <p:nvSpPr>
            <p:cNvPr id="30" name="AutoShape 415"/>
            <p:cNvSpPr>
              <a:spLocks noChangeArrowheads="1"/>
            </p:cNvSpPr>
            <p:nvPr/>
          </p:nvSpPr>
          <p:spPr bwMode="auto">
            <a:xfrm>
              <a:off x="1556169" y="4719420"/>
              <a:ext cx="473892" cy="361950"/>
            </a:xfrm>
            <a:prstGeom prst="rightArrow">
              <a:avLst>
                <a:gd name="adj1" fmla="val 50000"/>
                <a:gd name="adj2" fmla="val 52333"/>
              </a:avLst>
            </a:prstGeom>
            <a:solidFill>
              <a:srgbClr val="6699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ctr" defTabSz="914400" eaLnBrk="1" fontAlgn="auto" latinLnBrk="0" hangingPunct="1">
                <a:lnSpc>
                  <a:spcPct val="100000"/>
                </a:lnSpc>
                <a:spcBef>
                  <a:spcPct val="50000"/>
                </a:spcBef>
                <a:spcAft>
                  <a:spcPts val="0"/>
                </a:spcAft>
                <a:buClrTx/>
                <a:buSzTx/>
                <a:buFontTx/>
                <a:buNone/>
                <a:tabLst/>
                <a:defRPr/>
              </a:pPr>
              <a:endParaRPr kumimoji="0" lang="fr-FR" sz="1600" b="0" i="0" u="none" strike="noStrike" kern="0" cap="none" spc="0" normalizeH="0" baseline="0" noProof="0" dirty="0" smtClean="0">
                <a:ln>
                  <a:noFill/>
                </a:ln>
                <a:solidFill>
                  <a:srgbClr val="000000"/>
                </a:solidFill>
                <a:effectLst/>
                <a:uLnTx/>
                <a:uFillTx/>
                <a:latin typeface="Times New Roman" panose="02020603050405020304" pitchFamily="18" charset="0"/>
              </a:endParaRPr>
            </a:p>
          </p:txBody>
        </p:sp>
      </p:grpSp>
      <p:grpSp>
        <p:nvGrpSpPr>
          <p:cNvPr id="31" name="Groupe 30"/>
          <p:cNvGrpSpPr/>
          <p:nvPr/>
        </p:nvGrpSpPr>
        <p:grpSpPr>
          <a:xfrm>
            <a:off x="1163661" y="5102323"/>
            <a:ext cx="6617610" cy="400110"/>
            <a:chOff x="1556169" y="4700340"/>
            <a:chExt cx="5937795" cy="400110"/>
          </a:xfrm>
        </p:grpSpPr>
        <p:sp>
          <p:nvSpPr>
            <p:cNvPr id="32" name="Text Box 217"/>
            <p:cNvSpPr txBox="1">
              <a:spLocks noChangeArrowheads="1"/>
            </p:cNvSpPr>
            <p:nvPr/>
          </p:nvSpPr>
          <p:spPr bwMode="auto">
            <a:xfrm>
              <a:off x="2299044" y="4700340"/>
              <a:ext cx="519492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fr-FR" altLang="fr-FR" sz="2000" b="1" dirty="0" smtClean="0">
                  <a:solidFill>
                    <a:srgbClr val="002060"/>
                  </a:solidFill>
                </a:rPr>
                <a:t>Rectification: procédé à risque thermiquement </a:t>
              </a:r>
              <a:endParaRPr lang="fr-FR" altLang="fr-FR" sz="2000" b="1" i="1" dirty="0">
                <a:solidFill>
                  <a:srgbClr val="002060"/>
                </a:solidFill>
              </a:endParaRPr>
            </a:p>
          </p:txBody>
        </p:sp>
        <p:sp>
          <p:nvSpPr>
            <p:cNvPr id="33" name="AutoShape 415"/>
            <p:cNvSpPr>
              <a:spLocks noChangeArrowheads="1"/>
            </p:cNvSpPr>
            <p:nvPr/>
          </p:nvSpPr>
          <p:spPr bwMode="auto">
            <a:xfrm>
              <a:off x="1556169" y="4719420"/>
              <a:ext cx="473892" cy="361950"/>
            </a:xfrm>
            <a:prstGeom prst="rightArrow">
              <a:avLst>
                <a:gd name="adj1" fmla="val 50000"/>
                <a:gd name="adj2" fmla="val 52333"/>
              </a:avLst>
            </a:prstGeom>
            <a:solidFill>
              <a:srgbClr val="6699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ctr" defTabSz="914400" eaLnBrk="1" fontAlgn="auto" latinLnBrk="0" hangingPunct="1">
                <a:lnSpc>
                  <a:spcPct val="100000"/>
                </a:lnSpc>
                <a:spcBef>
                  <a:spcPct val="50000"/>
                </a:spcBef>
                <a:spcAft>
                  <a:spcPts val="0"/>
                </a:spcAft>
                <a:buClrTx/>
                <a:buSzTx/>
                <a:buFontTx/>
                <a:buNone/>
                <a:tabLst/>
                <a:defRPr/>
              </a:pPr>
              <a:endParaRPr kumimoji="0" lang="fr-FR" sz="1600" b="0" i="0" u="none" strike="noStrike" kern="0" cap="none" spc="0" normalizeH="0" baseline="0" noProof="0" dirty="0" smtClean="0">
                <a:ln>
                  <a:noFill/>
                </a:ln>
                <a:solidFill>
                  <a:srgbClr val="000000"/>
                </a:solidFill>
                <a:effectLst/>
                <a:uLnTx/>
                <a:uFillTx/>
                <a:latin typeface="Times New Roman" panose="02020603050405020304" pitchFamily="18" charset="0"/>
              </a:endParaRPr>
            </a:p>
          </p:txBody>
        </p:sp>
      </p:grpSp>
      <p:graphicFrame>
        <p:nvGraphicFramePr>
          <p:cNvPr id="12" name="Graphique 11"/>
          <p:cNvGraphicFramePr/>
          <p:nvPr>
            <p:extLst>
              <p:ext uri="{D42A27DB-BD31-4B8C-83A1-F6EECF244321}">
                <p14:modId xmlns:p14="http://schemas.microsoft.com/office/powerpoint/2010/main" val="1791721767"/>
              </p:ext>
            </p:extLst>
          </p:nvPr>
        </p:nvGraphicFramePr>
        <p:xfrm>
          <a:off x="458267" y="1637322"/>
          <a:ext cx="7272808" cy="3237062"/>
        </p:xfrm>
        <a:graphic>
          <a:graphicData uri="http://schemas.openxmlformats.org/drawingml/2006/chart">
            <c:chart xmlns:c="http://schemas.openxmlformats.org/drawingml/2006/chart" xmlns:r="http://schemas.openxmlformats.org/officeDocument/2006/relationships" r:id="rId3"/>
          </a:graphicData>
        </a:graphic>
      </p:graphicFrame>
      <p:sp>
        <p:nvSpPr>
          <p:cNvPr id="13" name="Rectangle 12"/>
          <p:cNvSpPr/>
          <p:nvPr/>
        </p:nvSpPr>
        <p:spPr>
          <a:xfrm>
            <a:off x="5004048" y="1645327"/>
            <a:ext cx="389850" cy="307777"/>
          </a:xfrm>
          <a:prstGeom prst="rect">
            <a:avLst/>
          </a:prstGeom>
        </p:spPr>
        <p:txBody>
          <a:bodyPr wrap="none">
            <a:spAutoFit/>
          </a:bodyPr>
          <a:lstStyle/>
          <a:p>
            <a:r>
              <a:rPr lang="fr-FR" kern="0" dirty="0" err="1" smtClean="0">
                <a:solidFill>
                  <a:srgbClr val="000000"/>
                </a:solidFill>
                <a:latin typeface="Cambria Math" panose="02040503050406030204" pitchFamily="18" charset="0"/>
              </a:rPr>
              <a:t>R</a:t>
            </a:r>
            <a:r>
              <a:rPr lang="fr-FR" kern="0" baseline="-25000" dirty="0" err="1" smtClean="0">
                <a:solidFill>
                  <a:srgbClr val="000000"/>
                </a:solidFill>
                <a:latin typeface="Cambria Math" panose="02040503050406030204" pitchFamily="18" charset="0"/>
              </a:rPr>
              <a:t>w</a:t>
            </a:r>
            <a:endParaRPr lang="fr-FR" kern="0" dirty="0">
              <a:solidFill>
                <a:srgbClr val="000000"/>
              </a:solidFill>
              <a:latin typeface="Cambria Math" panose="02040503050406030204" pitchFamily="18" charset="0"/>
            </a:endParaRPr>
          </a:p>
        </p:txBody>
      </p:sp>
    </p:spTree>
    <p:extLst>
      <p:ext uri="{BB962C8B-B14F-4D97-AF65-F5344CB8AC3E}">
        <p14:creationId xmlns:p14="http://schemas.microsoft.com/office/powerpoint/2010/main" val="3760960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31</a:t>
            </a:fld>
            <a:endParaRPr lang="fr-FR" altLang="fr-FR" dirty="0"/>
          </a:p>
        </p:txBody>
      </p:sp>
      <p:grpSp>
        <p:nvGrpSpPr>
          <p:cNvPr id="31" name="Groupe 30"/>
          <p:cNvGrpSpPr/>
          <p:nvPr/>
        </p:nvGrpSpPr>
        <p:grpSpPr>
          <a:xfrm>
            <a:off x="2689849" y="4074691"/>
            <a:ext cx="4449944" cy="307777"/>
            <a:chOff x="2699792" y="4077072"/>
            <a:chExt cx="4449944" cy="307777"/>
          </a:xfrm>
        </p:grpSpPr>
        <p:sp>
          <p:nvSpPr>
            <p:cNvPr id="35" name="ZoneTexte 34"/>
            <p:cNvSpPr txBox="1"/>
            <p:nvPr/>
          </p:nvSpPr>
          <p:spPr>
            <a:xfrm>
              <a:off x="2976770" y="4077072"/>
              <a:ext cx="4172966" cy="307777"/>
            </a:xfrm>
            <a:prstGeom prst="rect">
              <a:avLst/>
            </a:prstGeom>
            <a:noFill/>
          </p:spPr>
          <p:txBody>
            <a:bodyPr wrap="square" rtlCol="0">
              <a:spAutoFit/>
            </a:bodyPr>
            <a:lstStyle/>
            <a:p>
              <a:r>
                <a:rPr lang="fr-FR" b="1" dirty="0" smtClean="0"/>
                <a:t>Un adoucissement de la surface</a:t>
              </a:r>
            </a:p>
          </p:txBody>
        </p:sp>
        <p:sp>
          <p:nvSpPr>
            <p:cNvPr id="36" name="Flèche droite 35"/>
            <p:cNvSpPr/>
            <p:nvPr/>
          </p:nvSpPr>
          <p:spPr bwMode="auto">
            <a:xfrm>
              <a:off x="2699792" y="4149080"/>
              <a:ext cx="288030" cy="216024"/>
            </a:xfrm>
            <a:prstGeom prst="rightArrow">
              <a:avLst/>
            </a:pr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grpSp>
      <p:grpSp>
        <p:nvGrpSpPr>
          <p:cNvPr id="37" name="Groupe 36"/>
          <p:cNvGrpSpPr/>
          <p:nvPr/>
        </p:nvGrpSpPr>
        <p:grpSpPr>
          <a:xfrm>
            <a:off x="2312496" y="1433271"/>
            <a:ext cx="6259177" cy="2140491"/>
            <a:chOff x="2843808" y="1268760"/>
            <a:chExt cx="6259177" cy="2140491"/>
          </a:xfrm>
        </p:grpSpPr>
        <p:pic>
          <p:nvPicPr>
            <p:cNvPr id="38" name="Image 3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15814" y="1422649"/>
              <a:ext cx="3349625" cy="1508760"/>
            </a:xfrm>
            <a:prstGeom prst="rect">
              <a:avLst/>
            </a:prstGeom>
            <a:noFill/>
            <a:ln w="9525">
              <a:noFill/>
              <a:miter lim="800000"/>
              <a:headEnd/>
              <a:tailEnd/>
            </a:ln>
          </p:spPr>
        </p:pic>
        <p:sp>
          <p:nvSpPr>
            <p:cNvPr id="39" name="ZoneTexte 38"/>
            <p:cNvSpPr txBox="1"/>
            <p:nvPr/>
          </p:nvSpPr>
          <p:spPr>
            <a:xfrm>
              <a:off x="6401542" y="1268760"/>
              <a:ext cx="2701443" cy="523220"/>
            </a:xfrm>
            <a:prstGeom prst="rect">
              <a:avLst/>
            </a:prstGeom>
            <a:noFill/>
          </p:spPr>
          <p:txBody>
            <a:bodyPr wrap="square" rtlCol="0">
              <a:spAutoFit/>
            </a:bodyPr>
            <a:lstStyle/>
            <a:p>
              <a:pPr algn="ctr"/>
              <a:r>
                <a:rPr lang="fr-FR" dirty="0" smtClean="0"/>
                <a:t>Brûlure après rectification du matériau</a:t>
              </a:r>
            </a:p>
          </p:txBody>
        </p:sp>
        <p:cxnSp>
          <p:nvCxnSpPr>
            <p:cNvPr id="40" name="Connecteur droit avec flèche 39"/>
            <p:cNvCxnSpPr/>
            <p:nvPr/>
          </p:nvCxnSpPr>
          <p:spPr bwMode="auto">
            <a:xfrm flipH="1">
              <a:off x="5796136" y="1671767"/>
              <a:ext cx="597461" cy="243361"/>
            </a:xfrm>
            <a:prstGeom prst="straightConnector1">
              <a:avLst/>
            </a:prstGeom>
            <a:noFill/>
            <a:ln w="12700" cap="flat" cmpd="sng" algn="ctr">
              <a:solidFill>
                <a:schemeClr val="tx1"/>
              </a:solidFill>
              <a:prstDash val="solid"/>
              <a:round/>
              <a:headEnd type="none" w="med" len="med"/>
              <a:tailEnd type="triangle"/>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1" name="ZoneTexte 40"/>
            <p:cNvSpPr txBox="1"/>
            <p:nvPr/>
          </p:nvSpPr>
          <p:spPr>
            <a:xfrm>
              <a:off x="2843808" y="3039919"/>
              <a:ext cx="3790268" cy="369332"/>
            </a:xfrm>
            <a:prstGeom prst="rect">
              <a:avLst/>
            </a:prstGeom>
            <a:noFill/>
          </p:spPr>
          <p:txBody>
            <a:bodyPr wrap="none" rtlCol="0">
              <a:spAutoFit/>
            </a:bodyPr>
            <a:lstStyle/>
            <a:p>
              <a:r>
                <a:rPr lang="fr-FR" sz="1800" b="1" dirty="0" smtClean="0"/>
                <a:t>Douces  </a:t>
              </a:r>
              <a:r>
                <a:rPr lang="fr-FR" sz="1800" b="1" dirty="0" smtClean="0">
                  <a:sym typeface="Symbol"/>
                </a:rPr>
                <a:t></a:t>
              </a:r>
              <a:r>
                <a:rPr lang="fr-FR" sz="1800" b="1" dirty="0" smtClean="0"/>
                <a:t>  Moyennes  </a:t>
              </a:r>
              <a:r>
                <a:rPr lang="fr-FR" sz="1800" b="1" dirty="0" smtClean="0">
                  <a:sym typeface="Symbol"/>
                </a:rPr>
                <a:t></a:t>
              </a:r>
              <a:r>
                <a:rPr lang="fr-FR" sz="1800" b="1" dirty="0" smtClean="0"/>
                <a:t>  Sévères</a:t>
              </a:r>
              <a:endParaRPr lang="fr-FR" sz="1800" b="1" dirty="0"/>
            </a:p>
          </p:txBody>
        </p:sp>
      </p:grpSp>
      <p:sp>
        <p:nvSpPr>
          <p:cNvPr id="42" name="Text Box 7"/>
          <p:cNvSpPr txBox="1">
            <a:spLocks noChangeArrowheads="1"/>
          </p:cNvSpPr>
          <p:nvPr/>
        </p:nvSpPr>
        <p:spPr bwMode="auto">
          <a:xfrm>
            <a:off x="558702" y="3586529"/>
            <a:ext cx="314920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pPr algn="l"/>
            <a:r>
              <a:rPr lang="fr-FR" altLang="fr-FR" sz="2000" i="1" dirty="0" smtClean="0">
                <a:latin typeface="Times New Roman" panose="02020603050405020304" pitchFamily="18" charset="0"/>
                <a:cs typeface="Times New Roman" panose="02020603050405020304" pitchFamily="18" charset="0"/>
              </a:rPr>
              <a:t>La littérature nous indique : </a:t>
            </a:r>
            <a:endParaRPr lang="fr-FR" altLang="fr-FR" sz="2000" i="1" dirty="0">
              <a:latin typeface="Times New Roman" panose="02020603050405020304" pitchFamily="18" charset="0"/>
              <a:cs typeface="Times New Roman" panose="02020603050405020304" pitchFamily="18" charset="0"/>
            </a:endParaRPr>
          </a:p>
        </p:txBody>
      </p:sp>
      <p:sp>
        <p:nvSpPr>
          <p:cNvPr id="43" name="ZoneTexte 42"/>
          <p:cNvSpPr txBox="1"/>
          <p:nvPr/>
        </p:nvSpPr>
        <p:spPr>
          <a:xfrm>
            <a:off x="558703" y="980728"/>
            <a:ext cx="6581090"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Qu’est ce qu’une brûlure en rectification ?</a:t>
            </a:r>
            <a:endParaRPr lang="fr-FR" sz="2000" i="1" dirty="0">
              <a:latin typeface="Times New Roman" panose="02020603050405020304" pitchFamily="18" charset="0"/>
              <a:cs typeface="Times New Roman" panose="02020603050405020304" pitchFamily="18" charset="0"/>
            </a:endParaRPr>
          </a:p>
        </p:txBody>
      </p:sp>
      <p:grpSp>
        <p:nvGrpSpPr>
          <p:cNvPr id="7" name="Groupe 6"/>
          <p:cNvGrpSpPr/>
          <p:nvPr/>
        </p:nvGrpSpPr>
        <p:grpSpPr>
          <a:xfrm>
            <a:off x="2689849" y="4502167"/>
            <a:ext cx="4449140" cy="307777"/>
            <a:chOff x="2689849" y="4502167"/>
            <a:chExt cx="4449140" cy="307777"/>
          </a:xfrm>
        </p:grpSpPr>
        <p:sp>
          <p:nvSpPr>
            <p:cNvPr id="28" name="Flèche droite 27"/>
            <p:cNvSpPr/>
            <p:nvPr/>
          </p:nvSpPr>
          <p:spPr bwMode="auto">
            <a:xfrm>
              <a:off x="2689849" y="4572430"/>
              <a:ext cx="288030" cy="216024"/>
            </a:xfrm>
            <a:prstGeom prst="rightArrow">
              <a:avLst/>
            </a:pr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44" name="ZoneTexte 43"/>
            <p:cNvSpPr txBox="1"/>
            <p:nvPr/>
          </p:nvSpPr>
          <p:spPr>
            <a:xfrm>
              <a:off x="2966023" y="4502167"/>
              <a:ext cx="4172966" cy="307777"/>
            </a:xfrm>
            <a:prstGeom prst="rect">
              <a:avLst/>
            </a:prstGeom>
            <a:noFill/>
          </p:spPr>
          <p:txBody>
            <a:bodyPr wrap="square" rtlCol="0">
              <a:spAutoFit/>
            </a:bodyPr>
            <a:lstStyle/>
            <a:p>
              <a:r>
                <a:rPr lang="fr-FR" b="1" dirty="0"/>
                <a:t>Une </a:t>
              </a:r>
              <a:r>
                <a:rPr lang="fr-FR" b="1" dirty="0" err="1"/>
                <a:t>re-trempe</a:t>
              </a:r>
              <a:r>
                <a:rPr lang="fr-FR" b="1" dirty="0"/>
                <a:t> et un durcissement de la </a:t>
              </a:r>
              <a:r>
                <a:rPr lang="fr-FR" b="1" dirty="0" smtClean="0"/>
                <a:t>surface</a:t>
              </a:r>
              <a:endParaRPr lang="fr-FR" b="1" dirty="0"/>
            </a:p>
          </p:txBody>
        </p:sp>
      </p:grpSp>
      <p:grpSp>
        <p:nvGrpSpPr>
          <p:cNvPr id="9" name="Groupe 8"/>
          <p:cNvGrpSpPr/>
          <p:nvPr/>
        </p:nvGrpSpPr>
        <p:grpSpPr>
          <a:xfrm>
            <a:off x="2689849" y="4946444"/>
            <a:ext cx="4129466" cy="307777"/>
            <a:chOff x="2689849" y="4946444"/>
            <a:chExt cx="4129466" cy="307777"/>
          </a:xfrm>
        </p:grpSpPr>
        <p:sp>
          <p:nvSpPr>
            <p:cNvPr id="32" name="Flèche droite 31"/>
            <p:cNvSpPr/>
            <p:nvPr/>
          </p:nvSpPr>
          <p:spPr bwMode="auto">
            <a:xfrm>
              <a:off x="2689849" y="4998161"/>
              <a:ext cx="288030" cy="216024"/>
            </a:xfrm>
            <a:prstGeom prst="rightArrow">
              <a:avLst/>
            </a:pr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4" name="Rectangle 3"/>
            <p:cNvSpPr/>
            <p:nvPr/>
          </p:nvSpPr>
          <p:spPr>
            <a:xfrm>
              <a:off x="2977879" y="4946444"/>
              <a:ext cx="3841436" cy="307777"/>
            </a:xfrm>
            <a:prstGeom prst="rect">
              <a:avLst/>
            </a:prstGeom>
          </p:spPr>
          <p:txBody>
            <a:bodyPr wrap="none">
              <a:spAutoFit/>
            </a:bodyPr>
            <a:lstStyle/>
            <a:p>
              <a:r>
                <a:rPr lang="fr-FR" b="1" dirty="0"/>
                <a:t>Des modifications de contraintes résiduelles</a:t>
              </a:r>
            </a:p>
          </p:txBody>
        </p:sp>
      </p:grpSp>
      <p:grpSp>
        <p:nvGrpSpPr>
          <p:cNvPr id="18" name="Groupe 17"/>
          <p:cNvGrpSpPr/>
          <p:nvPr/>
        </p:nvGrpSpPr>
        <p:grpSpPr>
          <a:xfrm>
            <a:off x="2678797" y="5380099"/>
            <a:ext cx="2411968" cy="307777"/>
            <a:chOff x="2678797" y="5380099"/>
            <a:chExt cx="2411968" cy="307777"/>
          </a:xfrm>
        </p:grpSpPr>
        <p:sp>
          <p:nvSpPr>
            <p:cNvPr id="33" name="Flèche droite 32"/>
            <p:cNvSpPr/>
            <p:nvPr/>
          </p:nvSpPr>
          <p:spPr bwMode="auto">
            <a:xfrm>
              <a:off x="2678797" y="5429492"/>
              <a:ext cx="288030" cy="216024"/>
            </a:xfrm>
            <a:prstGeom prst="rightArrow">
              <a:avLst/>
            </a:pr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5" name="Rectangle 4"/>
            <p:cNvSpPr/>
            <p:nvPr/>
          </p:nvSpPr>
          <p:spPr>
            <a:xfrm>
              <a:off x="2977879" y="5380099"/>
              <a:ext cx="2112886" cy="307777"/>
            </a:xfrm>
            <a:prstGeom prst="rect">
              <a:avLst/>
            </a:prstGeom>
          </p:spPr>
          <p:txBody>
            <a:bodyPr wrap="none">
              <a:spAutoFit/>
            </a:bodyPr>
            <a:lstStyle/>
            <a:p>
              <a:r>
                <a:rPr lang="fr-FR" b="1" dirty="0"/>
                <a:t>L’apparition de </a:t>
              </a:r>
              <a:r>
                <a:rPr lang="fr-FR" b="1" dirty="0" smtClean="0"/>
                <a:t>fissures</a:t>
              </a:r>
              <a:endParaRPr lang="fr-FR" b="1" dirty="0"/>
            </a:p>
          </p:txBody>
        </p:sp>
      </p:grpSp>
      <p:grpSp>
        <p:nvGrpSpPr>
          <p:cNvPr id="19" name="Groupe 18"/>
          <p:cNvGrpSpPr/>
          <p:nvPr/>
        </p:nvGrpSpPr>
        <p:grpSpPr>
          <a:xfrm>
            <a:off x="2677993" y="5786399"/>
            <a:ext cx="2783248" cy="307777"/>
            <a:chOff x="2677993" y="5786399"/>
            <a:chExt cx="2783248" cy="307777"/>
          </a:xfrm>
        </p:grpSpPr>
        <p:sp>
          <p:nvSpPr>
            <p:cNvPr id="34" name="Flèche droite 33"/>
            <p:cNvSpPr/>
            <p:nvPr/>
          </p:nvSpPr>
          <p:spPr bwMode="auto">
            <a:xfrm>
              <a:off x="2677993" y="5855223"/>
              <a:ext cx="288030" cy="216024"/>
            </a:xfrm>
            <a:prstGeom prst="rightArrow">
              <a:avLst/>
            </a:pr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6" name="Rectangle 5"/>
            <p:cNvSpPr/>
            <p:nvPr/>
          </p:nvSpPr>
          <p:spPr>
            <a:xfrm>
              <a:off x="2998259" y="5786399"/>
              <a:ext cx="2462982" cy="307777"/>
            </a:xfrm>
            <a:prstGeom prst="rect">
              <a:avLst/>
            </a:prstGeom>
          </p:spPr>
          <p:txBody>
            <a:bodyPr wrap="none">
              <a:spAutoFit/>
            </a:bodyPr>
            <a:lstStyle/>
            <a:p>
              <a:r>
                <a:rPr lang="fr-FR" b="1" dirty="0"/>
                <a:t>Un changement cosmétique</a:t>
              </a:r>
            </a:p>
          </p:txBody>
        </p:sp>
      </p:grpSp>
      <p:sp>
        <p:nvSpPr>
          <p:cNvPr id="45"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Intégrité</a:t>
            </a:r>
            <a:r>
              <a:rPr lang="en-US" sz="2600" b="1" dirty="0" smtClean="0"/>
              <a:t> des </a:t>
            </a:r>
            <a:r>
              <a:rPr lang="en-US" sz="2600" b="1" dirty="0" err="1" smtClean="0"/>
              <a:t>pièces</a:t>
            </a:r>
            <a:r>
              <a:rPr lang="en-US" sz="2600" b="1" dirty="0" smtClean="0"/>
              <a:t> </a:t>
            </a:r>
            <a:r>
              <a:rPr lang="en-US" sz="2600" b="1" dirty="0" err="1" smtClean="0"/>
              <a:t>usinées</a:t>
            </a:r>
            <a:endParaRPr lang="fr-FR" sz="2600" b="1" dirty="0"/>
          </a:p>
        </p:txBody>
      </p:sp>
    </p:spTree>
    <p:extLst>
      <p:ext uri="{BB962C8B-B14F-4D97-AF65-F5344CB8AC3E}">
        <p14:creationId xmlns:p14="http://schemas.microsoft.com/office/powerpoint/2010/main" val="3578273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Image 3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6215810" y="1738442"/>
            <a:ext cx="1867936" cy="1854844"/>
          </a:xfrm>
          <a:prstGeom prst="rect">
            <a:avLst/>
          </a:prstGeom>
        </p:spPr>
      </p:pic>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32</a:t>
            </a:fld>
            <a:endParaRPr lang="fr-FR" altLang="fr-FR" dirty="0"/>
          </a:p>
        </p:txBody>
      </p:sp>
      <p:sp>
        <p:nvSpPr>
          <p:cNvPr id="24" name="ZoneTexte 23"/>
          <p:cNvSpPr txBox="1"/>
          <p:nvPr/>
        </p:nvSpPr>
        <p:spPr>
          <a:xfrm>
            <a:off x="558702" y="980728"/>
            <a:ext cx="8117753"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Exemple de brûlures causées en milieu industriel</a:t>
            </a:r>
            <a:endParaRPr lang="fr-FR" sz="2000" i="1" dirty="0">
              <a:latin typeface="Times New Roman" panose="02020603050405020304" pitchFamily="18" charset="0"/>
              <a:cs typeface="Times New Roman" panose="02020603050405020304" pitchFamily="18" charset="0"/>
            </a:endParaRPr>
          </a:p>
        </p:txBody>
      </p:sp>
      <p:sp>
        <p:nvSpPr>
          <p:cNvPr id="14"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Intégrité</a:t>
            </a:r>
            <a:r>
              <a:rPr lang="en-US" sz="2600" b="1" dirty="0" smtClean="0"/>
              <a:t> des </a:t>
            </a:r>
            <a:r>
              <a:rPr lang="en-US" sz="2600" b="1" dirty="0" err="1" smtClean="0"/>
              <a:t>pièces</a:t>
            </a:r>
            <a:r>
              <a:rPr lang="en-US" sz="2600" b="1" dirty="0" smtClean="0"/>
              <a:t> </a:t>
            </a:r>
            <a:r>
              <a:rPr lang="en-US" sz="2600" b="1" dirty="0" err="1" smtClean="0"/>
              <a:t>usinées</a:t>
            </a:r>
            <a:endParaRPr lang="fr-FR" sz="2600" b="1" dirty="0"/>
          </a:p>
        </p:txBody>
      </p:sp>
      <p:grpSp>
        <p:nvGrpSpPr>
          <p:cNvPr id="3" name="Groupe 2"/>
          <p:cNvGrpSpPr/>
          <p:nvPr/>
        </p:nvGrpSpPr>
        <p:grpSpPr>
          <a:xfrm>
            <a:off x="1043608" y="1733136"/>
            <a:ext cx="4807458" cy="1872208"/>
            <a:chOff x="5419160" y="1937985"/>
            <a:chExt cx="4807458" cy="1872208"/>
          </a:xfrm>
        </p:grpSpPr>
        <p:pic>
          <p:nvPicPr>
            <p:cNvPr id="2" name="Image 1"/>
            <p:cNvPicPr>
              <a:picLocks noChangeAspect="1"/>
            </p:cNvPicPr>
            <p:nvPr/>
          </p:nvPicPr>
          <p:blipFill rotWithShape="1">
            <a:blip r:embed="rId4" cstate="print">
              <a:extLst>
                <a:ext uri="{28A0092B-C50C-407E-A947-70E740481C1C}">
                  <a14:useLocalDpi xmlns:a14="http://schemas.microsoft.com/office/drawing/2010/main" val="0"/>
                </a:ext>
              </a:extLst>
            </a:blip>
            <a:srcRect l="42721" t="6600" r="37592" b="66800"/>
            <a:stretch/>
          </p:blipFill>
          <p:spPr>
            <a:xfrm>
              <a:off x="5419160" y="1937985"/>
              <a:ext cx="2463432" cy="1872208"/>
            </a:xfrm>
            <a:prstGeom prst="rect">
              <a:avLst/>
            </a:prstGeom>
          </p:spPr>
        </p:pic>
        <p:sp>
          <p:nvSpPr>
            <p:cNvPr id="12" name="ZoneTexte 11"/>
            <p:cNvSpPr txBox="1"/>
            <p:nvPr/>
          </p:nvSpPr>
          <p:spPr>
            <a:xfrm>
              <a:off x="7759641" y="2940191"/>
              <a:ext cx="2466977" cy="523220"/>
            </a:xfrm>
            <a:prstGeom prst="rect">
              <a:avLst/>
            </a:prstGeom>
            <a:noFill/>
          </p:spPr>
          <p:txBody>
            <a:bodyPr wrap="square" rtlCol="0">
              <a:spAutoFit/>
            </a:bodyPr>
            <a:lstStyle/>
            <a:p>
              <a:pPr algn="ctr"/>
              <a:r>
                <a:rPr lang="fr-FR" dirty="0" smtClean="0"/>
                <a:t>Brûlure provoquée en production (denture)</a:t>
              </a:r>
              <a:endParaRPr lang="fr-FR" dirty="0"/>
            </a:p>
          </p:txBody>
        </p:sp>
      </p:grpSp>
      <p:cxnSp>
        <p:nvCxnSpPr>
          <p:cNvPr id="9" name="Connecteur droit avec flèche 8"/>
          <p:cNvCxnSpPr/>
          <p:nvPr/>
        </p:nvCxnSpPr>
        <p:spPr bwMode="auto">
          <a:xfrm flipH="1" flipV="1">
            <a:off x="3131840" y="2996952"/>
            <a:ext cx="576064" cy="40197"/>
          </a:xfrm>
          <a:prstGeom prst="straightConnector1">
            <a:avLst/>
          </a:prstGeom>
          <a:noFill/>
          <a:ln w="38100" cap="flat" cmpd="sng" algn="ctr">
            <a:solidFill>
              <a:srgbClr val="FF0000"/>
            </a:solidFill>
            <a:prstDash val="solid"/>
            <a:round/>
            <a:headEnd type="none" w="med" len="med"/>
            <a:tailEnd type="triangle"/>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Connecteur droit avec flèche 17"/>
          <p:cNvCxnSpPr/>
          <p:nvPr/>
        </p:nvCxnSpPr>
        <p:spPr bwMode="auto">
          <a:xfrm flipV="1">
            <a:off x="5508104" y="2852936"/>
            <a:ext cx="1296144" cy="144016"/>
          </a:xfrm>
          <a:prstGeom prst="straightConnector1">
            <a:avLst/>
          </a:prstGeom>
          <a:noFill/>
          <a:ln w="38100" cap="flat" cmpd="sng" algn="ctr">
            <a:solidFill>
              <a:srgbClr val="FF0000"/>
            </a:solidFill>
            <a:prstDash val="solid"/>
            <a:round/>
            <a:headEnd type="none" w="med" len="med"/>
            <a:tailEnd type="triangle"/>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1" name="ZoneTexte 30"/>
          <p:cNvSpPr txBox="1"/>
          <p:nvPr/>
        </p:nvSpPr>
        <p:spPr>
          <a:xfrm>
            <a:off x="2991076" y="5900473"/>
            <a:ext cx="3253002" cy="307777"/>
          </a:xfrm>
          <a:prstGeom prst="rect">
            <a:avLst/>
          </a:prstGeom>
          <a:noFill/>
        </p:spPr>
        <p:txBody>
          <a:bodyPr wrap="square" rtlCol="0">
            <a:spAutoFit/>
          </a:bodyPr>
          <a:lstStyle/>
          <a:p>
            <a:pPr algn="ctr"/>
            <a:r>
              <a:rPr lang="fr-FR" dirty="0" smtClean="0"/>
              <a:t>Fissures révélées par magnétoscopie</a:t>
            </a:r>
          </a:p>
        </p:txBody>
      </p:sp>
      <p:grpSp>
        <p:nvGrpSpPr>
          <p:cNvPr id="36" name="Groupe 35"/>
          <p:cNvGrpSpPr/>
          <p:nvPr/>
        </p:nvGrpSpPr>
        <p:grpSpPr>
          <a:xfrm>
            <a:off x="3131840" y="4117993"/>
            <a:ext cx="3247733" cy="1730558"/>
            <a:chOff x="767733" y="4877395"/>
            <a:chExt cx="2376265" cy="1296145"/>
          </a:xfrm>
        </p:grpSpPr>
        <p:pic>
          <p:nvPicPr>
            <p:cNvPr id="37" name="Image 36" descr="C:\Users\Bruno Lavisse\Desktop\Thèse\Thèse-2014\Projet DCNS\Session-2 DCNS\Brulures 2.JPG"/>
            <p:cNvPicPr/>
            <p:nvPr/>
          </p:nvPicPr>
          <p:blipFill rotWithShape="1">
            <a:blip r:embed="rId5" cstate="print">
              <a:extLst>
                <a:ext uri="{28A0092B-C50C-407E-A947-70E740481C1C}">
                  <a14:useLocalDpi xmlns:a14="http://schemas.microsoft.com/office/drawing/2010/main" val="0"/>
                </a:ext>
              </a:extLst>
            </a:blip>
            <a:srcRect l="18935" t="19544" r="26491" b="40775"/>
            <a:stretch/>
          </p:blipFill>
          <p:spPr bwMode="auto">
            <a:xfrm>
              <a:off x="767733" y="4877395"/>
              <a:ext cx="2376265" cy="1296145"/>
            </a:xfrm>
            <a:prstGeom prst="rect">
              <a:avLst/>
            </a:prstGeom>
            <a:noFill/>
            <a:ln>
              <a:noFill/>
            </a:ln>
          </p:spPr>
        </p:pic>
        <p:sp>
          <p:nvSpPr>
            <p:cNvPr id="38" name="Ellipse 37"/>
            <p:cNvSpPr/>
            <p:nvPr/>
          </p:nvSpPr>
          <p:spPr bwMode="auto">
            <a:xfrm rot="2105113">
              <a:off x="2603764" y="5298242"/>
              <a:ext cx="137631" cy="521028"/>
            </a:xfrm>
            <a:prstGeom prst="ellipse">
              <a:avLst/>
            </a:prstGeom>
            <a:noFill/>
            <a:ln w="25400" cap="flat" cmpd="sng" algn="ctr">
              <a:solidFill>
                <a:schemeClr val="accent2"/>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39" name="Ellipse 38"/>
            <p:cNvSpPr/>
            <p:nvPr/>
          </p:nvSpPr>
          <p:spPr bwMode="auto">
            <a:xfrm rot="1991462">
              <a:off x="1922153" y="5314931"/>
              <a:ext cx="118297" cy="465723"/>
            </a:xfrm>
            <a:prstGeom prst="ellipse">
              <a:avLst/>
            </a:prstGeom>
            <a:noFill/>
            <a:ln w="25400" cap="flat" cmpd="sng" algn="ctr">
              <a:solidFill>
                <a:schemeClr val="accent2"/>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40" name="Ellipse 39"/>
            <p:cNvSpPr/>
            <p:nvPr/>
          </p:nvSpPr>
          <p:spPr bwMode="auto">
            <a:xfrm rot="1991462">
              <a:off x="1411249" y="5262807"/>
              <a:ext cx="100566" cy="504457"/>
            </a:xfrm>
            <a:prstGeom prst="ellipse">
              <a:avLst/>
            </a:prstGeom>
            <a:noFill/>
            <a:ln w="25400" cap="flat" cmpd="sng" algn="ctr">
              <a:solidFill>
                <a:schemeClr val="accent2"/>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grpSp>
    </p:spTree>
    <p:extLst>
      <p:ext uri="{BB962C8B-B14F-4D97-AF65-F5344CB8AC3E}">
        <p14:creationId xmlns:p14="http://schemas.microsoft.com/office/powerpoint/2010/main" val="165992316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33</a:t>
            </a:fld>
            <a:endParaRPr lang="fr-FR" altLang="fr-FR" dirty="0"/>
          </a:p>
        </p:txBody>
      </p:sp>
      <p:sp>
        <p:nvSpPr>
          <p:cNvPr id="43" name="ZoneTexte 42"/>
          <p:cNvSpPr txBox="1"/>
          <p:nvPr/>
        </p:nvSpPr>
        <p:spPr>
          <a:xfrm>
            <a:off x="558702" y="980728"/>
            <a:ext cx="7037633"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Conséquences microstructurales d’une brûlure de rectification</a:t>
            </a:r>
            <a:endParaRPr lang="fr-FR" sz="2000" i="1" dirty="0">
              <a:latin typeface="Times New Roman" panose="02020603050405020304" pitchFamily="18" charset="0"/>
              <a:cs typeface="Times New Roman" panose="02020603050405020304" pitchFamily="18" charset="0"/>
            </a:endParaRPr>
          </a:p>
        </p:txBody>
      </p:sp>
      <p:grpSp>
        <p:nvGrpSpPr>
          <p:cNvPr id="42" name="Groupe 41"/>
          <p:cNvGrpSpPr/>
          <p:nvPr/>
        </p:nvGrpSpPr>
        <p:grpSpPr>
          <a:xfrm>
            <a:off x="755577" y="2708920"/>
            <a:ext cx="2592287" cy="2943581"/>
            <a:chOff x="1803546" y="2215646"/>
            <a:chExt cx="3118589" cy="3807678"/>
          </a:xfrm>
        </p:grpSpPr>
        <p:sp>
          <p:nvSpPr>
            <p:cNvPr id="71" name="ZoneTexte 70"/>
            <p:cNvSpPr txBox="1"/>
            <p:nvPr/>
          </p:nvSpPr>
          <p:spPr>
            <a:xfrm>
              <a:off x="3021156" y="5715547"/>
              <a:ext cx="1656184" cy="307777"/>
            </a:xfrm>
            <a:prstGeom prst="rect">
              <a:avLst/>
            </a:prstGeom>
            <a:noFill/>
          </p:spPr>
          <p:txBody>
            <a:bodyPr wrap="square" rtlCol="0">
              <a:spAutoFit/>
            </a:bodyPr>
            <a:lstStyle/>
            <a:p>
              <a:pPr algn="ctr"/>
              <a:r>
                <a:rPr lang="fr-FR" dirty="0" smtClean="0"/>
                <a:t>Barreau rectifié</a:t>
              </a:r>
            </a:p>
          </p:txBody>
        </p:sp>
        <p:grpSp>
          <p:nvGrpSpPr>
            <p:cNvPr id="37" name="Groupe 36"/>
            <p:cNvGrpSpPr/>
            <p:nvPr/>
          </p:nvGrpSpPr>
          <p:grpSpPr>
            <a:xfrm>
              <a:off x="1803546" y="2411504"/>
              <a:ext cx="3118589" cy="3069746"/>
              <a:chOff x="1381403" y="2056059"/>
              <a:chExt cx="3118589" cy="3069746"/>
            </a:xfrm>
          </p:grpSpPr>
          <p:grpSp>
            <p:nvGrpSpPr>
              <p:cNvPr id="36" name="Groupe 35"/>
              <p:cNvGrpSpPr/>
              <p:nvPr/>
            </p:nvGrpSpPr>
            <p:grpSpPr>
              <a:xfrm>
                <a:off x="1381403" y="2056059"/>
                <a:ext cx="3118589" cy="3069746"/>
                <a:chOff x="1259632" y="2056059"/>
                <a:chExt cx="3118589" cy="3069746"/>
              </a:xfrm>
            </p:grpSpPr>
            <p:sp>
              <p:nvSpPr>
                <p:cNvPr id="2" name="Rectangle 1"/>
                <p:cNvSpPr>
                  <a:spLocks noChangeAspect="1"/>
                </p:cNvSpPr>
                <p:nvPr/>
              </p:nvSpPr>
              <p:spPr bwMode="auto">
                <a:xfrm>
                  <a:off x="1259632" y="2060848"/>
                  <a:ext cx="1368000" cy="1368152"/>
                </a:xfrm>
                <a:prstGeom prst="rect">
                  <a:avLst/>
                </a:prstGeom>
                <a:solidFill>
                  <a:schemeClr val="bg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grpSp>
              <p:nvGrpSpPr>
                <p:cNvPr id="35" name="Groupe 34"/>
                <p:cNvGrpSpPr/>
                <p:nvPr/>
              </p:nvGrpSpPr>
              <p:grpSpPr>
                <a:xfrm>
                  <a:off x="1259632" y="2056059"/>
                  <a:ext cx="3118589" cy="3069746"/>
                  <a:chOff x="1317443" y="2056059"/>
                  <a:chExt cx="3118589" cy="3069746"/>
                </a:xfrm>
              </p:grpSpPr>
              <p:grpSp>
                <p:nvGrpSpPr>
                  <p:cNvPr id="15" name="Groupe 14"/>
                  <p:cNvGrpSpPr/>
                  <p:nvPr/>
                </p:nvGrpSpPr>
                <p:grpSpPr>
                  <a:xfrm>
                    <a:off x="1319089" y="2058929"/>
                    <a:ext cx="1614923" cy="3066875"/>
                    <a:chOff x="1319089" y="2058929"/>
                    <a:chExt cx="1614923" cy="3066875"/>
                  </a:xfrm>
                </p:grpSpPr>
                <p:sp>
                  <p:nvSpPr>
                    <p:cNvPr id="13" name="Triangle isocèle 12"/>
                    <p:cNvSpPr/>
                    <p:nvPr/>
                  </p:nvSpPr>
                  <p:spPr bwMode="auto">
                    <a:xfrm rot="16200000">
                      <a:off x="1278760" y="3472198"/>
                      <a:ext cx="1693935" cy="1613278"/>
                    </a:xfrm>
                    <a:custGeom>
                      <a:avLst/>
                      <a:gdLst>
                        <a:gd name="connsiteX0" fmla="*/ 0 w 1523586"/>
                        <a:gd name="connsiteY0" fmla="*/ 1289404 h 1289404"/>
                        <a:gd name="connsiteX1" fmla="*/ 437345 w 1523586"/>
                        <a:gd name="connsiteY1" fmla="*/ 0 h 1289404"/>
                        <a:gd name="connsiteX2" fmla="*/ 1523586 w 1523586"/>
                        <a:gd name="connsiteY2" fmla="*/ 1289404 h 1289404"/>
                        <a:gd name="connsiteX3" fmla="*/ 0 w 1523586"/>
                        <a:gd name="connsiteY3" fmla="*/ 1289404 h 1289404"/>
                        <a:gd name="connsiteX0" fmla="*/ 1644548 w 1644548"/>
                        <a:gd name="connsiteY0" fmla="*/ 1436361 h 1436361"/>
                        <a:gd name="connsiteX1" fmla="*/ 0 w 1644548"/>
                        <a:gd name="connsiteY1" fmla="*/ 0 h 1436361"/>
                        <a:gd name="connsiteX2" fmla="*/ 1086241 w 1644548"/>
                        <a:gd name="connsiteY2" fmla="*/ 1289404 h 1436361"/>
                        <a:gd name="connsiteX3" fmla="*/ 1644548 w 1644548"/>
                        <a:gd name="connsiteY3" fmla="*/ 1436361 h 1436361"/>
                        <a:gd name="connsiteX0" fmla="*/ 1644548 w 1644548"/>
                        <a:gd name="connsiteY0" fmla="*/ 1436361 h 1436361"/>
                        <a:gd name="connsiteX1" fmla="*/ 0 w 1644548"/>
                        <a:gd name="connsiteY1" fmla="*/ 0 h 1436361"/>
                        <a:gd name="connsiteX2" fmla="*/ 11445 w 1644548"/>
                        <a:gd name="connsiteY2" fmla="*/ 1432049 h 1436361"/>
                        <a:gd name="connsiteX3" fmla="*/ 1644548 w 1644548"/>
                        <a:gd name="connsiteY3" fmla="*/ 1436361 h 1436361"/>
                        <a:gd name="connsiteX0" fmla="*/ 1633103 w 1829795"/>
                        <a:gd name="connsiteY0" fmla="*/ 1219296 h 1219296"/>
                        <a:gd name="connsiteX1" fmla="*/ 1829795 w 1829795"/>
                        <a:gd name="connsiteY1" fmla="*/ 0 h 1219296"/>
                        <a:gd name="connsiteX2" fmla="*/ 0 w 1829795"/>
                        <a:gd name="connsiteY2" fmla="*/ 1214984 h 1219296"/>
                        <a:gd name="connsiteX3" fmla="*/ 1633103 w 1829795"/>
                        <a:gd name="connsiteY3" fmla="*/ 1219296 h 1219296"/>
                        <a:gd name="connsiteX0" fmla="*/ 1659535 w 1856227"/>
                        <a:gd name="connsiteY0" fmla="*/ 1219296 h 1227390"/>
                        <a:gd name="connsiteX1" fmla="*/ 1856227 w 1856227"/>
                        <a:gd name="connsiteY1" fmla="*/ 0 h 1227390"/>
                        <a:gd name="connsiteX2" fmla="*/ 0 w 1856227"/>
                        <a:gd name="connsiteY2" fmla="*/ 1227390 h 1227390"/>
                        <a:gd name="connsiteX3" fmla="*/ 1659535 w 1856227"/>
                        <a:gd name="connsiteY3" fmla="*/ 1219296 h 1227390"/>
                        <a:gd name="connsiteX0" fmla="*/ 1650723 w 1856227"/>
                        <a:gd name="connsiteY0" fmla="*/ 1225500 h 1227390"/>
                        <a:gd name="connsiteX1" fmla="*/ 1856227 w 1856227"/>
                        <a:gd name="connsiteY1" fmla="*/ 0 h 1227390"/>
                        <a:gd name="connsiteX2" fmla="*/ 0 w 1856227"/>
                        <a:gd name="connsiteY2" fmla="*/ 1227390 h 1227390"/>
                        <a:gd name="connsiteX3" fmla="*/ 1650723 w 1856227"/>
                        <a:gd name="connsiteY3" fmla="*/ 1225500 h 1227390"/>
                        <a:gd name="connsiteX0" fmla="*/ 1638117 w 1843621"/>
                        <a:gd name="connsiteY0" fmla="*/ 1225500 h 1225500"/>
                        <a:gd name="connsiteX1" fmla="*/ 1843621 w 1843621"/>
                        <a:gd name="connsiteY1" fmla="*/ 0 h 1225500"/>
                        <a:gd name="connsiteX2" fmla="*/ 0 w 1843621"/>
                        <a:gd name="connsiteY2" fmla="*/ 1222954 h 1225500"/>
                        <a:gd name="connsiteX3" fmla="*/ 1638117 w 1843621"/>
                        <a:gd name="connsiteY3" fmla="*/ 1225500 h 1225500"/>
                        <a:gd name="connsiteX0" fmla="*/ 1622358 w 1827862"/>
                        <a:gd name="connsiteY0" fmla="*/ 1225500 h 1225500"/>
                        <a:gd name="connsiteX1" fmla="*/ 1827862 w 1827862"/>
                        <a:gd name="connsiteY1" fmla="*/ 0 h 1225500"/>
                        <a:gd name="connsiteX2" fmla="*/ 0 w 1827862"/>
                        <a:gd name="connsiteY2" fmla="*/ 1220737 h 1225500"/>
                        <a:gd name="connsiteX3" fmla="*/ 1622358 w 1827862"/>
                        <a:gd name="connsiteY3" fmla="*/ 1225500 h 1225500"/>
                      </a:gdLst>
                      <a:ahLst/>
                      <a:cxnLst>
                        <a:cxn ang="0">
                          <a:pos x="connsiteX0" y="connsiteY0"/>
                        </a:cxn>
                        <a:cxn ang="0">
                          <a:pos x="connsiteX1" y="connsiteY1"/>
                        </a:cxn>
                        <a:cxn ang="0">
                          <a:pos x="connsiteX2" y="connsiteY2"/>
                        </a:cxn>
                        <a:cxn ang="0">
                          <a:pos x="connsiteX3" y="connsiteY3"/>
                        </a:cxn>
                      </a:cxnLst>
                      <a:rect l="l" t="t" r="r" b="b"/>
                      <a:pathLst>
                        <a:path w="1827862" h="1225500">
                          <a:moveTo>
                            <a:pt x="1622358" y="1225500"/>
                          </a:moveTo>
                          <a:lnTo>
                            <a:pt x="1827862" y="0"/>
                          </a:lnTo>
                          <a:lnTo>
                            <a:pt x="0" y="1220737"/>
                          </a:lnTo>
                          <a:lnTo>
                            <a:pt x="1622358" y="1225500"/>
                          </a:lnTo>
                          <a:close/>
                        </a:path>
                      </a:pathLst>
                    </a:custGeom>
                    <a:solidFill>
                      <a:srgbClr val="ADADAD"/>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38" name="Triangle isocèle 12"/>
                    <p:cNvSpPr/>
                    <p:nvPr/>
                  </p:nvSpPr>
                  <p:spPr bwMode="auto">
                    <a:xfrm rot="16200000">
                      <a:off x="1343078" y="2040006"/>
                      <a:ext cx="1572012" cy="1609857"/>
                    </a:xfrm>
                    <a:custGeom>
                      <a:avLst/>
                      <a:gdLst>
                        <a:gd name="connsiteX0" fmla="*/ 0 w 1523586"/>
                        <a:gd name="connsiteY0" fmla="*/ 1289404 h 1289404"/>
                        <a:gd name="connsiteX1" fmla="*/ 437345 w 1523586"/>
                        <a:gd name="connsiteY1" fmla="*/ 0 h 1289404"/>
                        <a:gd name="connsiteX2" fmla="*/ 1523586 w 1523586"/>
                        <a:gd name="connsiteY2" fmla="*/ 1289404 h 1289404"/>
                        <a:gd name="connsiteX3" fmla="*/ 0 w 1523586"/>
                        <a:gd name="connsiteY3" fmla="*/ 1289404 h 1289404"/>
                        <a:gd name="connsiteX0" fmla="*/ 1644548 w 1644548"/>
                        <a:gd name="connsiteY0" fmla="*/ 1436361 h 1436361"/>
                        <a:gd name="connsiteX1" fmla="*/ 0 w 1644548"/>
                        <a:gd name="connsiteY1" fmla="*/ 0 h 1436361"/>
                        <a:gd name="connsiteX2" fmla="*/ 1086241 w 1644548"/>
                        <a:gd name="connsiteY2" fmla="*/ 1289404 h 1436361"/>
                        <a:gd name="connsiteX3" fmla="*/ 1644548 w 1644548"/>
                        <a:gd name="connsiteY3" fmla="*/ 1436361 h 1436361"/>
                        <a:gd name="connsiteX0" fmla="*/ 1644548 w 1644548"/>
                        <a:gd name="connsiteY0" fmla="*/ 1436361 h 1436361"/>
                        <a:gd name="connsiteX1" fmla="*/ 0 w 1644548"/>
                        <a:gd name="connsiteY1" fmla="*/ 0 h 1436361"/>
                        <a:gd name="connsiteX2" fmla="*/ 11445 w 1644548"/>
                        <a:gd name="connsiteY2" fmla="*/ 1432049 h 1436361"/>
                        <a:gd name="connsiteX3" fmla="*/ 1644548 w 1644548"/>
                        <a:gd name="connsiteY3" fmla="*/ 1436361 h 1436361"/>
                        <a:gd name="connsiteX0" fmla="*/ 1633103 w 1829795"/>
                        <a:gd name="connsiteY0" fmla="*/ 1219296 h 1219296"/>
                        <a:gd name="connsiteX1" fmla="*/ 1829795 w 1829795"/>
                        <a:gd name="connsiteY1" fmla="*/ 0 h 1219296"/>
                        <a:gd name="connsiteX2" fmla="*/ 0 w 1829795"/>
                        <a:gd name="connsiteY2" fmla="*/ 1214984 h 1219296"/>
                        <a:gd name="connsiteX3" fmla="*/ 1633103 w 1829795"/>
                        <a:gd name="connsiteY3" fmla="*/ 1219296 h 1219296"/>
                        <a:gd name="connsiteX0" fmla="*/ 1659535 w 1856227"/>
                        <a:gd name="connsiteY0" fmla="*/ 1219296 h 1227390"/>
                        <a:gd name="connsiteX1" fmla="*/ 1856227 w 1856227"/>
                        <a:gd name="connsiteY1" fmla="*/ 0 h 1227390"/>
                        <a:gd name="connsiteX2" fmla="*/ 0 w 1856227"/>
                        <a:gd name="connsiteY2" fmla="*/ 1227390 h 1227390"/>
                        <a:gd name="connsiteX3" fmla="*/ 1659535 w 1856227"/>
                        <a:gd name="connsiteY3" fmla="*/ 1219296 h 1227390"/>
                        <a:gd name="connsiteX0" fmla="*/ 1650723 w 1856227"/>
                        <a:gd name="connsiteY0" fmla="*/ 1225500 h 1227390"/>
                        <a:gd name="connsiteX1" fmla="*/ 1856227 w 1856227"/>
                        <a:gd name="connsiteY1" fmla="*/ 0 h 1227390"/>
                        <a:gd name="connsiteX2" fmla="*/ 0 w 1856227"/>
                        <a:gd name="connsiteY2" fmla="*/ 1227390 h 1227390"/>
                        <a:gd name="connsiteX3" fmla="*/ 1650723 w 1856227"/>
                        <a:gd name="connsiteY3" fmla="*/ 1225500 h 1227390"/>
                        <a:gd name="connsiteX0" fmla="*/ 1638117 w 1843621"/>
                        <a:gd name="connsiteY0" fmla="*/ 1225500 h 1225500"/>
                        <a:gd name="connsiteX1" fmla="*/ 1843621 w 1843621"/>
                        <a:gd name="connsiteY1" fmla="*/ 0 h 1225500"/>
                        <a:gd name="connsiteX2" fmla="*/ 0 w 1843621"/>
                        <a:gd name="connsiteY2" fmla="*/ 1222954 h 1225500"/>
                        <a:gd name="connsiteX3" fmla="*/ 1638117 w 1843621"/>
                        <a:gd name="connsiteY3" fmla="*/ 1225500 h 1225500"/>
                        <a:gd name="connsiteX0" fmla="*/ 1622358 w 1827862"/>
                        <a:gd name="connsiteY0" fmla="*/ 1225500 h 1225500"/>
                        <a:gd name="connsiteX1" fmla="*/ 1827862 w 1827862"/>
                        <a:gd name="connsiteY1" fmla="*/ 0 h 1225500"/>
                        <a:gd name="connsiteX2" fmla="*/ 0 w 1827862"/>
                        <a:gd name="connsiteY2" fmla="*/ 1220737 h 1225500"/>
                        <a:gd name="connsiteX3" fmla="*/ 1622358 w 1827862"/>
                        <a:gd name="connsiteY3" fmla="*/ 1225500 h 1225500"/>
                        <a:gd name="connsiteX0" fmla="*/ 344352 w 1827862"/>
                        <a:gd name="connsiteY0" fmla="*/ 1667 h 1220737"/>
                        <a:gd name="connsiteX1" fmla="*/ 1827862 w 1827862"/>
                        <a:gd name="connsiteY1" fmla="*/ 0 h 1220737"/>
                        <a:gd name="connsiteX2" fmla="*/ 0 w 1827862"/>
                        <a:gd name="connsiteY2" fmla="*/ 1220737 h 1220737"/>
                        <a:gd name="connsiteX3" fmla="*/ 344352 w 1827862"/>
                        <a:gd name="connsiteY3" fmla="*/ 1667 h 1220737"/>
                        <a:gd name="connsiteX0" fmla="*/ 212791 w 1696301"/>
                        <a:gd name="connsiteY0" fmla="*/ 1667 h 1214123"/>
                        <a:gd name="connsiteX1" fmla="*/ 1696301 w 1696301"/>
                        <a:gd name="connsiteY1" fmla="*/ 0 h 1214123"/>
                        <a:gd name="connsiteX2" fmla="*/ 1 w 1696301"/>
                        <a:gd name="connsiteY2" fmla="*/ 1214123 h 1214123"/>
                        <a:gd name="connsiteX3" fmla="*/ 212791 w 1696301"/>
                        <a:gd name="connsiteY3" fmla="*/ 1667 h 1214123"/>
                        <a:gd name="connsiteX0" fmla="*/ 209081 w 1696300"/>
                        <a:gd name="connsiteY0" fmla="*/ 0 h 1222901"/>
                        <a:gd name="connsiteX1" fmla="*/ 1696300 w 1696300"/>
                        <a:gd name="connsiteY1" fmla="*/ 8778 h 1222901"/>
                        <a:gd name="connsiteX2" fmla="*/ 0 w 1696300"/>
                        <a:gd name="connsiteY2" fmla="*/ 1222901 h 1222901"/>
                        <a:gd name="connsiteX3" fmla="*/ 209081 w 1696300"/>
                        <a:gd name="connsiteY3" fmla="*/ 0 h 1222901"/>
                      </a:gdLst>
                      <a:ahLst/>
                      <a:cxnLst>
                        <a:cxn ang="0">
                          <a:pos x="connsiteX0" y="connsiteY0"/>
                        </a:cxn>
                        <a:cxn ang="0">
                          <a:pos x="connsiteX1" y="connsiteY1"/>
                        </a:cxn>
                        <a:cxn ang="0">
                          <a:pos x="connsiteX2" y="connsiteY2"/>
                        </a:cxn>
                        <a:cxn ang="0">
                          <a:pos x="connsiteX3" y="connsiteY3"/>
                        </a:cxn>
                      </a:cxnLst>
                      <a:rect l="l" t="t" r="r" b="b"/>
                      <a:pathLst>
                        <a:path w="1696300" h="1222901">
                          <a:moveTo>
                            <a:pt x="209081" y="0"/>
                          </a:moveTo>
                          <a:lnTo>
                            <a:pt x="1696300" y="8778"/>
                          </a:lnTo>
                          <a:lnTo>
                            <a:pt x="0" y="1222901"/>
                          </a:lnTo>
                          <a:lnTo>
                            <a:pt x="209081" y="0"/>
                          </a:lnTo>
                          <a:close/>
                        </a:path>
                      </a:pathLst>
                    </a:custGeom>
                    <a:solidFill>
                      <a:srgbClr val="ADADAD"/>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grpSp>
              <p:sp>
                <p:nvSpPr>
                  <p:cNvPr id="22" name="Rectangle 21"/>
                  <p:cNvSpPr>
                    <a:spLocks noChangeAspect="1"/>
                  </p:cNvSpPr>
                  <p:nvPr/>
                </p:nvSpPr>
                <p:spPr bwMode="auto">
                  <a:xfrm>
                    <a:off x="2924200" y="3613733"/>
                    <a:ext cx="1511832" cy="1512000"/>
                  </a:xfrm>
                  <a:prstGeom prst="rect">
                    <a:avLst/>
                  </a:prstGeom>
                  <a:solidFill>
                    <a:srgbClr val="9B9B9B"/>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grpSp>
                <p:nvGrpSpPr>
                  <p:cNvPr id="34" name="Groupe 33"/>
                  <p:cNvGrpSpPr/>
                  <p:nvPr/>
                </p:nvGrpSpPr>
                <p:grpSpPr>
                  <a:xfrm>
                    <a:off x="1333133" y="2061810"/>
                    <a:ext cx="3095829" cy="1554755"/>
                    <a:chOff x="1333133" y="2061810"/>
                    <a:chExt cx="3095829" cy="1554755"/>
                  </a:xfrm>
                </p:grpSpPr>
                <p:sp>
                  <p:nvSpPr>
                    <p:cNvPr id="47" name="Triangle isocèle 12"/>
                    <p:cNvSpPr/>
                    <p:nvPr/>
                  </p:nvSpPr>
                  <p:spPr bwMode="auto">
                    <a:xfrm rot="16200000">
                      <a:off x="1352579" y="2042364"/>
                      <a:ext cx="1554755" cy="1593648"/>
                    </a:xfrm>
                    <a:custGeom>
                      <a:avLst/>
                      <a:gdLst>
                        <a:gd name="connsiteX0" fmla="*/ 0 w 1523586"/>
                        <a:gd name="connsiteY0" fmla="*/ 1289404 h 1289404"/>
                        <a:gd name="connsiteX1" fmla="*/ 437345 w 1523586"/>
                        <a:gd name="connsiteY1" fmla="*/ 0 h 1289404"/>
                        <a:gd name="connsiteX2" fmla="*/ 1523586 w 1523586"/>
                        <a:gd name="connsiteY2" fmla="*/ 1289404 h 1289404"/>
                        <a:gd name="connsiteX3" fmla="*/ 0 w 1523586"/>
                        <a:gd name="connsiteY3" fmla="*/ 1289404 h 1289404"/>
                        <a:gd name="connsiteX0" fmla="*/ 1644548 w 1644548"/>
                        <a:gd name="connsiteY0" fmla="*/ 1436361 h 1436361"/>
                        <a:gd name="connsiteX1" fmla="*/ 0 w 1644548"/>
                        <a:gd name="connsiteY1" fmla="*/ 0 h 1436361"/>
                        <a:gd name="connsiteX2" fmla="*/ 1086241 w 1644548"/>
                        <a:gd name="connsiteY2" fmla="*/ 1289404 h 1436361"/>
                        <a:gd name="connsiteX3" fmla="*/ 1644548 w 1644548"/>
                        <a:gd name="connsiteY3" fmla="*/ 1436361 h 1436361"/>
                        <a:gd name="connsiteX0" fmla="*/ 1644548 w 1644548"/>
                        <a:gd name="connsiteY0" fmla="*/ 1436361 h 1436361"/>
                        <a:gd name="connsiteX1" fmla="*/ 0 w 1644548"/>
                        <a:gd name="connsiteY1" fmla="*/ 0 h 1436361"/>
                        <a:gd name="connsiteX2" fmla="*/ 11445 w 1644548"/>
                        <a:gd name="connsiteY2" fmla="*/ 1432049 h 1436361"/>
                        <a:gd name="connsiteX3" fmla="*/ 1644548 w 1644548"/>
                        <a:gd name="connsiteY3" fmla="*/ 1436361 h 1436361"/>
                        <a:gd name="connsiteX0" fmla="*/ 1633103 w 1829795"/>
                        <a:gd name="connsiteY0" fmla="*/ 1219296 h 1219296"/>
                        <a:gd name="connsiteX1" fmla="*/ 1829795 w 1829795"/>
                        <a:gd name="connsiteY1" fmla="*/ 0 h 1219296"/>
                        <a:gd name="connsiteX2" fmla="*/ 0 w 1829795"/>
                        <a:gd name="connsiteY2" fmla="*/ 1214984 h 1219296"/>
                        <a:gd name="connsiteX3" fmla="*/ 1633103 w 1829795"/>
                        <a:gd name="connsiteY3" fmla="*/ 1219296 h 1219296"/>
                        <a:gd name="connsiteX0" fmla="*/ 1659535 w 1856227"/>
                        <a:gd name="connsiteY0" fmla="*/ 1219296 h 1227390"/>
                        <a:gd name="connsiteX1" fmla="*/ 1856227 w 1856227"/>
                        <a:gd name="connsiteY1" fmla="*/ 0 h 1227390"/>
                        <a:gd name="connsiteX2" fmla="*/ 0 w 1856227"/>
                        <a:gd name="connsiteY2" fmla="*/ 1227390 h 1227390"/>
                        <a:gd name="connsiteX3" fmla="*/ 1659535 w 1856227"/>
                        <a:gd name="connsiteY3" fmla="*/ 1219296 h 1227390"/>
                        <a:gd name="connsiteX0" fmla="*/ 1650723 w 1856227"/>
                        <a:gd name="connsiteY0" fmla="*/ 1225500 h 1227390"/>
                        <a:gd name="connsiteX1" fmla="*/ 1856227 w 1856227"/>
                        <a:gd name="connsiteY1" fmla="*/ 0 h 1227390"/>
                        <a:gd name="connsiteX2" fmla="*/ 0 w 1856227"/>
                        <a:gd name="connsiteY2" fmla="*/ 1227390 h 1227390"/>
                        <a:gd name="connsiteX3" fmla="*/ 1650723 w 1856227"/>
                        <a:gd name="connsiteY3" fmla="*/ 1225500 h 1227390"/>
                        <a:gd name="connsiteX0" fmla="*/ 1638117 w 1843621"/>
                        <a:gd name="connsiteY0" fmla="*/ 1225500 h 1225500"/>
                        <a:gd name="connsiteX1" fmla="*/ 1843621 w 1843621"/>
                        <a:gd name="connsiteY1" fmla="*/ 0 h 1225500"/>
                        <a:gd name="connsiteX2" fmla="*/ 0 w 1843621"/>
                        <a:gd name="connsiteY2" fmla="*/ 1222954 h 1225500"/>
                        <a:gd name="connsiteX3" fmla="*/ 1638117 w 1843621"/>
                        <a:gd name="connsiteY3" fmla="*/ 1225500 h 1225500"/>
                        <a:gd name="connsiteX0" fmla="*/ 1622358 w 1827862"/>
                        <a:gd name="connsiteY0" fmla="*/ 1225500 h 1225500"/>
                        <a:gd name="connsiteX1" fmla="*/ 1827862 w 1827862"/>
                        <a:gd name="connsiteY1" fmla="*/ 0 h 1225500"/>
                        <a:gd name="connsiteX2" fmla="*/ 0 w 1827862"/>
                        <a:gd name="connsiteY2" fmla="*/ 1220737 h 1225500"/>
                        <a:gd name="connsiteX3" fmla="*/ 1622358 w 1827862"/>
                        <a:gd name="connsiteY3" fmla="*/ 1225500 h 1225500"/>
                        <a:gd name="connsiteX0" fmla="*/ 1798556 w 1827862"/>
                        <a:gd name="connsiteY0" fmla="*/ 967504 h 1220737"/>
                        <a:gd name="connsiteX1" fmla="*/ 1827862 w 1827862"/>
                        <a:gd name="connsiteY1" fmla="*/ 0 h 1220737"/>
                        <a:gd name="connsiteX2" fmla="*/ 0 w 1827862"/>
                        <a:gd name="connsiteY2" fmla="*/ 1220737 h 1220737"/>
                        <a:gd name="connsiteX3" fmla="*/ 1798556 w 1827862"/>
                        <a:gd name="connsiteY3" fmla="*/ 967504 h 1220737"/>
                        <a:gd name="connsiteX0" fmla="*/ 1798556 w 1798556"/>
                        <a:gd name="connsiteY0" fmla="*/ 1022080 h 1275313"/>
                        <a:gd name="connsiteX1" fmla="*/ 1771479 w 1798556"/>
                        <a:gd name="connsiteY1" fmla="*/ 0 h 1275313"/>
                        <a:gd name="connsiteX2" fmla="*/ 0 w 1798556"/>
                        <a:gd name="connsiteY2" fmla="*/ 1275313 h 1275313"/>
                        <a:gd name="connsiteX3" fmla="*/ 1798556 w 1798556"/>
                        <a:gd name="connsiteY3" fmla="*/ 1022080 h 1275313"/>
                        <a:gd name="connsiteX0" fmla="*/ 1650549 w 1650549"/>
                        <a:gd name="connsiteY0" fmla="*/ 1022080 h 1255469"/>
                        <a:gd name="connsiteX1" fmla="*/ 1623472 w 1650549"/>
                        <a:gd name="connsiteY1" fmla="*/ 0 h 1255469"/>
                        <a:gd name="connsiteX2" fmla="*/ 0 w 1650549"/>
                        <a:gd name="connsiteY2" fmla="*/ 1255469 h 1255469"/>
                        <a:gd name="connsiteX3" fmla="*/ 1650549 w 1650549"/>
                        <a:gd name="connsiteY3" fmla="*/ 1022080 h 1255469"/>
                        <a:gd name="connsiteX0" fmla="*/ 1650546 w 1650546"/>
                        <a:gd name="connsiteY0" fmla="*/ 1022080 h 1215779"/>
                        <a:gd name="connsiteX1" fmla="*/ 1623469 w 1650546"/>
                        <a:gd name="connsiteY1" fmla="*/ 0 h 1215779"/>
                        <a:gd name="connsiteX2" fmla="*/ 0 w 1650546"/>
                        <a:gd name="connsiteY2" fmla="*/ 1215779 h 1215779"/>
                        <a:gd name="connsiteX3" fmla="*/ 1650546 w 1650546"/>
                        <a:gd name="connsiteY3" fmla="*/ 1022080 h 1215779"/>
                        <a:gd name="connsiteX0" fmla="*/ 1637008 w 1637008"/>
                        <a:gd name="connsiteY0" fmla="*/ 1022082 h 1215779"/>
                        <a:gd name="connsiteX1" fmla="*/ 1623469 w 1637008"/>
                        <a:gd name="connsiteY1" fmla="*/ 0 h 1215779"/>
                        <a:gd name="connsiteX2" fmla="*/ 0 w 1637008"/>
                        <a:gd name="connsiteY2" fmla="*/ 1215779 h 1215779"/>
                        <a:gd name="connsiteX3" fmla="*/ 1637008 w 1637008"/>
                        <a:gd name="connsiteY3" fmla="*/ 1022082 h 1215779"/>
                        <a:gd name="connsiteX0" fmla="*/ 1637008 w 1637008"/>
                        <a:gd name="connsiteY0" fmla="*/ 1031505 h 1225202"/>
                        <a:gd name="connsiteX1" fmla="*/ 1626854 w 1637008"/>
                        <a:gd name="connsiteY1" fmla="*/ 0 h 1225202"/>
                        <a:gd name="connsiteX2" fmla="*/ 0 w 1637008"/>
                        <a:gd name="connsiteY2" fmla="*/ 1225202 h 1225202"/>
                        <a:gd name="connsiteX3" fmla="*/ 1637008 w 1637008"/>
                        <a:gd name="connsiteY3" fmla="*/ 1031505 h 1225202"/>
                        <a:gd name="connsiteX0" fmla="*/ 1704708 w 1704708"/>
                        <a:gd name="connsiteY0" fmla="*/ 1031505 h 1211071"/>
                        <a:gd name="connsiteX1" fmla="*/ 1694554 w 1704708"/>
                        <a:gd name="connsiteY1" fmla="*/ 0 h 1211071"/>
                        <a:gd name="connsiteX2" fmla="*/ 0 w 1704708"/>
                        <a:gd name="connsiteY2" fmla="*/ 1211071 h 1211071"/>
                        <a:gd name="connsiteX3" fmla="*/ 1704708 w 1704708"/>
                        <a:gd name="connsiteY3" fmla="*/ 1031505 h 1211071"/>
                        <a:gd name="connsiteX0" fmla="*/ 1697941 w 1697941"/>
                        <a:gd name="connsiteY0" fmla="*/ 1029151 h 1211071"/>
                        <a:gd name="connsiteX1" fmla="*/ 1694554 w 1697941"/>
                        <a:gd name="connsiteY1" fmla="*/ 0 h 1211071"/>
                        <a:gd name="connsiteX2" fmla="*/ 0 w 1697941"/>
                        <a:gd name="connsiteY2" fmla="*/ 1211071 h 1211071"/>
                        <a:gd name="connsiteX3" fmla="*/ 1697941 w 1697941"/>
                        <a:gd name="connsiteY3" fmla="*/ 1029151 h 1211071"/>
                      </a:gdLst>
                      <a:ahLst/>
                      <a:cxnLst>
                        <a:cxn ang="0">
                          <a:pos x="connsiteX0" y="connsiteY0"/>
                        </a:cxn>
                        <a:cxn ang="0">
                          <a:pos x="connsiteX1" y="connsiteY1"/>
                        </a:cxn>
                        <a:cxn ang="0">
                          <a:pos x="connsiteX2" y="connsiteY2"/>
                        </a:cxn>
                        <a:cxn ang="0">
                          <a:pos x="connsiteX3" y="connsiteY3"/>
                        </a:cxn>
                      </a:cxnLst>
                      <a:rect l="l" t="t" r="r" b="b"/>
                      <a:pathLst>
                        <a:path w="1697941" h="1211071">
                          <a:moveTo>
                            <a:pt x="1697941" y="1029151"/>
                          </a:moveTo>
                          <a:cubicBezTo>
                            <a:pt x="1694556" y="685316"/>
                            <a:pt x="1697939" y="343835"/>
                            <a:pt x="1694554" y="0"/>
                          </a:cubicBezTo>
                          <a:lnTo>
                            <a:pt x="0" y="1211071"/>
                          </a:lnTo>
                          <a:lnTo>
                            <a:pt x="1697941" y="1029151"/>
                          </a:lnTo>
                          <a:close/>
                        </a:path>
                      </a:pathLst>
                    </a:custGeom>
                    <a:solidFill>
                      <a:srgbClr val="C5C5C5"/>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25" name="Triangle isocèle 24"/>
                    <p:cNvSpPr/>
                    <p:nvPr/>
                  </p:nvSpPr>
                  <p:spPr bwMode="auto">
                    <a:xfrm>
                      <a:off x="2685492" y="2062021"/>
                      <a:ext cx="1743470" cy="1551973"/>
                    </a:xfrm>
                    <a:custGeom>
                      <a:avLst/>
                      <a:gdLst>
                        <a:gd name="connsiteX0" fmla="*/ 0 w 792088"/>
                        <a:gd name="connsiteY0" fmla="*/ 720080 h 720080"/>
                        <a:gd name="connsiteX1" fmla="*/ 396044 w 792088"/>
                        <a:gd name="connsiteY1" fmla="*/ 0 h 720080"/>
                        <a:gd name="connsiteX2" fmla="*/ 792088 w 792088"/>
                        <a:gd name="connsiteY2" fmla="*/ 720080 h 720080"/>
                        <a:gd name="connsiteX3" fmla="*/ 0 w 792088"/>
                        <a:gd name="connsiteY3" fmla="*/ 720080 h 720080"/>
                        <a:gd name="connsiteX0" fmla="*/ 518356 w 1310444"/>
                        <a:gd name="connsiteY0" fmla="*/ 1451600 h 1451600"/>
                        <a:gd name="connsiteX1" fmla="*/ 0 w 1310444"/>
                        <a:gd name="connsiteY1" fmla="*/ 0 h 1451600"/>
                        <a:gd name="connsiteX2" fmla="*/ 1310444 w 1310444"/>
                        <a:gd name="connsiteY2" fmla="*/ 1451600 h 1451600"/>
                        <a:gd name="connsiteX3" fmla="*/ 518356 w 1310444"/>
                        <a:gd name="connsiteY3" fmla="*/ 1451600 h 1451600"/>
                        <a:gd name="connsiteX0" fmla="*/ 518356 w 1737164"/>
                        <a:gd name="connsiteY0" fmla="*/ 1451600 h 1558280"/>
                        <a:gd name="connsiteX1" fmla="*/ 0 w 1737164"/>
                        <a:gd name="connsiteY1" fmla="*/ 0 h 1558280"/>
                        <a:gd name="connsiteX2" fmla="*/ 1737164 w 1737164"/>
                        <a:gd name="connsiteY2" fmla="*/ 1558280 h 1558280"/>
                        <a:gd name="connsiteX3" fmla="*/ 518356 w 1737164"/>
                        <a:gd name="connsiteY3" fmla="*/ 1451600 h 1558280"/>
                        <a:gd name="connsiteX0" fmla="*/ 236416 w 1737164"/>
                        <a:gd name="connsiteY0" fmla="*/ 1573520 h 1573520"/>
                        <a:gd name="connsiteX1" fmla="*/ 0 w 1737164"/>
                        <a:gd name="connsiteY1" fmla="*/ 0 h 1573520"/>
                        <a:gd name="connsiteX2" fmla="*/ 1737164 w 1737164"/>
                        <a:gd name="connsiteY2" fmla="*/ 1558280 h 1573520"/>
                        <a:gd name="connsiteX3" fmla="*/ 236416 w 1737164"/>
                        <a:gd name="connsiteY3" fmla="*/ 1573520 h 1573520"/>
                        <a:gd name="connsiteX0" fmla="*/ 236416 w 1743470"/>
                        <a:gd name="connsiteY0" fmla="*/ 1573520 h 1573520"/>
                        <a:gd name="connsiteX1" fmla="*/ 0 w 1743470"/>
                        <a:gd name="connsiteY1" fmla="*/ 0 h 1573520"/>
                        <a:gd name="connsiteX2" fmla="*/ 1743470 w 1743470"/>
                        <a:gd name="connsiteY2" fmla="*/ 1564586 h 1573520"/>
                        <a:gd name="connsiteX3" fmla="*/ 236416 w 1743470"/>
                        <a:gd name="connsiteY3" fmla="*/ 1573520 h 1573520"/>
                        <a:gd name="connsiteX0" fmla="*/ 242722 w 1743470"/>
                        <a:gd name="connsiteY0" fmla="*/ 1554601 h 1564586"/>
                        <a:gd name="connsiteX1" fmla="*/ 0 w 1743470"/>
                        <a:gd name="connsiteY1" fmla="*/ 0 h 1564586"/>
                        <a:gd name="connsiteX2" fmla="*/ 1743470 w 1743470"/>
                        <a:gd name="connsiteY2" fmla="*/ 1564586 h 1564586"/>
                        <a:gd name="connsiteX3" fmla="*/ 242722 w 1743470"/>
                        <a:gd name="connsiteY3" fmla="*/ 1554601 h 1564586"/>
                        <a:gd name="connsiteX0" fmla="*/ 242722 w 1743470"/>
                        <a:gd name="connsiteY0" fmla="*/ 1541988 h 1551973"/>
                        <a:gd name="connsiteX1" fmla="*/ 0 w 1743470"/>
                        <a:gd name="connsiteY1" fmla="*/ 0 h 1551973"/>
                        <a:gd name="connsiteX2" fmla="*/ 1743470 w 1743470"/>
                        <a:gd name="connsiteY2" fmla="*/ 1551973 h 1551973"/>
                        <a:gd name="connsiteX3" fmla="*/ 242722 w 1743470"/>
                        <a:gd name="connsiteY3" fmla="*/ 1541988 h 1551973"/>
                        <a:gd name="connsiteX0" fmla="*/ 236416 w 1743470"/>
                        <a:gd name="connsiteY0" fmla="*/ 1541988 h 1551973"/>
                        <a:gd name="connsiteX1" fmla="*/ 0 w 1743470"/>
                        <a:gd name="connsiteY1" fmla="*/ 0 h 1551973"/>
                        <a:gd name="connsiteX2" fmla="*/ 1743470 w 1743470"/>
                        <a:gd name="connsiteY2" fmla="*/ 1551973 h 1551973"/>
                        <a:gd name="connsiteX3" fmla="*/ 236416 w 1743470"/>
                        <a:gd name="connsiteY3" fmla="*/ 1541988 h 1551973"/>
                        <a:gd name="connsiteX0" fmla="*/ 236416 w 1743470"/>
                        <a:gd name="connsiteY0" fmla="*/ 1551448 h 1551973"/>
                        <a:gd name="connsiteX1" fmla="*/ 0 w 1743470"/>
                        <a:gd name="connsiteY1" fmla="*/ 0 h 1551973"/>
                        <a:gd name="connsiteX2" fmla="*/ 1743470 w 1743470"/>
                        <a:gd name="connsiteY2" fmla="*/ 1551973 h 1551973"/>
                        <a:gd name="connsiteX3" fmla="*/ 236416 w 1743470"/>
                        <a:gd name="connsiteY3" fmla="*/ 1551448 h 1551973"/>
                      </a:gdLst>
                      <a:ahLst/>
                      <a:cxnLst>
                        <a:cxn ang="0">
                          <a:pos x="connsiteX0" y="connsiteY0"/>
                        </a:cxn>
                        <a:cxn ang="0">
                          <a:pos x="connsiteX1" y="connsiteY1"/>
                        </a:cxn>
                        <a:cxn ang="0">
                          <a:pos x="connsiteX2" y="connsiteY2"/>
                        </a:cxn>
                        <a:cxn ang="0">
                          <a:pos x="connsiteX3" y="connsiteY3"/>
                        </a:cxn>
                      </a:cxnLst>
                      <a:rect l="l" t="t" r="r" b="b"/>
                      <a:pathLst>
                        <a:path w="1743470" h="1551973">
                          <a:moveTo>
                            <a:pt x="236416" y="1551448"/>
                          </a:moveTo>
                          <a:lnTo>
                            <a:pt x="0" y="0"/>
                          </a:lnTo>
                          <a:lnTo>
                            <a:pt x="1743470" y="1551973"/>
                          </a:lnTo>
                          <a:lnTo>
                            <a:pt x="236416" y="1551448"/>
                          </a:lnTo>
                          <a:close/>
                        </a:path>
                      </a:pathLst>
                    </a:custGeom>
                    <a:solidFill>
                      <a:srgbClr val="C5C5C5"/>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grpSp>
              <p:cxnSp>
                <p:nvCxnSpPr>
                  <p:cNvPr id="18" name="Connecteur droit 17"/>
                  <p:cNvCxnSpPr>
                    <a:endCxn id="13" idx="2"/>
                  </p:cNvCxnSpPr>
                  <p:nvPr/>
                </p:nvCxnSpPr>
                <p:spPr bwMode="auto">
                  <a:xfrm>
                    <a:off x="1317443" y="3429000"/>
                    <a:ext cx="1608654" cy="1696805"/>
                  </a:xfrm>
                  <a:prstGeom prst="line">
                    <a:avLst/>
                  </a:prstGeom>
                  <a:noFill/>
                  <a:ln w="63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 name="Connecteur droit 44"/>
                  <p:cNvCxnSpPr>
                    <a:endCxn id="13" idx="0"/>
                  </p:cNvCxnSpPr>
                  <p:nvPr/>
                </p:nvCxnSpPr>
                <p:spPr bwMode="auto">
                  <a:xfrm>
                    <a:off x="1323791" y="2056059"/>
                    <a:ext cx="1608576" cy="1566258"/>
                  </a:xfrm>
                  <a:prstGeom prst="line">
                    <a:avLst/>
                  </a:prstGeom>
                  <a:noFill/>
                  <a:ln w="63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cxnSp>
            <p:nvCxnSpPr>
              <p:cNvPr id="51" name="Connecteur droit 50"/>
              <p:cNvCxnSpPr>
                <a:endCxn id="25" idx="2"/>
              </p:cNvCxnSpPr>
              <p:nvPr/>
            </p:nvCxnSpPr>
            <p:spPr bwMode="auto">
              <a:xfrm>
                <a:off x="2757259" y="2064684"/>
                <a:ext cx="1735663" cy="1549310"/>
              </a:xfrm>
              <a:prstGeom prst="line">
                <a:avLst/>
              </a:prstGeom>
              <a:noFill/>
              <a:ln w="63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57" name="ZoneTexte 56"/>
            <p:cNvSpPr txBox="1"/>
            <p:nvPr/>
          </p:nvSpPr>
          <p:spPr>
            <a:xfrm rot="2764637">
              <a:off x="2381891" y="2977273"/>
              <a:ext cx="1831032" cy="307777"/>
            </a:xfrm>
            <a:prstGeom prst="rect">
              <a:avLst/>
            </a:prstGeom>
            <a:noFill/>
          </p:spPr>
          <p:txBody>
            <a:bodyPr wrap="square" rtlCol="0">
              <a:spAutoFit/>
            </a:bodyPr>
            <a:lstStyle/>
            <a:p>
              <a:pPr algn="ctr"/>
              <a:r>
                <a:rPr lang="fr-FR" dirty="0" smtClean="0"/>
                <a:t>Face rectifiée</a:t>
              </a:r>
              <a:endParaRPr lang="fr-FR" dirty="0"/>
            </a:p>
          </p:txBody>
        </p:sp>
      </p:grpSp>
      <p:grpSp>
        <p:nvGrpSpPr>
          <p:cNvPr id="58" name="Groupe 57"/>
          <p:cNvGrpSpPr/>
          <p:nvPr/>
        </p:nvGrpSpPr>
        <p:grpSpPr>
          <a:xfrm>
            <a:off x="2005904" y="1484784"/>
            <a:ext cx="6454528" cy="3023761"/>
            <a:chOff x="1984547" y="1260013"/>
            <a:chExt cx="6454528" cy="3023761"/>
          </a:xfrm>
        </p:grpSpPr>
        <p:sp>
          <p:nvSpPr>
            <p:cNvPr id="61" name="ZoneTexte 60"/>
            <p:cNvSpPr txBox="1"/>
            <p:nvPr/>
          </p:nvSpPr>
          <p:spPr>
            <a:xfrm>
              <a:off x="6502229" y="3742539"/>
              <a:ext cx="1656184" cy="307777"/>
            </a:xfrm>
            <a:prstGeom prst="rect">
              <a:avLst/>
            </a:prstGeom>
            <a:noFill/>
          </p:spPr>
          <p:txBody>
            <a:bodyPr wrap="square" rtlCol="0">
              <a:spAutoFit/>
            </a:bodyPr>
            <a:lstStyle/>
            <a:p>
              <a:pPr algn="ctr"/>
              <a:r>
                <a:rPr lang="fr-FR" dirty="0" smtClean="0"/>
                <a:t>Imagerie MEB</a:t>
              </a:r>
            </a:p>
          </p:txBody>
        </p:sp>
        <p:grpSp>
          <p:nvGrpSpPr>
            <p:cNvPr id="55" name="Groupe 54"/>
            <p:cNvGrpSpPr/>
            <p:nvPr/>
          </p:nvGrpSpPr>
          <p:grpSpPr>
            <a:xfrm>
              <a:off x="1984547" y="1260013"/>
              <a:ext cx="6454528" cy="3023761"/>
              <a:chOff x="1984547" y="1260013"/>
              <a:chExt cx="6454528" cy="3023761"/>
            </a:xfrm>
          </p:grpSpPr>
          <p:grpSp>
            <p:nvGrpSpPr>
              <p:cNvPr id="41" name="Groupe 40"/>
              <p:cNvGrpSpPr/>
              <p:nvPr/>
            </p:nvGrpSpPr>
            <p:grpSpPr>
              <a:xfrm>
                <a:off x="5378380" y="1260013"/>
                <a:ext cx="3060695" cy="3023761"/>
                <a:chOff x="5187851" y="1939800"/>
                <a:chExt cx="3060695" cy="3023761"/>
              </a:xfrm>
            </p:grpSpPr>
            <p:pic>
              <p:nvPicPr>
                <p:cNvPr id="72" name="Image 7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87851" y="2258865"/>
                  <a:ext cx="3060695" cy="2704696"/>
                </a:xfrm>
                <a:prstGeom prst="rect">
                  <a:avLst/>
                </a:prstGeom>
                <a:noFill/>
                <a:ln w="9525">
                  <a:noFill/>
                  <a:miter lim="800000"/>
                  <a:headEnd/>
                  <a:tailEnd/>
                </a:ln>
              </p:spPr>
            </p:pic>
            <p:sp>
              <p:nvSpPr>
                <p:cNvPr id="78" name="ZoneTexte 77"/>
                <p:cNvSpPr txBox="1"/>
                <p:nvPr/>
              </p:nvSpPr>
              <p:spPr>
                <a:xfrm>
                  <a:off x="5202557" y="1939800"/>
                  <a:ext cx="881611" cy="307777"/>
                </a:xfrm>
                <a:prstGeom prst="rect">
                  <a:avLst/>
                </a:prstGeom>
                <a:solidFill>
                  <a:schemeClr val="tx1"/>
                </a:solidFill>
                <a:ln w="25400">
                  <a:solidFill>
                    <a:schemeClr val="tx1"/>
                  </a:solidFill>
                </a:ln>
              </p:spPr>
              <p:txBody>
                <a:bodyPr wrap="square" rtlCol="0">
                  <a:spAutoFit/>
                </a:bodyPr>
                <a:lstStyle/>
                <a:p>
                  <a:r>
                    <a:rPr lang="fr-FR" b="1" dirty="0" smtClean="0">
                      <a:solidFill>
                        <a:schemeClr val="bg1"/>
                      </a:solidFill>
                    </a:rPr>
                    <a:t>20 µm</a:t>
                  </a:r>
                  <a:endParaRPr lang="fr-FR" b="1" dirty="0">
                    <a:solidFill>
                      <a:schemeClr val="bg1"/>
                    </a:solidFill>
                  </a:endParaRPr>
                </a:p>
              </p:txBody>
            </p:sp>
            <p:cxnSp>
              <p:nvCxnSpPr>
                <p:cNvPr id="40" name="Connecteur droit 39"/>
                <p:cNvCxnSpPr/>
                <p:nvPr/>
              </p:nvCxnSpPr>
              <p:spPr bwMode="auto">
                <a:xfrm flipV="1">
                  <a:off x="5245567" y="2371848"/>
                  <a:ext cx="1080000" cy="0"/>
                </a:xfrm>
                <a:prstGeom prst="line">
                  <a:avLst/>
                </a:prstGeom>
                <a:noFill/>
                <a:ln w="19050" cap="flat" cmpd="sng" algn="ctr">
                  <a:solidFill>
                    <a:schemeClr val="bg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44" name="Ellipse 43"/>
              <p:cNvSpPr/>
              <p:nvPr/>
            </p:nvSpPr>
            <p:spPr bwMode="auto">
              <a:xfrm>
                <a:off x="1984547" y="3686717"/>
                <a:ext cx="1504166" cy="357596"/>
              </a:xfrm>
              <a:prstGeom prst="ellipse">
                <a:avLst/>
              </a:prstGeom>
              <a:noFill/>
              <a:ln w="25400" cap="flat" cmpd="sng" algn="ctr">
                <a:solidFill>
                  <a:srgbClr val="FFC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cxnSp>
            <p:nvCxnSpPr>
              <p:cNvPr id="64" name="Connecteur droit avec flèche 63"/>
              <p:cNvCxnSpPr/>
              <p:nvPr/>
            </p:nvCxnSpPr>
            <p:spPr bwMode="auto">
              <a:xfrm>
                <a:off x="3534607" y="3865515"/>
                <a:ext cx="1843773" cy="0"/>
              </a:xfrm>
              <a:prstGeom prst="straightConnector1">
                <a:avLst/>
              </a:prstGeom>
              <a:noFill/>
              <a:ln w="31750" cap="flat" cmpd="sng" algn="ctr">
                <a:solidFill>
                  <a:srgbClr val="FFC000"/>
                </a:solidFill>
                <a:prstDash val="solid"/>
                <a:round/>
                <a:headEnd type="none" w="med" len="med"/>
                <a:tailEnd type="arrow"/>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grpSp>
        <p:nvGrpSpPr>
          <p:cNvPr id="56" name="Groupe 55"/>
          <p:cNvGrpSpPr/>
          <p:nvPr/>
        </p:nvGrpSpPr>
        <p:grpSpPr>
          <a:xfrm>
            <a:off x="5001284" y="4933330"/>
            <a:ext cx="3857600" cy="1126546"/>
            <a:chOff x="5210993" y="4463770"/>
            <a:chExt cx="3857600" cy="1126546"/>
          </a:xfrm>
        </p:grpSpPr>
        <p:sp>
          <p:nvSpPr>
            <p:cNvPr id="80" name="Flèche droite 79"/>
            <p:cNvSpPr/>
            <p:nvPr/>
          </p:nvSpPr>
          <p:spPr bwMode="auto">
            <a:xfrm rot="5400000">
              <a:off x="7012383" y="4548432"/>
              <a:ext cx="460156" cy="290832"/>
            </a:xfrm>
            <a:prstGeom prst="rightArrow">
              <a:avLst/>
            </a:prstGeom>
            <a:solidFill>
              <a:schemeClr val="accent6">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81" name="Rectangle 80"/>
            <p:cNvSpPr/>
            <p:nvPr/>
          </p:nvSpPr>
          <p:spPr>
            <a:xfrm>
              <a:off x="5210993" y="5220984"/>
              <a:ext cx="3857600" cy="369332"/>
            </a:xfrm>
            <a:prstGeom prst="rect">
              <a:avLst/>
            </a:prstGeom>
          </p:spPr>
          <p:txBody>
            <a:bodyPr wrap="square">
              <a:spAutoFit/>
            </a:bodyPr>
            <a:lstStyle/>
            <a:p>
              <a:pPr algn="ctr">
                <a:spcAft>
                  <a:spcPts val="800"/>
                </a:spcAft>
              </a:pPr>
              <a:r>
                <a:rPr lang="fr-FR" sz="1800" b="1" dirty="0" smtClean="0">
                  <a:solidFill>
                    <a:schemeClr val="accent6">
                      <a:lumMod val="75000"/>
                    </a:schemeClr>
                  </a:solidFill>
                  <a:latin typeface="Times New Roman" panose="02020603050405020304" pitchFamily="18" charset="0"/>
                  <a:ea typeface="Calibri" panose="020F0502020204030204" pitchFamily="34" charset="0"/>
                </a:rPr>
                <a:t>Présence d’une couche écrouie</a:t>
              </a:r>
              <a:endParaRPr lang="fr-FR" sz="1800" b="1" dirty="0">
                <a:solidFill>
                  <a:schemeClr val="accent6">
                    <a:lumMod val="75000"/>
                  </a:schemeClr>
                </a:solidFill>
                <a:effectLst/>
                <a:latin typeface="Times New Roman" panose="02020603050405020304" pitchFamily="18" charset="0"/>
                <a:ea typeface="Calibri" panose="020F0502020204030204" pitchFamily="34" charset="0"/>
              </a:endParaRPr>
            </a:p>
          </p:txBody>
        </p:sp>
      </p:grpSp>
      <p:sp>
        <p:nvSpPr>
          <p:cNvPr id="46"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Intégrité</a:t>
            </a:r>
            <a:r>
              <a:rPr lang="en-US" sz="2600" b="1" dirty="0" smtClean="0"/>
              <a:t> des </a:t>
            </a:r>
            <a:r>
              <a:rPr lang="en-US" sz="2600" b="1" dirty="0" err="1" smtClean="0"/>
              <a:t>pièces</a:t>
            </a:r>
            <a:r>
              <a:rPr lang="en-US" sz="2600" b="1" dirty="0" smtClean="0"/>
              <a:t> </a:t>
            </a:r>
            <a:r>
              <a:rPr lang="en-US" sz="2600" b="1" dirty="0" err="1" smtClean="0"/>
              <a:t>usinées</a:t>
            </a:r>
            <a:endParaRPr lang="fr-FR" sz="2600" b="1" dirty="0"/>
          </a:p>
        </p:txBody>
      </p:sp>
    </p:spTree>
    <p:extLst>
      <p:ext uri="{BB962C8B-B14F-4D97-AF65-F5344CB8AC3E}">
        <p14:creationId xmlns:p14="http://schemas.microsoft.com/office/powerpoint/2010/main" val="1415004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left)">
                                      <p:cBhvr>
                                        <p:cTn id="7" dur="500"/>
                                        <p:tgtEl>
                                          <p:spTgt spid="5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wipe(up)">
                                      <p:cBhvr>
                                        <p:cTn id="12" dur="25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34</a:t>
            </a:fld>
            <a:endParaRPr lang="fr-FR" altLang="fr-FR" dirty="0"/>
          </a:p>
        </p:txBody>
      </p:sp>
      <p:sp>
        <p:nvSpPr>
          <p:cNvPr id="24" name="ZoneTexte 23"/>
          <p:cNvSpPr txBox="1"/>
          <p:nvPr/>
        </p:nvSpPr>
        <p:spPr>
          <a:xfrm>
            <a:off x="558702" y="980728"/>
            <a:ext cx="7109641"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Comparaison des microstructures essai brulé/non brulé (EBSD)</a:t>
            </a:r>
            <a:endParaRPr lang="fr-FR" sz="2000" i="1" dirty="0">
              <a:latin typeface="Times New Roman" panose="02020603050405020304" pitchFamily="18" charset="0"/>
              <a:cs typeface="Times New Roman" panose="02020603050405020304" pitchFamily="18" charset="0"/>
            </a:endParaRPr>
          </a:p>
        </p:txBody>
      </p:sp>
      <p:graphicFrame>
        <p:nvGraphicFramePr>
          <p:cNvPr id="32" name="Graphique 31"/>
          <p:cNvGraphicFramePr/>
          <p:nvPr>
            <p:extLst>
              <p:ext uri="{D42A27DB-BD31-4B8C-83A1-F6EECF244321}">
                <p14:modId xmlns:p14="http://schemas.microsoft.com/office/powerpoint/2010/main" val="3871798814"/>
              </p:ext>
            </p:extLst>
          </p:nvPr>
        </p:nvGraphicFramePr>
        <p:xfrm>
          <a:off x="4546816" y="4293096"/>
          <a:ext cx="4139984" cy="2102507"/>
        </p:xfrm>
        <a:graphic>
          <a:graphicData uri="http://schemas.openxmlformats.org/drawingml/2006/chart">
            <c:chart xmlns:c="http://schemas.openxmlformats.org/drawingml/2006/chart" xmlns:r="http://schemas.openxmlformats.org/officeDocument/2006/relationships" r:id="rId3"/>
          </a:graphicData>
        </a:graphic>
      </p:graphicFrame>
      <p:pic>
        <p:nvPicPr>
          <p:cNvPr id="36" name="Image 35" descr="C:\Users\Lavisse\Desktop\Article\Photos\Conc-2m-burn.jpg"/>
          <p:cNvPicPr>
            <a:picLocks noChangeAspect="1"/>
          </p:cNvPicPr>
          <p:nvPr/>
        </p:nvPicPr>
        <p:blipFill rotWithShape="1">
          <a:blip r:embed="rId4" cstate="screen">
            <a:extLst>
              <a:ext uri="{28A0092B-C50C-407E-A947-70E740481C1C}">
                <a14:useLocalDpi xmlns:a14="http://schemas.microsoft.com/office/drawing/2010/main"/>
              </a:ext>
            </a:extLst>
          </a:blip>
          <a:srcRect l="6349" t="34502" r="11331" b="45813"/>
          <a:stretch/>
        </p:blipFill>
        <p:spPr bwMode="auto">
          <a:xfrm>
            <a:off x="528877" y="1682574"/>
            <a:ext cx="3568490" cy="657862"/>
          </a:xfrm>
          <a:prstGeom prst="rect">
            <a:avLst/>
          </a:prstGeom>
          <a:noFill/>
          <a:ln>
            <a:noFill/>
          </a:ln>
          <a:extLst>
            <a:ext uri="{53640926-AAD7-44D8-BBD7-CCE9431645EC}">
              <a14:shadowObscured xmlns:a14="http://schemas.microsoft.com/office/drawing/2010/main"/>
            </a:ext>
          </a:extLst>
        </p:spPr>
      </p:pic>
      <p:sp>
        <p:nvSpPr>
          <p:cNvPr id="37" name="Zone de texte 2"/>
          <p:cNvSpPr txBox="1">
            <a:spLocks noChangeArrowheads="1"/>
          </p:cNvSpPr>
          <p:nvPr/>
        </p:nvSpPr>
        <p:spPr bwMode="auto">
          <a:xfrm>
            <a:off x="876492" y="1643474"/>
            <a:ext cx="211828" cy="281941"/>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dirty="0">
                <a:solidFill>
                  <a:srgbClr val="FFFFFF"/>
                </a:solidFill>
                <a:effectLst/>
                <a:latin typeface="Times New Roman" panose="02020603050405020304" pitchFamily="18" charset="0"/>
                <a:ea typeface="Calibri" panose="020F0502020204030204" pitchFamily="34" charset="0"/>
              </a:rPr>
              <a:t>1</a:t>
            </a:r>
            <a:endParaRPr lang="fr-FR" dirty="0">
              <a:solidFill>
                <a:srgbClr val="000000"/>
              </a:solidFill>
              <a:effectLst/>
              <a:latin typeface="Times New Roman" panose="02020603050405020304" pitchFamily="18" charset="0"/>
              <a:ea typeface="Calibri" panose="020F0502020204030204" pitchFamily="34" charset="0"/>
            </a:endParaRPr>
          </a:p>
        </p:txBody>
      </p:sp>
      <p:sp>
        <p:nvSpPr>
          <p:cNvPr id="38" name="Zone de texte 2"/>
          <p:cNvSpPr txBox="1">
            <a:spLocks noChangeArrowheads="1"/>
          </p:cNvSpPr>
          <p:nvPr/>
        </p:nvSpPr>
        <p:spPr bwMode="auto">
          <a:xfrm>
            <a:off x="1321875" y="1643476"/>
            <a:ext cx="211828" cy="281941"/>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dirty="0">
                <a:solidFill>
                  <a:srgbClr val="FFFFFF"/>
                </a:solidFill>
                <a:effectLst/>
                <a:latin typeface="Times New Roman" panose="02020603050405020304" pitchFamily="18" charset="0"/>
                <a:ea typeface="Calibri" panose="020F0502020204030204" pitchFamily="34" charset="0"/>
              </a:rPr>
              <a:t>2</a:t>
            </a:r>
            <a:endParaRPr lang="fr-FR" dirty="0">
              <a:solidFill>
                <a:srgbClr val="000000"/>
              </a:solidFill>
              <a:effectLst/>
              <a:latin typeface="Times New Roman" panose="02020603050405020304" pitchFamily="18" charset="0"/>
              <a:ea typeface="Calibri" panose="020F0502020204030204" pitchFamily="34" charset="0"/>
            </a:endParaRPr>
          </a:p>
        </p:txBody>
      </p:sp>
      <p:sp>
        <p:nvSpPr>
          <p:cNvPr id="39" name="Zone de texte 2"/>
          <p:cNvSpPr txBox="1">
            <a:spLocks noChangeArrowheads="1"/>
          </p:cNvSpPr>
          <p:nvPr/>
        </p:nvSpPr>
        <p:spPr bwMode="auto">
          <a:xfrm>
            <a:off x="1609744" y="1643476"/>
            <a:ext cx="211828" cy="281941"/>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dirty="0">
                <a:solidFill>
                  <a:srgbClr val="FFFFFF"/>
                </a:solidFill>
                <a:effectLst/>
                <a:latin typeface="Times New Roman" panose="02020603050405020304" pitchFamily="18" charset="0"/>
                <a:ea typeface="Calibri" panose="020F0502020204030204" pitchFamily="34" charset="0"/>
              </a:rPr>
              <a:t>3</a:t>
            </a:r>
            <a:endParaRPr lang="fr-FR" dirty="0">
              <a:solidFill>
                <a:srgbClr val="000000"/>
              </a:solidFill>
              <a:effectLst/>
              <a:latin typeface="Times New Roman" panose="02020603050405020304" pitchFamily="18" charset="0"/>
              <a:ea typeface="Calibri" panose="020F0502020204030204" pitchFamily="34" charset="0"/>
            </a:endParaRPr>
          </a:p>
        </p:txBody>
      </p:sp>
      <p:sp>
        <p:nvSpPr>
          <p:cNvPr id="40" name="Zone de texte 2"/>
          <p:cNvSpPr txBox="1">
            <a:spLocks noChangeArrowheads="1"/>
          </p:cNvSpPr>
          <p:nvPr/>
        </p:nvSpPr>
        <p:spPr bwMode="auto">
          <a:xfrm>
            <a:off x="2630864" y="1643476"/>
            <a:ext cx="211828" cy="281941"/>
          </a:xfrm>
          <a:prstGeom prst="rect">
            <a:avLst/>
          </a:prstGeom>
          <a:noFill/>
          <a:ln w="9525">
            <a:noFill/>
            <a:miter lim="800000"/>
            <a:headEnd/>
            <a:tailEnd/>
          </a:ln>
        </p:spPr>
        <p:txBody>
          <a:bodyPr rot="0" vert="horz" wrap="square" lIns="91440" tIns="45720" rIns="91440" bIns="45720" anchor="t" anchorCtr="0">
            <a:noAutofit/>
          </a:bodyPr>
          <a:lstStyle/>
          <a:p>
            <a:pPr>
              <a:lnSpc>
                <a:spcPct val="115000"/>
              </a:lnSpc>
              <a:spcAft>
                <a:spcPts val="0"/>
              </a:spcAft>
            </a:pPr>
            <a:r>
              <a:rPr lang="fr-FR" dirty="0">
                <a:solidFill>
                  <a:srgbClr val="FFFFFF"/>
                </a:solidFill>
                <a:effectLst/>
                <a:latin typeface="Times New Roman" panose="02020603050405020304" pitchFamily="18" charset="0"/>
                <a:ea typeface="Calibri" panose="020F0502020204030204" pitchFamily="34" charset="0"/>
              </a:rPr>
              <a:t>4</a:t>
            </a:r>
            <a:endParaRPr lang="fr-FR" dirty="0">
              <a:solidFill>
                <a:srgbClr val="000000"/>
              </a:solidFill>
              <a:effectLst/>
              <a:latin typeface="Times New Roman" panose="02020603050405020304" pitchFamily="18" charset="0"/>
              <a:ea typeface="Calibri" panose="020F0502020204030204" pitchFamily="34" charset="0"/>
            </a:endParaRPr>
          </a:p>
        </p:txBody>
      </p:sp>
      <p:sp>
        <p:nvSpPr>
          <p:cNvPr id="44" name="ZoneTexte 43"/>
          <p:cNvSpPr txBox="1"/>
          <p:nvPr/>
        </p:nvSpPr>
        <p:spPr>
          <a:xfrm>
            <a:off x="1311584" y="2381784"/>
            <a:ext cx="1831032" cy="307777"/>
          </a:xfrm>
          <a:prstGeom prst="rect">
            <a:avLst/>
          </a:prstGeom>
          <a:noFill/>
        </p:spPr>
        <p:txBody>
          <a:bodyPr wrap="square" rtlCol="0">
            <a:spAutoFit/>
          </a:bodyPr>
          <a:lstStyle/>
          <a:p>
            <a:pPr algn="ctr"/>
            <a:r>
              <a:rPr lang="fr-FR" dirty="0" smtClean="0"/>
              <a:t>Barreau rectifié</a:t>
            </a:r>
            <a:endParaRPr lang="fr-FR" dirty="0"/>
          </a:p>
        </p:txBody>
      </p:sp>
      <p:grpSp>
        <p:nvGrpSpPr>
          <p:cNvPr id="2" name="Groupe 1"/>
          <p:cNvGrpSpPr/>
          <p:nvPr/>
        </p:nvGrpSpPr>
        <p:grpSpPr>
          <a:xfrm>
            <a:off x="179512" y="4027263"/>
            <a:ext cx="2088232" cy="1881309"/>
            <a:chOff x="179512" y="3724287"/>
            <a:chExt cx="2088232" cy="1881309"/>
          </a:xfrm>
        </p:grpSpPr>
        <p:grpSp>
          <p:nvGrpSpPr>
            <p:cNvPr id="25" name="Groupe 24"/>
            <p:cNvGrpSpPr/>
            <p:nvPr/>
          </p:nvGrpSpPr>
          <p:grpSpPr>
            <a:xfrm>
              <a:off x="179512" y="3724287"/>
              <a:ext cx="2088232" cy="1553448"/>
              <a:chOff x="0" y="0"/>
              <a:chExt cx="4091940" cy="2766695"/>
            </a:xfrm>
          </p:grpSpPr>
          <p:pic>
            <p:nvPicPr>
              <p:cNvPr id="26" name="Image 25" descr="C:\Users\Albert\Desktop\annexes\NB\Sans titre.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0"/>
                <a:ext cx="4019550" cy="2766695"/>
              </a:xfrm>
              <a:prstGeom prst="rect">
                <a:avLst/>
              </a:prstGeom>
              <a:noFill/>
              <a:ln w="9525">
                <a:noFill/>
                <a:miter lim="800000"/>
                <a:headEnd/>
                <a:tailEnd/>
              </a:ln>
            </p:spPr>
          </p:pic>
          <p:cxnSp>
            <p:nvCxnSpPr>
              <p:cNvPr id="27" name="Connecteur droit avec flèche 26"/>
              <p:cNvCxnSpPr/>
              <p:nvPr/>
            </p:nvCxnSpPr>
            <p:spPr>
              <a:xfrm>
                <a:off x="4091940" y="1983063"/>
                <a:ext cx="0" cy="686369"/>
              </a:xfrm>
              <a:prstGeom prst="straightConnector1">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grpSp>
        <p:sp>
          <p:nvSpPr>
            <p:cNvPr id="45" name="ZoneTexte 44"/>
            <p:cNvSpPr txBox="1"/>
            <p:nvPr/>
          </p:nvSpPr>
          <p:spPr>
            <a:xfrm>
              <a:off x="865353" y="5297819"/>
              <a:ext cx="782631" cy="307777"/>
            </a:xfrm>
            <a:prstGeom prst="rect">
              <a:avLst/>
            </a:prstGeom>
            <a:noFill/>
          </p:spPr>
          <p:txBody>
            <a:bodyPr wrap="square" rtlCol="0">
              <a:spAutoFit/>
            </a:bodyPr>
            <a:lstStyle/>
            <a:p>
              <a:r>
                <a:rPr lang="fr-FR" dirty="0" smtClean="0"/>
                <a:t>Partie 1</a:t>
              </a:r>
              <a:endParaRPr lang="fr-FR" dirty="0"/>
            </a:p>
          </p:txBody>
        </p:sp>
      </p:grpSp>
      <p:grpSp>
        <p:nvGrpSpPr>
          <p:cNvPr id="4" name="Groupe 3"/>
          <p:cNvGrpSpPr/>
          <p:nvPr/>
        </p:nvGrpSpPr>
        <p:grpSpPr>
          <a:xfrm>
            <a:off x="2368964" y="3124866"/>
            <a:ext cx="1915004" cy="1872990"/>
            <a:chOff x="2368964" y="2821890"/>
            <a:chExt cx="1915004" cy="1872990"/>
          </a:xfrm>
        </p:grpSpPr>
        <p:pic>
          <p:nvPicPr>
            <p:cNvPr id="34" name="Image 33"/>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68964" y="2821890"/>
              <a:ext cx="1867259" cy="1565213"/>
            </a:xfrm>
            <a:prstGeom prst="rect">
              <a:avLst/>
            </a:prstGeom>
            <a:noFill/>
            <a:ln w="9525">
              <a:noFill/>
              <a:miter lim="800000"/>
              <a:headEnd/>
              <a:tailEnd/>
            </a:ln>
          </p:spPr>
        </p:pic>
        <p:cxnSp>
          <p:nvCxnSpPr>
            <p:cNvPr id="41" name="Connecteur droit avec flèche 40"/>
            <p:cNvCxnSpPr/>
            <p:nvPr/>
          </p:nvCxnSpPr>
          <p:spPr>
            <a:xfrm>
              <a:off x="4283968" y="4077104"/>
              <a:ext cx="0" cy="288000"/>
            </a:xfrm>
            <a:prstGeom prst="straightConnector1">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6" name="ZoneTexte 45"/>
            <p:cNvSpPr txBox="1"/>
            <p:nvPr/>
          </p:nvSpPr>
          <p:spPr>
            <a:xfrm>
              <a:off x="2973270" y="4387103"/>
              <a:ext cx="806642" cy="307777"/>
            </a:xfrm>
            <a:prstGeom prst="rect">
              <a:avLst/>
            </a:prstGeom>
            <a:noFill/>
          </p:spPr>
          <p:txBody>
            <a:bodyPr wrap="square" rtlCol="0">
              <a:spAutoFit/>
            </a:bodyPr>
            <a:lstStyle/>
            <a:p>
              <a:r>
                <a:rPr lang="fr-FR" dirty="0" smtClean="0"/>
                <a:t>Partie 2</a:t>
              </a:r>
              <a:endParaRPr lang="fr-FR" dirty="0"/>
            </a:p>
          </p:txBody>
        </p:sp>
      </p:grpSp>
      <p:grpSp>
        <p:nvGrpSpPr>
          <p:cNvPr id="5" name="Groupe 4"/>
          <p:cNvGrpSpPr/>
          <p:nvPr/>
        </p:nvGrpSpPr>
        <p:grpSpPr>
          <a:xfrm>
            <a:off x="4467408" y="2340436"/>
            <a:ext cx="2073114" cy="1915663"/>
            <a:chOff x="4467408" y="2037460"/>
            <a:chExt cx="2073114" cy="1915663"/>
          </a:xfrm>
        </p:grpSpPr>
        <p:pic>
          <p:nvPicPr>
            <p:cNvPr id="33" name="Image 32"/>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67408" y="2037460"/>
              <a:ext cx="2003177" cy="1596955"/>
            </a:xfrm>
            <a:prstGeom prst="rect">
              <a:avLst/>
            </a:prstGeom>
            <a:noFill/>
            <a:ln w="9525">
              <a:noFill/>
              <a:miter lim="800000"/>
              <a:headEnd/>
              <a:tailEnd/>
            </a:ln>
          </p:spPr>
        </p:pic>
        <p:cxnSp>
          <p:nvCxnSpPr>
            <p:cNvPr id="42" name="Connecteur droit avec flèche 41"/>
            <p:cNvCxnSpPr/>
            <p:nvPr/>
          </p:nvCxnSpPr>
          <p:spPr>
            <a:xfrm>
              <a:off x="6540522" y="3248491"/>
              <a:ext cx="0" cy="252000"/>
            </a:xfrm>
            <a:prstGeom prst="straightConnector1">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7" name="ZoneTexte 46"/>
            <p:cNvSpPr txBox="1"/>
            <p:nvPr/>
          </p:nvSpPr>
          <p:spPr>
            <a:xfrm>
              <a:off x="5139672" y="3645346"/>
              <a:ext cx="872487" cy="307777"/>
            </a:xfrm>
            <a:prstGeom prst="rect">
              <a:avLst/>
            </a:prstGeom>
            <a:noFill/>
          </p:spPr>
          <p:txBody>
            <a:bodyPr wrap="square" rtlCol="0">
              <a:spAutoFit/>
            </a:bodyPr>
            <a:lstStyle/>
            <a:p>
              <a:r>
                <a:rPr lang="fr-FR" dirty="0" smtClean="0"/>
                <a:t>Partie 3</a:t>
              </a:r>
              <a:endParaRPr lang="fr-FR" dirty="0"/>
            </a:p>
          </p:txBody>
        </p:sp>
      </p:grpSp>
      <p:grpSp>
        <p:nvGrpSpPr>
          <p:cNvPr id="6" name="Groupe 5"/>
          <p:cNvGrpSpPr/>
          <p:nvPr/>
        </p:nvGrpSpPr>
        <p:grpSpPr>
          <a:xfrm>
            <a:off x="6732240" y="1787760"/>
            <a:ext cx="2232248" cy="1946524"/>
            <a:chOff x="6732240" y="1484784"/>
            <a:chExt cx="2232248" cy="1946524"/>
          </a:xfrm>
        </p:grpSpPr>
        <p:grpSp>
          <p:nvGrpSpPr>
            <p:cNvPr id="28" name="Groupe 27"/>
            <p:cNvGrpSpPr/>
            <p:nvPr/>
          </p:nvGrpSpPr>
          <p:grpSpPr>
            <a:xfrm>
              <a:off x="6732240" y="1484784"/>
              <a:ext cx="2232248" cy="1638152"/>
              <a:chOff x="0" y="0"/>
              <a:chExt cx="3874823" cy="2830382"/>
            </a:xfrm>
          </p:grpSpPr>
          <p:pic>
            <p:nvPicPr>
              <p:cNvPr id="29" name="Image 28"/>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0"/>
                <a:ext cx="3766185" cy="2811780"/>
              </a:xfrm>
              <a:prstGeom prst="rect">
                <a:avLst/>
              </a:prstGeom>
              <a:noFill/>
              <a:ln w="9525">
                <a:noFill/>
                <a:miter lim="800000"/>
                <a:headEnd/>
                <a:tailEnd/>
              </a:ln>
            </p:spPr>
          </p:pic>
          <p:cxnSp>
            <p:nvCxnSpPr>
              <p:cNvPr id="31" name="Connecteur droit avec flèche 30"/>
              <p:cNvCxnSpPr/>
              <p:nvPr/>
            </p:nvCxnSpPr>
            <p:spPr>
              <a:xfrm>
                <a:off x="3874823" y="2310237"/>
                <a:ext cx="0" cy="520145"/>
              </a:xfrm>
              <a:prstGeom prst="straightConnector1">
                <a:avLst/>
              </a:prstGeom>
              <a:noFill/>
              <a:ln w="12700" cap="flat" cmpd="sng" algn="ctr">
                <a:solidFill>
                  <a:sysClr val="windowText" lastClr="000000"/>
                </a:solidFill>
                <a:prstDash val="solid"/>
                <a:miter lim="800000"/>
                <a:headEnd type="triangle"/>
                <a:tailEnd type="triangle"/>
              </a:ln>
              <a:effectLst/>
            </p:spPr>
          </p:cxnSp>
        </p:grpSp>
        <p:sp>
          <p:nvSpPr>
            <p:cNvPr id="48" name="ZoneTexte 47"/>
            <p:cNvSpPr txBox="1"/>
            <p:nvPr/>
          </p:nvSpPr>
          <p:spPr>
            <a:xfrm>
              <a:off x="7487747" y="3123531"/>
              <a:ext cx="923429" cy="307777"/>
            </a:xfrm>
            <a:prstGeom prst="rect">
              <a:avLst/>
            </a:prstGeom>
            <a:noFill/>
          </p:spPr>
          <p:txBody>
            <a:bodyPr wrap="square" rtlCol="0">
              <a:spAutoFit/>
            </a:bodyPr>
            <a:lstStyle/>
            <a:p>
              <a:r>
                <a:rPr lang="fr-FR" dirty="0" smtClean="0"/>
                <a:t>Partie 4</a:t>
              </a:r>
              <a:endParaRPr lang="fr-FR" dirty="0"/>
            </a:p>
          </p:txBody>
        </p:sp>
      </p:grpSp>
      <p:sp>
        <p:nvSpPr>
          <p:cNvPr id="43"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Intégrité</a:t>
            </a:r>
            <a:r>
              <a:rPr lang="en-US" sz="2600" b="1" dirty="0" smtClean="0"/>
              <a:t> des </a:t>
            </a:r>
            <a:r>
              <a:rPr lang="en-US" sz="2600" b="1" dirty="0" err="1" smtClean="0"/>
              <a:t>pièces</a:t>
            </a:r>
            <a:r>
              <a:rPr lang="en-US" sz="2600" b="1" dirty="0" smtClean="0"/>
              <a:t> </a:t>
            </a:r>
            <a:r>
              <a:rPr lang="en-US" sz="2600" b="1" dirty="0" err="1" smtClean="0"/>
              <a:t>usinées</a:t>
            </a:r>
            <a:endParaRPr lang="fr-FR" sz="2600" b="1" dirty="0"/>
          </a:p>
        </p:txBody>
      </p:sp>
    </p:spTree>
    <p:extLst>
      <p:ext uri="{BB962C8B-B14F-4D97-AF65-F5344CB8AC3E}">
        <p14:creationId xmlns:p14="http://schemas.microsoft.com/office/powerpoint/2010/main" val="3885233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2" grpId="0">
        <p:bldAsOne/>
      </p:bldGraphic>
      <p:bldP spid="37" grpId="0"/>
      <p:bldP spid="38" grpId="0"/>
      <p:bldP spid="39" grpId="0"/>
      <p:bldP spid="4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35</a:t>
            </a:fld>
            <a:endParaRPr lang="fr-FR" altLang="fr-FR" dirty="0"/>
          </a:p>
        </p:txBody>
      </p:sp>
      <p:sp>
        <p:nvSpPr>
          <p:cNvPr id="24" name="ZoneTexte 23"/>
          <p:cNvSpPr txBox="1"/>
          <p:nvPr/>
        </p:nvSpPr>
        <p:spPr>
          <a:xfrm>
            <a:off x="558702" y="980728"/>
            <a:ext cx="7109641"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Brûlure de rectification: modification de la dureté</a:t>
            </a:r>
            <a:endParaRPr lang="fr-FR" sz="2000" i="1" dirty="0">
              <a:latin typeface="Times New Roman" panose="02020603050405020304" pitchFamily="18" charset="0"/>
              <a:cs typeface="Times New Roman" panose="02020603050405020304" pitchFamily="18" charset="0"/>
            </a:endParaRPr>
          </a:p>
        </p:txBody>
      </p:sp>
      <p:sp>
        <p:nvSpPr>
          <p:cNvPr id="43"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Intégrité</a:t>
            </a:r>
            <a:r>
              <a:rPr lang="en-US" sz="2600" b="1" dirty="0" smtClean="0"/>
              <a:t> des </a:t>
            </a:r>
            <a:r>
              <a:rPr lang="en-US" sz="2600" b="1" dirty="0" err="1" smtClean="0"/>
              <a:t>pièces</a:t>
            </a:r>
            <a:r>
              <a:rPr lang="en-US" sz="2600" b="1" dirty="0" smtClean="0"/>
              <a:t> </a:t>
            </a:r>
            <a:r>
              <a:rPr lang="en-US" sz="2600" b="1" dirty="0" err="1" smtClean="0"/>
              <a:t>usinées</a:t>
            </a:r>
            <a:endParaRPr lang="fr-FR" sz="2600" b="1" dirty="0"/>
          </a:p>
        </p:txBody>
      </p:sp>
      <p:grpSp>
        <p:nvGrpSpPr>
          <p:cNvPr id="3" name="Groupe 2"/>
          <p:cNvGrpSpPr/>
          <p:nvPr/>
        </p:nvGrpSpPr>
        <p:grpSpPr>
          <a:xfrm>
            <a:off x="912394" y="1399245"/>
            <a:ext cx="7756422" cy="2253824"/>
            <a:chOff x="912394" y="1399245"/>
            <a:chExt cx="7756422" cy="2253824"/>
          </a:xfrm>
        </p:grpSpPr>
        <p:pic>
          <p:nvPicPr>
            <p:cNvPr id="35" name="Image 34"/>
            <p:cNvPicPr>
              <a:picLocks noChangeAspect="1"/>
            </p:cNvPicPr>
            <p:nvPr/>
          </p:nvPicPr>
          <p:blipFill rotWithShape="1">
            <a:blip r:embed="rId3">
              <a:extLst>
                <a:ext uri="{28A0092B-C50C-407E-A947-70E740481C1C}">
                  <a14:useLocalDpi xmlns:a14="http://schemas.microsoft.com/office/drawing/2010/main" val="0"/>
                </a:ext>
              </a:extLst>
            </a:blip>
            <a:srcRect l="2200" r="60406" b="9806"/>
            <a:stretch/>
          </p:blipFill>
          <p:spPr>
            <a:xfrm>
              <a:off x="912394" y="1399245"/>
              <a:ext cx="2867518" cy="2253824"/>
            </a:xfrm>
            <a:prstGeom prst="rect">
              <a:avLst/>
            </a:prstGeom>
          </p:spPr>
        </p:pic>
        <p:sp>
          <p:nvSpPr>
            <p:cNvPr id="52" name="Rectangle 51"/>
            <p:cNvSpPr/>
            <p:nvPr/>
          </p:nvSpPr>
          <p:spPr>
            <a:xfrm>
              <a:off x="4067944" y="2064492"/>
              <a:ext cx="4600872" cy="923330"/>
            </a:xfrm>
            <a:prstGeom prst="rect">
              <a:avLst/>
            </a:prstGeom>
          </p:spPr>
          <p:txBody>
            <a:bodyPr wrap="square">
              <a:spAutoFit/>
            </a:bodyPr>
            <a:lstStyle/>
            <a:p>
              <a:pPr>
                <a:spcAft>
                  <a:spcPts val="800"/>
                </a:spcAft>
              </a:pPr>
              <a:r>
                <a:rPr lang="fr-FR" sz="1800" b="1" dirty="0" smtClean="0">
                  <a:solidFill>
                    <a:schemeClr val="accent6">
                      <a:lumMod val="75000"/>
                    </a:schemeClr>
                  </a:solidFill>
                  <a:latin typeface="Times New Roman" panose="02020603050405020304" pitchFamily="18" charset="0"/>
                  <a:ea typeface="Calibri" panose="020F0502020204030204" pitchFamily="34" charset="0"/>
                </a:rPr>
                <a:t>Diffusion du carbone dans un acier après en endommagement thermique de rectification </a:t>
              </a:r>
              <a:r>
                <a:rPr lang="fr-FR" sz="1800" b="1" i="1" dirty="0" smtClean="0">
                  <a:solidFill>
                    <a:schemeClr val="accent6">
                      <a:lumMod val="75000"/>
                    </a:schemeClr>
                  </a:solidFill>
                  <a:latin typeface="Times New Roman" panose="02020603050405020304" pitchFamily="18" charset="0"/>
                  <a:ea typeface="Calibri" panose="020F0502020204030204" pitchFamily="34" charset="0"/>
                </a:rPr>
                <a:t>(ROWE 2009)</a:t>
              </a:r>
              <a:endParaRPr lang="fr-FR" sz="1800" b="1" i="1" dirty="0">
                <a:solidFill>
                  <a:schemeClr val="accent6">
                    <a:lumMod val="75000"/>
                  </a:schemeClr>
                </a:solidFill>
                <a:latin typeface="Times New Roman" panose="02020603050405020304" pitchFamily="18" charset="0"/>
                <a:ea typeface="Calibri" panose="020F0502020204030204" pitchFamily="34" charset="0"/>
              </a:endParaRPr>
            </a:p>
          </p:txBody>
        </p:sp>
      </p:grpSp>
      <p:grpSp>
        <p:nvGrpSpPr>
          <p:cNvPr id="7" name="Groupe 6"/>
          <p:cNvGrpSpPr/>
          <p:nvPr/>
        </p:nvGrpSpPr>
        <p:grpSpPr>
          <a:xfrm>
            <a:off x="921955" y="4034772"/>
            <a:ext cx="6962413" cy="2498852"/>
            <a:chOff x="921955" y="4034772"/>
            <a:chExt cx="6962413" cy="2498852"/>
          </a:xfrm>
        </p:grpSpPr>
        <p:pic>
          <p:nvPicPr>
            <p:cNvPr id="51" name="Image 50"/>
            <p:cNvPicPr>
              <a:picLocks noChangeAspect="1"/>
            </p:cNvPicPr>
            <p:nvPr/>
          </p:nvPicPr>
          <p:blipFill rotWithShape="1">
            <a:blip r:embed="rId3">
              <a:extLst>
                <a:ext uri="{28A0092B-C50C-407E-A947-70E740481C1C}">
                  <a14:useLocalDpi xmlns:a14="http://schemas.microsoft.com/office/drawing/2010/main" val="0"/>
                </a:ext>
              </a:extLst>
            </a:blip>
            <a:srcRect l="39594" r="4315"/>
            <a:stretch/>
          </p:blipFill>
          <p:spPr>
            <a:xfrm>
              <a:off x="921955" y="4034772"/>
              <a:ext cx="2857957" cy="2498852"/>
            </a:xfrm>
            <a:prstGeom prst="rect">
              <a:avLst/>
            </a:prstGeom>
          </p:spPr>
        </p:pic>
        <p:sp>
          <p:nvSpPr>
            <p:cNvPr id="53" name="Rectangle 52"/>
            <p:cNvSpPr/>
            <p:nvPr/>
          </p:nvSpPr>
          <p:spPr>
            <a:xfrm>
              <a:off x="4067944" y="4961032"/>
              <a:ext cx="3816424" cy="646331"/>
            </a:xfrm>
            <a:prstGeom prst="rect">
              <a:avLst/>
            </a:prstGeom>
          </p:spPr>
          <p:txBody>
            <a:bodyPr wrap="square">
              <a:spAutoFit/>
            </a:bodyPr>
            <a:lstStyle/>
            <a:p>
              <a:pPr>
                <a:spcAft>
                  <a:spcPts val="800"/>
                </a:spcAft>
              </a:pPr>
              <a:r>
                <a:rPr lang="fr-FR" sz="1800" b="1" dirty="0" smtClean="0">
                  <a:solidFill>
                    <a:schemeClr val="accent6">
                      <a:lumMod val="75000"/>
                    </a:schemeClr>
                  </a:solidFill>
                  <a:latin typeface="Times New Roman" panose="02020603050405020304" pitchFamily="18" charset="0"/>
                  <a:ea typeface="Calibri" panose="020F0502020204030204" pitchFamily="34" charset="0"/>
                </a:rPr>
                <a:t>Abaissement de la dureté sur 100µm </a:t>
              </a:r>
              <a:r>
                <a:rPr lang="fr-FR" sz="1800" b="1" i="1" dirty="0" smtClean="0">
                  <a:solidFill>
                    <a:schemeClr val="accent6">
                      <a:lumMod val="75000"/>
                    </a:schemeClr>
                  </a:solidFill>
                  <a:latin typeface="Times New Roman" panose="02020603050405020304" pitchFamily="18" charset="0"/>
                  <a:ea typeface="Calibri" panose="020F0502020204030204" pitchFamily="34" charset="0"/>
                </a:rPr>
                <a:t>(ROWE 2009)</a:t>
              </a:r>
              <a:endParaRPr lang="fr-FR" sz="1800" b="1" i="1" dirty="0">
                <a:solidFill>
                  <a:schemeClr val="accent6">
                    <a:lumMod val="75000"/>
                  </a:schemeClr>
                </a:solidFill>
                <a:effectLst/>
                <a:latin typeface="Times New Roman" panose="02020603050405020304" pitchFamily="18" charset="0"/>
                <a:ea typeface="Calibri" panose="020F0502020204030204" pitchFamily="34" charset="0"/>
              </a:endParaRPr>
            </a:p>
          </p:txBody>
        </p:sp>
      </p:grpSp>
    </p:spTree>
    <p:extLst>
      <p:ext uri="{BB962C8B-B14F-4D97-AF65-F5344CB8AC3E}">
        <p14:creationId xmlns:p14="http://schemas.microsoft.com/office/powerpoint/2010/main" val="153107556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36</a:t>
            </a:fld>
            <a:endParaRPr lang="fr-FR" altLang="fr-FR" dirty="0"/>
          </a:p>
        </p:txBody>
      </p:sp>
      <p:sp>
        <p:nvSpPr>
          <p:cNvPr id="24" name="ZoneTexte 23"/>
          <p:cNvSpPr txBox="1"/>
          <p:nvPr/>
        </p:nvSpPr>
        <p:spPr>
          <a:xfrm>
            <a:off x="558702" y="980728"/>
            <a:ext cx="7109641"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Brûlure de rectification: modification de la dureté</a:t>
            </a:r>
            <a:endParaRPr lang="fr-FR" sz="2000" i="1" dirty="0">
              <a:latin typeface="Times New Roman" panose="02020603050405020304" pitchFamily="18" charset="0"/>
              <a:cs typeface="Times New Roman" panose="02020603050405020304" pitchFamily="18" charset="0"/>
            </a:endParaRPr>
          </a:p>
        </p:txBody>
      </p:sp>
      <p:sp>
        <p:nvSpPr>
          <p:cNvPr id="43"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Intégrité</a:t>
            </a:r>
            <a:r>
              <a:rPr lang="en-US" sz="2600" b="1" dirty="0" smtClean="0"/>
              <a:t> des </a:t>
            </a:r>
            <a:r>
              <a:rPr lang="en-US" sz="2600" b="1" dirty="0" err="1" smtClean="0"/>
              <a:t>pièces</a:t>
            </a:r>
            <a:r>
              <a:rPr lang="en-US" sz="2600" b="1" dirty="0" smtClean="0"/>
              <a:t> </a:t>
            </a:r>
            <a:r>
              <a:rPr lang="en-US" sz="2600" b="1" dirty="0" err="1" smtClean="0"/>
              <a:t>usinées</a:t>
            </a:r>
            <a:endParaRPr lang="fr-FR" sz="2600" b="1" dirty="0"/>
          </a:p>
        </p:txBody>
      </p:sp>
      <p:pic>
        <p:nvPicPr>
          <p:cNvPr id="61" name="Image 60"/>
          <p:cNvPicPr>
            <a:picLocks noChangeAspect="1"/>
          </p:cNvPicPr>
          <p:nvPr/>
        </p:nvPicPr>
        <p:blipFill rotWithShape="1">
          <a:blip r:embed="rId3">
            <a:extLst>
              <a:ext uri="{28A0092B-C50C-407E-A947-70E740481C1C}">
                <a14:useLocalDpi xmlns:a14="http://schemas.microsoft.com/office/drawing/2010/main" val="0"/>
              </a:ext>
            </a:extLst>
          </a:blip>
          <a:srcRect r="49962"/>
          <a:stretch/>
        </p:blipFill>
        <p:spPr>
          <a:xfrm>
            <a:off x="755576" y="1435459"/>
            <a:ext cx="2927535" cy="2261272"/>
          </a:xfrm>
          <a:prstGeom prst="rect">
            <a:avLst/>
          </a:prstGeom>
        </p:spPr>
      </p:pic>
      <p:pic>
        <p:nvPicPr>
          <p:cNvPr id="62" name="Image 61"/>
          <p:cNvPicPr>
            <a:picLocks noChangeAspect="1"/>
          </p:cNvPicPr>
          <p:nvPr/>
        </p:nvPicPr>
        <p:blipFill rotWithShape="1">
          <a:blip r:embed="rId3">
            <a:extLst>
              <a:ext uri="{28A0092B-C50C-407E-A947-70E740481C1C}">
                <a14:useLocalDpi xmlns:a14="http://schemas.microsoft.com/office/drawing/2010/main" val="0"/>
              </a:ext>
            </a:extLst>
          </a:blip>
          <a:srcRect l="49388"/>
          <a:stretch/>
        </p:blipFill>
        <p:spPr>
          <a:xfrm>
            <a:off x="874123" y="3993403"/>
            <a:ext cx="2944060" cy="2438304"/>
          </a:xfrm>
          <a:prstGeom prst="rect">
            <a:avLst/>
          </a:prstGeom>
        </p:spPr>
      </p:pic>
      <p:sp>
        <p:nvSpPr>
          <p:cNvPr id="63" name="Rectangle 62"/>
          <p:cNvSpPr/>
          <p:nvPr/>
        </p:nvSpPr>
        <p:spPr>
          <a:xfrm>
            <a:off x="4097862" y="2242929"/>
            <a:ext cx="4600872" cy="646331"/>
          </a:xfrm>
          <a:prstGeom prst="rect">
            <a:avLst/>
          </a:prstGeom>
        </p:spPr>
        <p:txBody>
          <a:bodyPr wrap="square">
            <a:spAutoFit/>
          </a:bodyPr>
          <a:lstStyle/>
          <a:p>
            <a:pPr>
              <a:spcAft>
                <a:spcPts val="800"/>
              </a:spcAft>
            </a:pPr>
            <a:r>
              <a:rPr lang="fr-FR" sz="1800" b="1" dirty="0" smtClean="0">
                <a:solidFill>
                  <a:schemeClr val="accent6">
                    <a:lumMod val="75000"/>
                  </a:schemeClr>
                </a:solidFill>
                <a:latin typeface="Times New Roman" panose="02020603050405020304" pitchFamily="18" charset="0"/>
                <a:ea typeface="Calibri" panose="020F0502020204030204" pitchFamily="34" charset="0"/>
              </a:rPr>
              <a:t>Acier retrempé après une brûlure de rectification </a:t>
            </a:r>
            <a:r>
              <a:rPr lang="fr-FR" sz="1800" b="1" i="1" dirty="0" smtClean="0">
                <a:solidFill>
                  <a:schemeClr val="accent6">
                    <a:lumMod val="75000"/>
                  </a:schemeClr>
                </a:solidFill>
                <a:latin typeface="Times New Roman" panose="02020603050405020304" pitchFamily="18" charset="0"/>
                <a:ea typeface="Calibri" panose="020F0502020204030204" pitchFamily="34" charset="0"/>
              </a:rPr>
              <a:t>(ROWE 2009)</a:t>
            </a:r>
            <a:endParaRPr lang="fr-FR" sz="1800" b="1" i="1" dirty="0">
              <a:solidFill>
                <a:schemeClr val="accent6">
                  <a:lumMod val="75000"/>
                </a:schemeClr>
              </a:solidFill>
              <a:latin typeface="Times New Roman" panose="02020603050405020304" pitchFamily="18" charset="0"/>
              <a:ea typeface="Calibri" panose="020F0502020204030204" pitchFamily="34" charset="0"/>
            </a:endParaRPr>
          </a:p>
        </p:txBody>
      </p:sp>
      <p:sp>
        <p:nvSpPr>
          <p:cNvPr id="64" name="Rectangle 63"/>
          <p:cNvSpPr/>
          <p:nvPr/>
        </p:nvSpPr>
        <p:spPr>
          <a:xfrm>
            <a:off x="4097862" y="4764448"/>
            <a:ext cx="4600872" cy="923330"/>
          </a:xfrm>
          <a:prstGeom prst="rect">
            <a:avLst/>
          </a:prstGeom>
        </p:spPr>
        <p:txBody>
          <a:bodyPr wrap="square">
            <a:spAutoFit/>
          </a:bodyPr>
          <a:lstStyle/>
          <a:p>
            <a:pPr>
              <a:spcAft>
                <a:spcPts val="800"/>
              </a:spcAft>
            </a:pPr>
            <a:r>
              <a:rPr lang="fr-FR" sz="1800" b="1" dirty="0" smtClean="0">
                <a:solidFill>
                  <a:schemeClr val="accent6">
                    <a:lumMod val="75000"/>
                  </a:schemeClr>
                </a:solidFill>
                <a:latin typeface="Times New Roman" panose="02020603050405020304" pitchFamily="18" charset="0"/>
                <a:ea typeface="Calibri" panose="020F0502020204030204" pitchFamily="34" charset="0"/>
              </a:rPr>
              <a:t>Augmentation de la dureté en extrême surface puis abaissement en sous couche </a:t>
            </a:r>
            <a:r>
              <a:rPr lang="fr-FR" sz="1800" b="1" i="1" dirty="0" smtClean="0">
                <a:solidFill>
                  <a:schemeClr val="accent6">
                    <a:lumMod val="75000"/>
                  </a:schemeClr>
                </a:solidFill>
                <a:latin typeface="Times New Roman" panose="02020603050405020304" pitchFamily="18" charset="0"/>
                <a:ea typeface="Calibri" panose="020F0502020204030204" pitchFamily="34" charset="0"/>
              </a:rPr>
              <a:t>(ROWE 2009)</a:t>
            </a:r>
            <a:endParaRPr lang="fr-FR" sz="1800" b="1" i="1" dirty="0">
              <a:solidFill>
                <a:schemeClr val="accent6">
                  <a:lumMod val="75000"/>
                </a:schemeClr>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8419659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37</a:t>
            </a:fld>
            <a:endParaRPr lang="fr-FR" altLang="fr-FR" dirty="0"/>
          </a:p>
        </p:txBody>
      </p:sp>
      <p:sp>
        <p:nvSpPr>
          <p:cNvPr id="24" name="ZoneTexte 23"/>
          <p:cNvSpPr txBox="1"/>
          <p:nvPr/>
        </p:nvSpPr>
        <p:spPr>
          <a:xfrm>
            <a:off x="558702" y="980728"/>
            <a:ext cx="7109641"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Brûlure de rectification: modification des contraintes résiduelles</a:t>
            </a:r>
            <a:endParaRPr lang="fr-FR" sz="2000" i="1" dirty="0">
              <a:latin typeface="Times New Roman" panose="02020603050405020304" pitchFamily="18" charset="0"/>
              <a:cs typeface="Times New Roman" panose="02020603050405020304" pitchFamily="18" charset="0"/>
            </a:endParaRPr>
          </a:p>
        </p:txBody>
      </p:sp>
      <p:sp>
        <p:nvSpPr>
          <p:cNvPr id="43"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Intégrité</a:t>
            </a:r>
            <a:r>
              <a:rPr lang="en-US" sz="2600" b="1" dirty="0" smtClean="0"/>
              <a:t> des </a:t>
            </a:r>
            <a:r>
              <a:rPr lang="en-US" sz="2600" b="1" dirty="0" err="1" smtClean="0"/>
              <a:t>pièces</a:t>
            </a:r>
            <a:r>
              <a:rPr lang="en-US" sz="2600" b="1" dirty="0" smtClean="0"/>
              <a:t> </a:t>
            </a:r>
            <a:r>
              <a:rPr lang="en-US" sz="2600" b="1" dirty="0" err="1" smtClean="0"/>
              <a:t>usinées</a:t>
            </a:r>
            <a:endParaRPr lang="fr-FR" sz="2600" b="1" dirty="0"/>
          </a:p>
        </p:txBody>
      </p:sp>
      <p:pic>
        <p:nvPicPr>
          <p:cNvPr id="2" name="Image 1"/>
          <p:cNvPicPr>
            <a:picLocks noChangeAspect="1"/>
          </p:cNvPicPr>
          <p:nvPr/>
        </p:nvPicPr>
        <p:blipFill>
          <a:blip r:embed="rId3"/>
          <a:stretch>
            <a:fillRect/>
          </a:stretch>
        </p:blipFill>
        <p:spPr>
          <a:xfrm>
            <a:off x="1971402" y="1628800"/>
            <a:ext cx="5118843" cy="3183037"/>
          </a:xfrm>
          <a:prstGeom prst="rect">
            <a:avLst/>
          </a:prstGeom>
        </p:spPr>
      </p:pic>
      <p:sp>
        <p:nvSpPr>
          <p:cNvPr id="11" name="Rectangle 10"/>
          <p:cNvSpPr/>
          <p:nvPr/>
        </p:nvSpPr>
        <p:spPr>
          <a:xfrm>
            <a:off x="2889386" y="4811837"/>
            <a:ext cx="2448272" cy="369332"/>
          </a:xfrm>
          <a:prstGeom prst="rect">
            <a:avLst/>
          </a:prstGeom>
        </p:spPr>
        <p:txBody>
          <a:bodyPr wrap="square">
            <a:spAutoFit/>
          </a:bodyPr>
          <a:lstStyle/>
          <a:p>
            <a:pPr>
              <a:spcAft>
                <a:spcPts val="800"/>
              </a:spcAft>
            </a:pPr>
            <a:r>
              <a:rPr lang="fr-FR" sz="1800" b="1" dirty="0" smtClean="0">
                <a:solidFill>
                  <a:schemeClr val="accent6">
                    <a:lumMod val="75000"/>
                  </a:schemeClr>
                </a:solidFill>
                <a:latin typeface="Times New Roman" panose="02020603050405020304" pitchFamily="18" charset="0"/>
                <a:ea typeface="Calibri" panose="020F0502020204030204" pitchFamily="34" charset="0"/>
              </a:rPr>
              <a:t>1-Dilatation surface</a:t>
            </a:r>
            <a:endParaRPr lang="fr-FR" sz="1800" b="1" i="1" dirty="0">
              <a:solidFill>
                <a:schemeClr val="accent6">
                  <a:lumMod val="75000"/>
                </a:schemeClr>
              </a:solidFill>
              <a:latin typeface="Times New Roman" panose="02020603050405020304" pitchFamily="18" charset="0"/>
              <a:ea typeface="Calibri" panose="020F0502020204030204" pitchFamily="34" charset="0"/>
            </a:endParaRPr>
          </a:p>
        </p:txBody>
      </p:sp>
      <p:sp>
        <p:nvSpPr>
          <p:cNvPr id="12" name="Rectangle 11"/>
          <p:cNvSpPr/>
          <p:nvPr/>
        </p:nvSpPr>
        <p:spPr>
          <a:xfrm>
            <a:off x="2889386" y="5436198"/>
            <a:ext cx="3839445" cy="369332"/>
          </a:xfrm>
          <a:prstGeom prst="rect">
            <a:avLst/>
          </a:prstGeom>
        </p:spPr>
        <p:txBody>
          <a:bodyPr wrap="square">
            <a:spAutoFit/>
          </a:bodyPr>
          <a:lstStyle/>
          <a:p>
            <a:pPr>
              <a:spcAft>
                <a:spcPts val="800"/>
              </a:spcAft>
            </a:pPr>
            <a:r>
              <a:rPr lang="fr-FR" sz="1800" b="1" dirty="0" smtClean="0">
                <a:solidFill>
                  <a:schemeClr val="accent6">
                    <a:lumMod val="75000"/>
                  </a:schemeClr>
                </a:solidFill>
                <a:latin typeface="Times New Roman" panose="02020603050405020304" pitchFamily="18" charset="0"/>
                <a:ea typeface="Calibri" panose="020F0502020204030204" pitchFamily="34" charset="0"/>
              </a:rPr>
              <a:t>2-Présence de Martensite en surface</a:t>
            </a:r>
            <a:endParaRPr lang="fr-FR" sz="1800" b="1" i="1" dirty="0">
              <a:solidFill>
                <a:schemeClr val="accent6">
                  <a:lumMod val="75000"/>
                </a:schemeClr>
              </a:solidFill>
              <a:latin typeface="Times New Roman" panose="02020603050405020304" pitchFamily="18" charset="0"/>
              <a:ea typeface="Calibri" panose="020F0502020204030204" pitchFamily="34" charset="0"/>
            </a:endParaRPr>
          </a:p>
        </p:txBody>
      </p:sp>
      <p:sp>
        <p:nvSpPr>
          <p:cNvPr id="13" name="Rectangle 12"/>
          <p:cNvSpPr/>
          <p:nvPr/>
        </p:nvSpPr>
        <p:spPr>
          <a:xfrm>
            <a:off x="2889386" y="6060559"/>
            <a:ext cx="3839445" cy="369332"/>
          </a:xfrm>
          <a:prstGeom prst="rect">
            <a:avLst/>
          </a:prstGeom>
        </p:spPr>
        <p:txBody>
          <a:bodyPr wrap="square">
            <a:spAutoFit/>
          </a:bodyPr>
          <a:lstStyle/>
          <a:p>
            <a:pPr>
              <a:spcAft>
                <a:spcPts val="800"/>
              </a:spcAft>
            </a:pPr>
            <a:r>
              <a:rPr lang="fr-FR" sz="1800" b="1" dirty="0" smtClean="0">
                <a:solidFill>
                  <a:schemeClr val="accent6">
                    <a:lumMod val="75000"/>
                  </a:schemeClr>
                </a:solidFill>
                <a:latin typeface="Times New Roman" panose="02020603050405020304" pitchFamily="18" charset="0"/>
                <a:ea typeface="Calibri" panose="020F0502020204030204" pitchFamily="34" charset="0"/>
              </a:rPr>
              <a:t>3-Ecrouissage surface</a:t>
            </a:r>
            <a:endParaRPr lang="fr-FR" sz="1800" b="1" i="1" dirty="0">
              <a:solidFill>
                <a:schemeClr val="accent6">
                  <a:lumMod val="75000"/>
                </a:schemeClr>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66383617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38</a:t>
            </a:fld>
            <a:endParaRPr lang="fr-FR" altLang="fr-FR" dirty="0"/>
          </a:p>
        </p:txBody>
      </p:sp>
      <p:sp>
        <p:nvSpPr>
          <p:cNvPr id="43"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Contrôle</a:t>
            </a:r>
            <a:r>
              <a:rPr lang="en-US" sz="2600" b="1" dirty="0" smtClean="0"/>
              <a:t> des </a:t>
            </a:r>
            <a:r>
              <a:rPr lang="en-US" sz="2600" b="1" dirty="0" err="1" smtClean="0"/>
              <a:t>pièces</a:t>
            </a:r>
            <a:r>
              <a:rPr lang="en-US" sz="2600" b="1" dirty="0" smtClean="0"/>
              <a:t> </a:t>
            </a:r>
            <a:r>
              <a:rPr lang="en-US" sz="2600" b="1" dirty="0" err="1" smtClean="0"/>
              <a:t>en</a:t>
            </a:r>
            <a:r>
              <a:rPr lang="en-US" sz="2600" b="1" dirty="0" smtClean="0"/>
              <a:t> </a:t>
            </a:r>
            <a:r>
              <a:rPr lang="en-US" sz="2600" b="1" dirty="0" err="1" smtClean="0"/>
              <a:t>industrie</a:t>
            </a:r>
            <a:endParaRPr lang="fr-FR" sz="2600" b="1" dirty="0"/>
          </a:p>
        </p:txBody>
      </p:sp>
      <p:sp>
        <p:nvSpPr>
          <p:cNvPr id="5" name="ZoneTexte 4"/>
          <p:cNvSpPr txBox="1"/>
          <p:nvPr/>
        </p:nvSpPr>
        <p:spPr>
          <a:xfrm>
            <a:off x="558702" y="980728"/>
            <a:ext cx="509341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Contrôles non Destructifs</a:t>
            </a:r>
            <a:endParaRPr lang="fr-FR" sz="2000" i="1" dirty="0">
              <a:latin typeface="Times New Roman" panose="02020603050405020304" pitchFamily="18" charset="0"/>
              <a:cs typeface="Times New Roman" panose="02020603050405020304" pitchFamily="18" charset="0"/>
            </a:endParaRPr>
          </a:p>
        </p:txBody>
      </p:sp>
      <p:grpSp>
        <p:nvGrpSpPr>
          <p:cNvPr id="4" name="Groupe 3"/>
          <p:cNvGrpSpPr/>
          <p:nvPr/>
        </p:nvGrpSpPr>
        <p:grpSpPr>
          <a:xfrm>
            <a:off x="558702" y="1632326"/>
            <a:ext cx="4682047" cy="1496282"/>
            <a:chOff x="2173287" y="2373627"/>
            <a:chExt cx="5208270" cy="1885317"/>
          </a:xfrm>
        </p:grpSpPr>
        <p:pic>
          <p:nvPicPr>
            <p:cNvPr id="14" name="Image 13" descr="C:\Users\WEISS\Dropbox\Thèse\Lot\Lot 3\Photos\Ressuage\Photo ressuage\A13968 004-2\Avec révélateur\IMG_7977.JPG"/>
            <p:cNvPicPr/>
            <p:nvPr/>
          </p:nvPicPr>
          <p:blipFill rotWithShape="1">
            <a:blip r:embed="rId3" cstate="print">
              <a:extLst>
                <a:ext uri="{28A0092B-C50C-407E-A947-70E740481C1C}">
                  <a14:useLocalDpi xmlns:a14="http://schemas.microsoft.com/office/drawing/2010/main" val="0"/>
                </a:ext>
              </a:extLst>
            </a:blip>
            <a:srcRect l="3436" t="40285" r="78199" b="31911"/>
            <a:stretch/>
          </p:blipFill>
          <p:spPr bwMode="auto">
            <a:xfrm>
              <a:off x="5717222" y="2373627"/>
              <a:ext cx="1664335" cy="1885316"/>
            </a:xfrm>
            <a:prstGeom prst="rect">
              <a:avLst/>
            </a:prstGeom>
            <a:noFill/>
            <a:ln>
              <a:noFill/>
            </a:ln>
            <a:extLst>
              <a:ext uri="{53640926-AAD7-44D8-BBD7-CCE9431645EC}">
                <a14:shadowObscured xmlns:a14="http://schemas.microsoft.com/office/drawing/2010/main"/>
              </a:ext>
            </a:extLst>
          </p:spPr>
        </p:pic>
        <p:pic>
          <p:nvPicPr>
            <p:cNvPr id="19" name="Image 18"/>
            <p:cNvPicPr/>
            <p:nvPr/>
          </p:nvPicPr>
          <p:blipFill rotWithShape="1">
            <a:blip r:embed="rId4" cstate="print">
              <a:extLst>
                <a:ext uri="{28A0092B-C50C-407E-A947-70E740481C1C}">
                  <a14:useLocalDpi xmlns:a14="http://schemas.microsoft.com/office/drawing/2010/main" val="0"/>
                </a:ext>
              </a:extLst>
            </a:blip>
            <a:srcRect l="32896" t="55225" r="28600" b="10178"/>
            <a:stretch/>
          </p:blipFill>
          <p:spPr bwMode="auto">
            <a:xfrm rot="16200000">
              <a:off x="3226434" y="1768157"/>
              <a:ext cx="1885315" cy="3096260"/>
            </a:xfrm>
            <a:prstGeom prst="rect">
              <a:avLst/>
            </a:prstGeom>
            <a:noFill/>
            <a:ln>
              <a:noFill/>
            </a:ln>
            <a:extLst>
              <a:ext uri="{53640926-AAD7-44D8-BBD7-CCE9431645EC}">
                <a14:shadowObscured xmlns:a14="http://schemas.microsoft.com/office/drawing/2010/main"/>
              </a:ext>
            </a:extLst>
          </p:spPr>
        </p:pic>
        <p:sp>
          <p:nvSpPr>
            <p:cNvPr id="11" name="Zone de texte 2"/>
            <p:cNvSpPr txBox="1">
              <a:spLocks noChangeArrowheads="1"/>
            </p:cNvSpPr>
            <p:nvPr/>
          </p:nvSpPr>
          <p:spPr bwMode="auto">
            <a:xfrm>
              <a:off x="2173287" y="3025458"/>
              <a:ext cx="2101215" cy="572770"/>
            </a:xfrm>
            <a:prstGeom prst="rect">
              <a:avLst/>
            </a:prstGeom>
            <a:noFill/>
            <a:ln w="9525">
              <a:noFill/>
              <a:miter lim="800000"/>
              <a:headEnd/>
              <a:tailEnd/>
            </a:ln>
          </p:spPr>
          <p:txBody>
            <a:bodyPr rot="0" vert="horz" wrap="square" lIns="91440" tIns="45720" rIns="91440" bIns="45720" anchor="t" anchorCtr="0">
              <a:spAutoFit/>
            </a:bodyPr>
            <a:lstStyle/>
            <a:p>
              <a:pPr indent="450215" algn="ctr">
                <a:spcBef>
                  <a:spcPts val="600"/>
                </a:spcBef>
                <a:spcAft>
                  <a:spcPts val="1800"/>
                </a:spcAft>
              </a:pPr>
              <a:r>
                <a:rPr lang="fr-FR" sz="1100" b="1" i="1">
                  <a:effectLst/>
                  <a:highlight>
                    <a:srgbClr val="D3D3D3"/>
                  </a:highlight>
                  <a:latin typeface="Century Schoolbook" panose="02040604050505020304" pitchFamily="18" charset="0"/>
                  <a:ea typeface="Times New Roman" panose="02020603050405020304" pitchFamily="18" charset="0"/>
                  <a:cs typeface="Times New Roman" panose="02020603050405020304" pitchFamily="18" charset="0"/>
                </a:rPr>
                <a:t>Hélices de rectification</a:t>
              </a:r>
              <a:endParaRPr lang="fr-FR" sz="1100" b="1" i="1">
                <a:effectLst/>
                <a:latin typeface="Century Schoolbook" panose="02040604050505020304" pitchFamily="18" charset="0"/>
                <a:ea typeface="Times New Roman" panose="02020603050405020304" pitchFamily="18" charset="0"/>
                <a:cs typeface="Times New Roman" panose="02020603050405020304" pitchFamily="18" charset="0"/>
              </a:endParaRPr>
            </a:p>
          </p:txBody>
        </p:sp>
        <p:sp>
          <p:nvSpPr>
            <p:cNvPr id="12" name="Zone de texte 2"/>
            <p:cNvSpPr txBox="1">
              <a:spLocks noChangeArrowheads="1"/>
            </p:cNvSpPr>
            <p:nvPr/>
          </p:nvSpPr>
          <p:spPr bwMode="auto">
            <a:xfrm>
              <a:off x="3616007" y="3259773"/>
              <a:ext cx="2163445" cy="572770"/>
            </a:xfrm>
            <a:prstGeom prst="rect">
              <a:avLst/>
            </a:prstGeom>
            <a:noFill/>
            <a:ln w="9525">
              <a:noFill/>
              <a:miter lim="800000"/>
              <a:headEnd/>
              <a:tailEnd/>
            </a:ln>
          </p:spPr>
          <p:txBody>
            <a:bodyPr rot="0" vert="horz" wrap="square" lIns="91440" tIns="45720" rIns="91440" bIns="45720" anchor="t" anchorCtr="0">
              <a:spAutoFit/>
            </a:bodyPr>
            <a:lstStyle/>
            <a:p>
              <a:pPr indent="450215" algn="ctr">
                <a:spcBef>
                  <a:spcPts val="600"/>
                </a:spcBef>
                <a:spcAft>
                  <a:spcPts val="1800"/>
                </a:spcAft>
              </a:pPr>
              <a:r>
                <a:rPr lang="fr-FR" sz="1100" b="1" i="1" dirty="0">
                  <a:effectLst/>
                  <a:highlight>
                    <a:srgbClr val="D3D3D3"/>
                  </a:highlight>
                  <a:latin typeface="Century Schoolbook" panose="02040604050505020304" pitchFamily="18" charset="0"/>
                  <a:ea typeface="Times New Roman" panose="02020603050405020304" pitchFamily="18" charset="0"/>
                  <a:cs typeface="Times New Roman" panose="02020603050405020304" pitchFamily="18" charset="0"/>
                </a:rPr>
                <a:t>Fissuration du chrome</a:t>
              </a:r>
              <a:r>
                <a:rPr lang="fr-FR" sz="1100" b="1" i="1" dirty="0">
                  <a:effectLst/>
                  <a:latin typeface="Century Schoolbook" panose="02040604050505020304" pitchFamily="18" charset="0"/>
                  <a:ea typeface="Times New Roman" panose="02020603050405020304" pitchFamily="18" charset="0"/>
                  <a:cs typeface="Times New Roman" panose="02020603050405020304" pitchFamily="18" charset="0"/>
                </a:rPr>
                <a:t> </a:t>
              </a:r>
            </a:p>
          </p:txBody>
        </p:sp>
        <p:sp>
          <p:nvSpPr>
            <p:cNvPr id="13" name="Zone de texte 2"/>
            <p:cNvSpPr txBox="1">
              <a:spLocks noChangeArrowheads="1"/>
            </p:cNvSpPr>
            <p:nvPr/>
          </p:nvSpPr>
          <p:spPr bwMode="auto">
            <a:xfrm>
              <a:off x="5463222" y="3259773"/>
              <a:ext cx="1507490" cy="572770"/>
            </a:xfrm>
            <a:prstGeom prst="rect">
              <a:avLst/>
            </a:prstGeom>
            <a:noFill/>
            <a:ln w="9525">
              <a:noFill/>
              <a:miter lim="800000"/>
              <a:headEnd/>
              <a:tailEnd/>
            </a:ln>
          </p:spPr>
          <p:txBody>
            <a:bodyPr rot="0" vert="horz" wrap="square" lIns="91440" tIns="45720" rIns="91440" bIns="45720" anchor="t" anchorCtr="0">
              <a:spAutoFit/>
            </a:bodyPr>
            <a:lstStyle/>
            <a:p>
              <a:pPr indent="450215" algn="ctr">
                <a:spcBef>
                  <a:spcPts val="600"/>
                </a:spcBef>
                <a:spcAft>
                  <a:spcPts val="1800"/>
                </a:spcAft>
              </a:pPr>
              <a:r>
                <a:rPr lang="fr-FR" sz="1100" b="1" i="1">
                  <a:effectLst/>
                  <a:highlight>
                    <a:srgbClr val="D3D3D3"/>
                  </a:highlight>
                  <a:latin typeface="Century Schoolbook" panose="02040604050505020304" pitchFamily="18" charset="0"/>
                  <a:ea typeface="Times New Roman" panose="02020603050405020304" pitchFamily="18" charset="0"/>
                  <a:cs typeface="Times New Roman" panose="02020603050405020304" pitchFamily="18" charset="0"/>
                </a:rPr>
                <a:t>Facettes</a:t>
              </a:r>
              <a:r>
                <a:rPr lang="fr-FR" sz="1100" b="1" i="1">
                  <a:effectLst/>
                  <a:latin typeface="Century Schoolbook" panose="02040604050505020304" pitchFamily="18" charset="0"/>
                  <a:ea typeface="Times New Roman" panose="02020603050405020304" pitchFamily="18" charset="0"/>
                  <a:cs typeface="Times New Roman" panose="02020603050405020304" pitchFamily="18" charset="0"/>
                </a:rPr>
                <a:t> </a:t>
              </a:r>
            </a:p>
          </p:txBody>
        </p:sp>
      </p:grpSp>
      <p:sp>
        <p:nvSpPr>
          <p:cNvPr id="20" name="ZoneTexte 19"/>
          <p:cNvSpPr txBox="1"/>
          <p:nvPr/>
        </p:nvSpPr>
        <p:spPr>
          <a:xfrm>
            <a:off x="4642340" y="3984920"/>
            <a:ext cx="4184126" cy="369332"/>
          </a:xfrm>
          <a:prstGeom prst="rect">
            <a:avLst/>
          </a:prstGeom>
          <a:noFill/>
        </p:spPr>
        <p:txBody>
          <a:bodyPr wrap="square" rtlCol="0">
            <a:spAutoFit/>
          </a:bodyPr>
          <a:lstStyle/>
          <a:p>
            <a:pPr algn="ctr"/>
            <a:r>
              <a:rPr lang="fr-FR" sz="1800" b="1" dirty="0" smtClean="0">
                <a:solidFill>
                  <a:srgbClr val="002060"/>
                </a:solidFill>
              </a:rPr>
              <a:t>Attaque </a:t>
            </a:r>
            <a:r>
              <a:rPr lang="fr-FR" sz="1800" b="1" dirty="0" err="1" smtClean="0">
                <a:solidFill>
                  <a:srgbClr val="002060"/>
                </a:solidFill>
              </a:rPr>
              <a:t>Nital</a:t>
            </a:r>
            <a:endParaRPr lang="fr-FR" sz="1800" b="1" i="1" dirty="0" smtClean="0">
              <a:solidFill>
                <a:srgbClr val="002060"/>
              </a:solidFill>
            </a:endParaRPr>
          </a:p>
        </p:txBody>
      </p:sp>
      <p:pic>
        <p:nvPicPr>
          <p:cNvPr id="21" name="Image 20" descr="C:\Users\WEISS\Dropbox\Thèse\photos Nital\20140416_112914.jpg"/>
          <p:cNvPicPr/>
          <p:nvPr/>
        </p:nvPicPr>
        <p:blipFill rotWithShape="1">
          <a:blip r:embed="rId5" cstate="print">
            <a:extLst>
              <a:ext uri="{28A0092B-C50C-407E-A947-70E740481C1C}">
                <a14:useLocalDpi xmlns:a14="http://schemas.microsoft.com/office/drawing/2010/main" val="0"/>
              </a:ext>
            </a:extLst>
          </a:blip>
          <a:srcRect t="31753" b="25434"/>
          <a:stretch/>
        </p:blipFill>
        <p:spPr bwMode="auto">
          <a:xfrm>
            <a:off x="836390" y="3493484"/>
            <a:ext cx="4398986" cy="1387587"/>
          </a:xfrm>
          <a:prstGeom prst="rect">
            <a:avLst/>
          </a:prstGeom>
          <a:noFill/>
          <a:ln>
            <a:noFill/>
          </a:ln>
          <a:extLst>
            <a:ext uri="{53640926-AAD7-44D8-BBD7-CCE9431645EC}">
              <a14:shadowObscured xmlns:a14="http://schemas.microsoft.com/office/drawing/2010/main"/>
            </a:ext>
          </a:extLst>
        </p:spPr>
      </p:pic>
      <p:pic>
        <p:nvPicPr>
          <p:cNvPr id="22" name="Image 21" descr="C:\Users\Bruno Lavisse\Desktop\Thèse\Thèse-2014\Projet DCNS\Session-2 DCNS\Brulures 2.JPG"/>
          <p:cNvPicPr/>
          <p:nvPr/>
        </p:nvPicPr>
        <p:blipFill rotWithShape="1">
          <a:blip r:embed="rId6" cstate="print">
            <a:extLst>
              <a:ext uri="{28A0092B-C50C-407E-A947-70E740481C1C}">
                <a14:useLocalDpi xmlns:a14="http://schemas.microsoft.com/office/drawing/2010/main" val="0"/>
              </a:ext>
            </a:extLst>
          </a:blip>
          <a:srcRect l="2344" t="3337" r="-2344" b="31661"/>
          <a:stretch/>
        </p:blipFill>
        <p:spPr bwMode="auto">
          <a:xfrm>
            <a:off x="1375469" y="5245947"/>
            <a:ext cx="3320828" cy="1403476"/>
          </a:xfrm>
          <a:prstGeom prst="rect">
            <a:avLst/>
          </a:prstGeom>
          <a:noFill/>
          <a:ln>
            <a:noFill/>
          </a:ln>
        </p:spPr>
      </p:pic>
      <p:sp>
        <p:nvSpPr>
          <p:cNvPr id="23" name="ZoneTexte 22"/>
          <p:cNvSpPr txBox="1"/>
          <p:nvPr/>
        </p:nvSpPr>
        <p:spPr>
          <a:xfrm>
            <a:off x="4642340" y="2236024"/>
            <a:ext cx="4184126" cy="369332"/>
          </a:xfrm>
          <a:prstGeom prst="rect">
            <a:avLst/>
          </a:prstGeom>
          <a:noFill/>
        </p:spPr>
        <p:txBody>
          <a:bodyPr wrap="square" rtlCol="0">
            <a:spAutoFit/>
          </a:bodyPr>
          <a:lstStyle/>
          <a:p>
            <a:pPr algn="ctr"/>
            <a:r>
              <a:rPr lang="fr-FR" sz="1800" b="1" dirty="0" smtClean="0">
                <a:solidFill>
                  <a:srgbClr val="002060"/>
                </a:solidFill>
              </a:rPr>
              <a:t>Ressuage</a:t>
            </a:r>
            <a:endParaRPr lang="fr-FR" sz="1800" b="1" i="1" dirty="0" smtClean="0">
              <a:solidFill>
                <a:srgbClr val="002060"/>
              </a:solidFill>
            </a:endParaRPr>
          </a:p>
        </p:txBody>
      </p:sp>
      <p:sp>
        <p:nvSpPr>
          <p:cNvPr id="24" name="ZoneTexte 23"/>
          <p:cNvSpPr txBox="1"/>
          <p:nvPr/>
        </p:nvSpPr>
        <p:spPr>
          <a:xfrm>
            <a:off x="4788024" y="5730078"/>
            <a:ext cx="4184126" cy="369332"/>
          </a:xfrm>
          <a:prstGeom prst="rect">
            <a:avLst/>
          </a:prstGeom>
          <a:noFill/>
        </p:spPr>
        <p:txBody>
          <a:bodyPr wrap="square" rtlCol="0">
            <a:spAutoFit/>
          </a:bodyPr>
          <a:lstStyle/>
          <a:p>
            <a:pPr algn="ctr"/>
            <a:r>
              <a:rPr lang="fr-FR" sz="1800" b="1" dirty="0" smtClean="0">
                <a:solidFill>
                  <a:srgbClr val="002060"/>
                </a:solidFill>
              </a:rPr>
              <a:t>Magnétoscopie</a:t>
            </a:r>
            <a:endParaRPr lang="fr-FR" sz="1800" b="1" i="1" dirty="0" smtClean="0">
              <a:solidFill>
                <a:srgbClr val="002060"/>
              </a:solidFill>
            </a:endParaRPr>
          </a:p>
        </p:txBody>
      </p:sp>
    </p:spTree>
    <p:extLst>
      <p:ext uri="{BB962C8B-B14F-4D97-AF65-F5344CB8AC3E}">
        <p14:creationId xmlns:p14="http://schemas.microsoft.com/office/powerpoint/2010/main" val="243381207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39</a:t>
            </a:fld>
            <a:endParaRPr lang="fr-FR" altLang="fr-FR" dirty="0"/>
          </a:p>
        </p:txBody>
      </p:sp>
      <p:sp>
        <p:nvSpPr>
          <p:cNvPr id="43"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Utilisation</a:t>
            </a:r>
            <a:r>
              <a:rPr lang="en-US" sz="2600" b="1" dirty="0" smtClean="0"/>
              <a:t> de la </a:t>
            </a:r>
            <a:r>
              <a:rPr lang="en-US" sz="2600" b="1" dirty="0" err="1" smtClean="0"/>
              <a:t>lubrification</a:t>
            </a:r>
            <a:r>
              <a:rPr lang="en-US" sz="2600" b="1" dirty="0" smtClean="0"/>
              <a:t> </a:t>
            </a:r>
            <a:r>
              <a:rPr lang="en-US" sz="2600" b="1" dirty="0" err="1" smtClean="0"/>
              <a:t>en</a:t>
            </a:r>
            <a:r>
              <a:rPr lang="en-US" sz="2600" b="1" dirty="0" smtClean="0"/>
              <a:t> rectification</a:t>
            </a:r>
            <a:endParaRPr lang="fr-FR" sz="2600" b="1" dirty="0"/>
          </a:p>
        </p:txBody>
      </p:sp>
      <p:sp>
        <p:nvSpPr>
          <p:cNvPr id="9" name="Rectangle 8"/>
          <p:cNvSpPr/>
          <p:nvPr/>
        </p:nvSpPr>
        <p:spPr bwMode="auto">
          <a:xfrm>
            <a:off x="1403648" y="1340768"/>
            <a:ext cx="6264696" cy="4032448"/>
          </a:xfrm>
          <a:prstGeom prst="rect">
            <a:avLst/>
          </a:prstGeom>
          <a:blipFill dpi="0" rotWithShape="1">
            <a:blip r:embed="rId3">
              <a:alphaModFix amt="90000"/>
            </a:blip>
            <a:srcRect/>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Tree>
    <p:extLst>
      <p:ext uri="{BB962C8B-B14F-4D97-AF65-F5344CB8AC3E}">
        <p14:creationId xmlns:p14="http://schemas.microsoft.com/office/powerpoint/2010/main" val="195183287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40</a:t>
            </a:fld>
            <a:endParaRPr lang="fr-FR" altLang="fr-FR" dirty="0"/>
          </a:p>
        </p:txBody>
      </p:sp>
      <p:sp>
        <p:nvSpPr>
          <p:cNvPr id="43"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Utilisation</a:t>
            </a:r>
            <a:r>
              <a:rPr lang="en-US" sz="2600" b="1" dirty="0" smtClean="0"/>
              <a:t> de la </a:t>
            </a:r>
            <a:r>
              <a:rPr lang="en-US" sz="2600" b="1" dirty="0" err="1" smtClean="0"/>
              <a:t>lubrification</a:t>
            </a:r>
            <a:r>
              <a:rPr lang="en-US" sz="2600" b="1" dirty="0" smtClean="0"/>
              <a:t> </a:t>
            </a:r>
            <a:r>
              <a:rPr lang="en-US" sz="2600" b="1" dirty="0" err="1" smtClean="0"/>
              <a:t>en</a:t>
            </a:r>
            <a:r>
              <a:rPr lang="en-US" sz="2600" b="1" dirty="0" smtClean="0"/>
              <a:t> rectification</a:t>
            </a:r>
            <a:endParaRPr lang="fr-FR" sz="2600" b="1" dirty="0"/>
          </a:p>
        </p:txBody>
      </p:sp>
      <p:sp>
        <p:nvSpPr>
          <p:cNvPr id="5" name="ZoneTexte 4"/>
          <p:cNvSpPr txBox="1"/>
          <p:nvPr/>
        </p:nvSpPr>
        <p:spPr>
          <a:xfrm>
            <a:off x="558703" y="980728"/>
            <a:ext cx="2141090"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Rôle de l’arrosage</a:t>
            </a:r>
            <a:endParaRPr lang="fr-FR" sz="2000" i="1" dirty="0">
              <a:latin typeface="Times New Roman" panose="02020603050405020304" pitchFamily="18" charset="0"/>
              <a:cs typeface="Times New Roman" panose="02020603050405020304" pitchFamily="18" charset="0"/>
            </a:endParaRPr>
          </a:p>
        </p:txBody>
      </p:sp>
      <p:sp>
        <p:nvSpPr>
          <p:cNvPr id="6" name="ZoneTexte 5"/>
          <p:cNvSpPr txBox="1"/>
          <p:nvPr/>
        </p:nvSpPr>
        <p:spPr>
          <a:xfrm>
            <a:off x="1331640" y="2060848"/>
            <a:ext cx="6912767" cy="3416320"/>
          </a:xfrm>
          <a:prstGeom prst="rect">
            <a:avLst/>
          </a:prstGeom>
          <a:noFill/>
        </p:spPr>
        <p:txBody>
          <a:bodyPr wrap="square" rtlCol="0">
            <a:spAutoFit/>
          </a:bodyPr>
          <a:lstStyle/>
          <a:p>
            <a:pPr>
              <a:buFont typeface="Wingdings" pitchFamily="2" charset="2"/>
              <a:buChar char="§"/>
            </a:pPr>
            <a:r>
              <a:rPr lang="fr-FR" sz="1800" dirty="0" smtClean="0">
                <a:solidFill>
                  <a:schemeClr val="tx1">
                    <a:lumMod val="85000"/>
                    <a:lumOff val="15000"/>
                  </a:schemeClr>
                </a:solidFill>
              </a:rPr>
              <a:t>Amélioration de la mécanique du contact (réduction de la friction outil/pièce)</a:t>
            </a:r>
          </a:p>
          <a:p>
            <a:pPr>
              <a:buFont typeface="Wingdings" pitchFamily="2" charset="2"/>
              <a:buChar char="§"/>
            </a:pPr>
            <a:endParaRPr lang="fr-FR" sz="1800" dirty="0" smtClean="0">
              <a:solidFill>
                <a:schemeClr val="tx1">
                  <a:lumMod val="85000"/>
                  <a:lumOff val="15000"/>
                </a:schemeClr>
              </a:solidFill>
            </a:endParaRPr>
          </a:p>
          <a:p>
            <a:pPr>
              <a:buFont typeface="Wingdings" pitchFamily="2" charset="2"/>
              <a:buChar char="§"/>
            </a:pPr>
            <a:r>
              <a:rPr lang="fr-FR" sz="1800" dirty="0" smtClean="0">
                <a:solidFill>
                  <a:schemeClr val="tx1">
                    <a:lumMod val="85000"/>
                    <a:lumOff val="15000"/>
                  </a:schemeClr>
                </a:solidFill>
              </a:rPr>
              <a:t>Protection de la pièce contre la corrosion</a:t>
            </a:r>
          </a:p>
          <a:p>
            <a:endParaRPr lang="fr-FR" sz="1800" dirty="0" smtClean="0">
              <a:solidFill>
                <a:schemeClr val="tx1">
                  <a:lumMod val="85000"/>
                  <a:lumOff val="15000"/>
                </a:schemeClr>
              </a:solidFill>
            </a:endParaRPr>
          </a:p>
          <a:p>
            <a:pPr>
              <a:buFont typeface="Wingdings" pitchFamily="2" charset="2"/>
              <a:buChar char="§"/>
            </a:pPr>
            <a:r>
              <a:rPr lang="fr-FR" sz="1800" dirty="0" smtClean="0">
                <a:solidFill>
                  <a:schemeClr val="tx1">
                    <a:lumMod val="85000"/>
                    <a:lumOff val="15000"/>
                  </a:schemeClr>
                </a:solidFill>
              </a:rPr>
              <a:t>Refroidissement de la zone de contact</a:t>
            </a:r>
          </a:p>
          <a:p>
            <a:pPr>
              <a:buFont typeface="Wingdings" pitchFamily="2" charset="2"/>
              <a:buChar char="§"/>
            </a:pPr>
            <a:endParaRPr lang="fr-FR" sz="1800" dirty="0">
              <a:solidFill>
                <a:schemeClr val="tx1">
                  <a:lumMod val="85000"/>
                  <a:lumOff val="15000"/>
                </a:schemeClr>
              </a:solidFill>
            </a:endParaRPr>
          </a:p>
          <a:p>
            <a:pPr>
              <a:buFont typeface="Wingdings" pitchFamily="2" charset="2"/>
              <a:buChar char="§"/>
            </a:pPr>
            <a:r>
              <a:rPr lang="fr-FR" sz="1800" dirty="0" smtClean="0">
                <a:solidFill>
                  <a:schemeClr val="tx1">
                    <a:lumMod val="85000"/>
                    <a:lumOff val="15000"/>
                  </a:schemeClr>
                </a:solidFill>
              </a:rPr>
              <a:t>Refroidissement global de la pièce</a:t>
            </a:r>
          </a:p>
          <a:p>
            <a:pPr>
              <a:buFont typeface="Wingdings" pitchFamily="2" charset="2"/>
              <a:buChar char="§"/>
            </a:pPr>
            <a:endParaRPr lang="fr-FR" sz="1800" dirty="0">
              <a:solidFill>
                <a:schemeClr val="tx1">
                  <a:lumMod val="85000"/>
                  <a:lumOff val="15000"/>
                </a:schemeClr>
              </a:solidFill>
            </a:endParaRPr>
          </a:p>
          <a:p>
            <a:pPr>
              <a:buFont typeface="Wingdings" pitchFamily="2" charset="2"/>
              <a:buChar char="§"/>
            </a:pPr>
            <a:r>
              <a:rPr lang="fr-FR" sz="1800" dirty="0" smtClean="0">
                <a:solidFill>
                  <a:schemeClr val="tx1">
                    <a:lumMod val="85000"/>
                    <a:lumOff val="15000"/>
                  </a:schemeClr>
                </a:solidFill>
              </a:rPr>
              <a:t>Evacuation et transport des µcopeaux</a:t>
            </a:r>
          </a:p>
          <a:p>
            <a:pPr>
              <a:buFont typeface="Wingdings" pitchFamily="2" charset="2"/>
              <a:buChar char="§"/>
            </a:pPr>
            <a:endParaRPr lang="fr-FR" sz="1800" dirty="0">
              <a:solidFill>
                <a:schemeClr val="tx1">
                  <a:lumMod val="85000"/>
                  <a:lumOff val="15000"/>
                </a:schemeClr>
              </a:solidFill>
            </a:endParaRPr>
          </a:p>
          <a:p>
            <a:pPr>
              <a:buFont typeface="Wingdings" pitchFamily="2" charset="2"/>
              <a:buChar char="§"/>
            </a:pPr>
            <a:r>
              <a:rPr lang="fr-FR" sz="1800" dirty="0" smtClean="0">
                <a:solidFill>
                  <a:schemeClr val="tx1">
                    <a:lumMod val="85000"/>
                    <a:lumOff val="15000"/>
                  </a:schemeClr>
                </a:solidFill>
              </a:rPr>
              <a:t>Désencrassement de la meule</a:t>
            </a:r>
            <a:endParaRPr lang="fr-FR" sz="1800" dirty="0">
              <a:solidFill>
                <a:schemeClr val="tx1">
                  <a:lumMod val="85000"/>
                  <a:lumOff val="15000"/>
                </a:schemeClr>
              </a:solidFill>
            </a:endParaRPr>
          </a:p>
        </p:txBody>
      </p:sp>
    </p:spTree>
    <p:extLst>
      <p:ext uri="{BB962C8B-B14F-4D97-AF65-F5344CB8AC3E}">
        <p14:creationId xmlns:p14="http://schemas.microsoft.com/office/powerpoint/2010/main" val="120346742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41</a:t>
            </a:fld>
            <a:endParaRPr lang="fr-FR" altLang="fr-FR" dirty="0"/>
          </a:p>
        </p:txBody>
      </p:sp>
      <p:sp>
        <p:nvSpPr>
          <p:cNvPr id="43"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Utilisation</a:t>
            </a:r>
            <a:r>
              <a:rPr lang="en-US" sz="2600" b="1" dirty="0" smtClean="0"/>
              <a:t> de la </a:t>
            </a:r>
            <a:r>
              <a:rPr lang="en-US" sz="2600" b="1" dirty="0" err="1" smtClean="0"/>
              <a:t>lubrificaiton</a:t>
            </a:r>
            <a:r>
              <a:rPr lang="en-US" sz="2600" b="1" dirty="0" smtClean="0"/>
              <a:t> </a:t>
            </a:r>
            <a:r>
              <a:rPr lang="en-US" sz="2600" b="1" dirty="0" err="1" smtClean="0"/>
              <a:t>en</a:t>
            </a:r>
            <a:r>
              <a:rPr lang="en-US" sz="2600" b="1" dirty="0" smtClean="0"/>
              <a:t> rectification</a:t>
            </a:r>
            <a:endParaRPr lang="fr-FR" sz="2600" b="1" dirty="0"/>
          </a:p>
        </p:txBody>
      </p:sp>
      <p:sp>
        <p:nvSpPr>
          <p:cNvPr id="5" name="ZoneTexte 4"/>
          <p:cNvSpPr txBox="1"/>
          <p:nvPr/>
        </p:nvSpPr>
        <p:spPr>
          <a:xfrm>
            <a:off x="558702" y="980728"/>
            <a:ext cx="509341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Lubrifiants classiques utilisés en rectification</a:t>
            </a:r>
            <a:endParaRPr lang="fr-FR" sz="2000" i="1" dirty="0">
              <a:latin typeface="Times New Roman" panose="02020603050405020304" pitchFamily="18" charset="0"/>
              <a:cs typeface="Times New Roman" panose="02020603050405020304" pitchFamily="18" charset="0"/>
            </a:endParaRPr>
          </a:p>
        </p:txBody>
      </p:sp>
      <p:pic>
        <p:nvPicPr>
          <p:cNvPr id="3" name="Image 2"/>
          <p:cNvPicPr>
            <a:picLocks noChangeAspect="1"/>
          </p:cNvPicPr>
          <p:nvPr/>
        </p:nvPicPr>
        <p:blipFill>
          <a:blip r:embed="rId3"/>
          <a:stretch>
            <a:fillRect/>
          </a:stretch>
        </p:blipFill>
        <p:spPr>
          <a:xfrm>
            <a:off x="1403648" y="1678539"/>
            <a:ext cx="1887574" cy="1758288"/>
          </a:xfrm>
          <a:prstGeom prst="rect">
            <a:avLst/>
          </a:prstGeom>
        </p:spPr>
      </p:pic>
      <p:sp>
        <p:nvSpPr>
          <p:cNvPr id="8" name="Rectangle 7"/>
          <p:cNvSpPr/>
          <p:nvPr/>
        </p:nvSpPr>
        <p:spPr>
          <a:xfrm>
            <a:off x="1779054" y="3426751"/>
            <a:ext cx="1512168" cy="307777"/>
          </a:xfrm>
          <a:prstGeom prst="rect">
            <a:avLst/>
          </a:prstGeom>
        </p:spPr>
        <p:txBody>
          <a:bodyPr wrap="square">
            <a:spAutoFit/>
          </a:bodyPr>
          <a:lstStyle/>
          <a:p>
            <a:pPr>
              <a:spcAft>
                <a:spcPts val="800"/>
              </a:spcAft>
            </a:pPr>
            <a:r>
              <a:rPr lang="fr-FR" b="1" dirty="0" smtClean="0">
                <a:latin typeface="Times New Roman" panose="02020603050405020304" pitchFamily="18" charset="0"/>
                <a:ea typeface="Calibri" panose="020F0502020204030204" pitchFamily="34" charset="0"/>
              </a:rPr>
              <a:t>Huile entière</a:t>
            </a:r>
            <a:endParaRPr lang="fr-FR" b="1" i="1" dirty="0">
              <a:effectLst/>
              <a:latin typeface="Times New Roman" panose="02020603050405020304" pitchFamily="18" charset="0"/>
              <a:ea typeface="Calibri" panose="020F0502020204030204" pitchFamily="34" charset="0"/>
            </a:endParaRPr>
          </a:p>
        </p:txBody>
      </p:sp>
      <p:pic>
        <p:nvPicPr>
          <p:cNvPr id="15362" name="Picture 2" descr="Image associÃ©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19" y="1703664"/>
            <a:ext cx="1743240" cy="174324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6029636" y="3446904"/>
            <a:ext cx="1058331" cy="307777"/>
          </a:xfrm>
          <a:prstGeom prst="rect">
            <a:avLst/>
          </a:prstGeom>
        </p:spPr>
        <p:txBody>
          <a:bodyPr wrap="square">
            <a:spAutoFit/>
          </a:bodyPr>
          <a:lstStyle/>
          <a:p>
            <a:pPr>
              <a:spcAft>
                <a:spcPts val="800"/>
              </a:spcAft>
            </a:pPr>
            <a:r>
              <a:rPr lang="fr-FR" b="1" dirty="0" smtClean="0">
                <a:latin typeface="Times New Roman" panose="02020603050405020304" pitchFamily="18" charset="0"/>
                <a:ea typeface="Calibri" panose="020F0502020204030204" pitchFamily="34" charset="0"/>
              </a:rPr>
              <a:t>Emulsion</a:t>
            </a:r>
            <a:endParaRPr lang="fr-FR" b="1" i="1" dirty="0">
              <a:effectLst/>
              <a:latin typeface="Times New Roman" panose="02020603050405020304" pitchFamily="18" charset="0"/>
              <a:ea typeface="Calibri" panose="020F0502020204030204" pitchFamily="34" charset="0"/>
            </a:endParaRPr>
          </a:p>
        </p:txBody>
      </p:sp>
      <p:sp>
        <p:nvSpPr>
          <p:cNvPr id="12" name="ZoneTexte 11"/>
          <p:cNvSpPr txBox="1"/>
          <p:nvPr/>
        </p:nvSpPr>
        <p:spPr>
          <a:xfrm>
            <a:off x="1551504" y="3846638"/>
            <a:ext cx="1591859" cy="338554"/>
          </a:xfrm>
          <a:prstGeom prst="rect">
            <a:avLst/>
          </a:prstGeom>
          <a:noFill/>
        </p:spPr>
        <p:txBody>
          <a:bodyPr wrap="square" rtlCol="0">
            <a:spAutoFit/>
          </a:bodyPr>
          <a:lstStyle/>
          <a:p>
            <a:r>
              <a:rPr lang="fr-FR" sz="1600" dirty="0" smtClean="0">
                <a:solidFill>
                  <a:schemeClr val="tx1">
                    <a:lumMod val="85000"/>
                    <a:lumOff val="15000"/>
                  </a:schemeClr>
                </a:solidFill>
              </a:rPr>
              <a:t>Points forts :</a:t>
            </a:r>
            <a:endParaRPr lang="fr-FR" sz="1600" dirty="0">
              <a:solidFill>
                <a:schemeClr val="tx1">
                  <a:lumMod val="85000"/>
                  <a:lumOff val="15000"/>
                </a:schemeClr>
              </a:solidFill>
            </a:endParaRPr>
          </a:p>
        </p:txBody>
      </p:sp>
      <p:sp>
        <p:nvSpPr>
          <p:cNvPr id="13" name="ZoneTexte 12"/>
          <p:cNvSpPr txBox="1"/>
          <p:nvPr/>
        </p:nvSpPr>
        <p:spPr>
          <a:xfrm>
            <a:off x="5818705" y="3846638"/>
            <a:ext cx="1576653" cy="338554"/>
          </a:xfrm>
          <a:prstGeom prst="rect">
            <a:avLst/>
          </a:prstGeom>
          <a:noFill/>
        </p:spPr>
        <p:txBody>
          <a:bodyPr wrap="square" rtlCol="0">
            <a:spAutoFit/>
          </a:bodyPr>
          <a:lstStyle/>
          <a:p>
            <a:r>
              <a:rPr lang="fr-FR" sz="1600" dirty="0" smtClean="0">
                <a:solidFill>
                  <a:schemeClr val="tx1">
                    <a:lumMod val="85000"/>
                    <a:lumOff val="15000"/>
                  </a:schemeClr>
                </a:solidFill>
              </a:rPr>
              <a:t>Points forts:</a:t>
            </a:r>
            <a:endParaRPr lang="fr-FR" sz="1600" dirty="0">
              <a:solidFill>
                <a:schemeClr val="tx1">
                  <a:lumMod val="85000"/>
                  <a:lumOff val="15000"/>
                </a:schemeClr>
              </a:solidFill>
            </a:endParaRPr>
          </a:p>
        </p:txBody>
      </p:sp>
      <p:sp>
        <p:nvSpPr>
          <p:cNvPr id="14" name="Rectangle 13"/>
          <p:cNvSpPr/>
          <p:nvPr/>
        </p:nvSpPr>
        <p:spPr>
          <a:xfrm>
            <a:off x="734937" y="4144339"/>
            <a:ext cx="3600400" cy="1036181"/>
          </a:xfrm>
          <a:prstGeom prst="rect">
            <a:avLst/>
          </a:prstGeom>
        </p:spPr>
        <p:txBody>
          <a:bodyPr wrap="square">
            <a:spAutoFit/>
          </a:bodyPr>
          <a:lstStyle/>
          <a:p>
            <a:pPr marL="285750" indent="-285750">
              <a:spcAft>
                <a:spcPts val="800"/>
              </a:spcAft>
              <a:buFont typeface="Arial" panose="020B0604020202020204" pitchFamily="34" charset="0"/>
              <a:buChar char="•"/>
            </a:pPr>
            <a:r>
              <a:rPr lang="fr-FR" sz="1200" b="1" dirty="0" smtClean="0">
                <a:solidFill>
                  <a:srgbClr val="002060"/>
                </a:solidFill>
                <a:latin typeface="Times New Roman" panose="02020603050405020304" pitchFamily="18" charset="0"/>
                <a:ea typeface="Calibri" panose="020F0502020204030204" pitchFamily="34" charset="0"/>
              </a:rPr>
              <a:t>Haute température d’ébullition (jusqu’à 300°C)</a:t>
            </a:r>
          </a:p>
          <a:p>
            <a:pPr marL="285750" indent="-285750">
              <a:spcAft>
                <a:spcPts val="800"/>
              </a:spcAft>
              <a:buFont typeface="Arial" panose="020B0604020202020204" pitchFamily="34" charset="0"/>
              <a:buChar char="•"/>
            </a:pPr>
            <a:r>
              <a:rPr lang="fr-FR" sz="1200" b="1" dirty="0" smtClean="0">
                <a:solidFill>
                  <a:srgbClr val="002060"/>
                </a:solidFill>
                <a:latin typeface="Times New Roman" panose="02020603050405020304" pitchFamily="18" charset="0"/>
                <a:ea typeface="Calibri" panose="020F0502020204030204" pitchFamily="34" charset="0"/>
              </a:rPr>
              <a:t>Forte réduction des efforts (-30%)</a:t>
            </a:r>
          </a:p>
          <a:p>
            <a:pPr marL="285750" indent="-285750">
              <a:spcAft>
                <a:spcPts val="800"/>
              </a:spcAft>
              <a:buFont typeface="Arial" panose="020B0604020202020204" pitchFamily="34" charset="0"/>
              <a:buChar char="•"/>
            </a:pPr>
            <a:r>
              <a:rPr lang="fr-FR" sz="1200" b="1" dirty="0" smtClean="0">
                <a:solidFill>
                  <a:srgbClr val="002060"/>
                </a:solidFill>
                <a:latin typeface="Times New Roman" panose="02020603050405020304" pitchFamily="18" charset="0"/>
                <a:ea typeface="Calibri" panose="020F0502020204030204" pitchFamily="34" charset="0"/>
              </a:rPr>
              <a:t>Facilitation de la maintenance (préservation contre la corrosion)</a:t>
            </a:r>
            <a:endParaRPr lang="fr-FR" sz="1200" b="1" dirty="0">
              <a:solidFill>
                <a:srgbClr val="002060"/>
              </a:solidFill>
              <a:effectLst/>
              <a:latin typeface="Times New Roman" panose="02020603050405020304" pitchFamily="18" charset="0"/>
              <a:ea typeface="Calibri" panose="020F0502020204030204" pitchFamily="34" charset="0"/>
            </a:endParaRPr>
          </a:p>
        </p:txBody>
      </p:sp>
      <p:sp>
        <p:nvSpPr>
          <p:cNvPr id="15" name="Rectangle 14"/>
          <p:cNvSpPr/>
          <p:nvPr/>
        </p:nvSpPr>
        <p:spPr>
          <a:xfrm>
            <a:off x="5415458" y="4143779"/>
            <a:ext cx="3188990" cy="882293"/>
          </a:xfrm>
          <a:prstGeom prst="rect">
            <a:avLst/>
          </a:prstGeom>
        </p:spPr>
        <p:txBody>
          <a:bodyPr wrap="square">
            <a:spAutoFit/>
          </a:bodyPr>
          <a:lstStyle/>
          <a:p>
            <a:pPr marL="285750" indent="-285750">
              <a:spcAft>
                <a:spcPts val="800"/>
              </a:spcAft>
              <a:buFont typeface="Arial" panose="020B0604020202020204" pitchFamily="34" charset="0"/>
              <a:buChar char="•"/>
            </a:pPr>
            <a:r>
              <a:rPr lang="fr-FR" sz="1200" b="1" dirty="0" smtClean="0">
                <a:solidFill>
                  <a:srgbClr val="002060"/>
                </a:solidFill>
                <a:latin typeface="Times New Roman" panose="02020603050405020304" pitchFamily="18" charset="0"/>
                <a:ea typeface="Calibri" panose="020F0502020204030204" pitchFamily="34" charset="0"/>
              </a:rPr>
              <a:t>Fort pouvoir calorifique</a:t>
            </a:r>
          </a:p>
          <a:p>
            <a:pPr marL="285750" indent="-285750">
              <a:spcAft>
                <a:spcPts val="800"/>
              </a:spcAft>
              <a:buFont typeface="Arial" panose="020B0604020202020204" pitchFamily="34" charset="0"/>
              <a:buChar char="•"/>
            </a:pPr>
            <a:r>
              <a:rPr lang="fr-FR" sz="1200" b="1" dirty="0" smtClean="0">
                <a:solidFill>
                  <a:srgbClr val="002060"/>
                </a:solidFill>
                <a:latin typeface="Times New Roman" panose="02020603050405020304" pitchFamily="18" charset="0"/>
                <a:ea typeface="Calibri" panose="020F0502020204030204" pitchFamily="34" charset="0"/>
              </a:rPr>
              <a:t>Absence de brouillard</a:t>
            </a:r>
          </a:p>
          <a:p>
            <a:pPr marL="285750" indent="-285750">
              <a:spcAft>
                <a:spcPts val="800"/>
              </a:spcAft>
              <a:buFont typeface="Arial" panose="020B0604020202020204" pitchFamily="34" charset="0"/>
              <a:buChar char="•"/>
            </a:pPr>
            <a:r>
              <a:rPr lang="fr-FR" sz="1200" b="1" dirty="0" smtClean="0">
                <a:solidFill>
                  <a:srgbClr val="002060"/>
                </a:solidFill>
                <a:latin typeface="Times New Roman" panose="02020603050405020304" pitchFamily="18" charset="0"/>
                <a:ea typeface="Calibri" panose="020F0502020204030204" pitchFamily="34" charset="0"/>
              </a:rPr>
              <a:t>Relativement </a:t>
            </a:r>
            <a:r>
              <a:rPr lang="fr-FR" sz="1200" b="1" dirty="0" err="1" smtClean="0">
                <a:solidFill>
                  <a:srgbClr val="002060"/>
                </a:solidFill>
                <a:latin typeface="Times New Roman" panose="02020603050405020304" pitchFamily="18" charset="0"/>
                <a:ea typeface="Calibri" panose="020F0502020204030204" pitchFamily="34" charset="0"/>
              </a:rPr>
              <a:t>eco-friendly</a:t>
            </a:r>
            <a:endParaRPr lang="fr-FR" sz="1200" b="1" dirty="0">
              <a:solidFill>
                <a:srgbClr val="002060"/>
              </a:solidFill>
              <a:effectLst/>
              <a:latin typeface="Times New Roman" panose="02020603050405020304" pitchFamily="18" charset="0"/>
              <a:ea typeface="Calibri" panose="020F0502020204030204" pitchFamily="34" charset="0"/>
            </a:endParaRPr>
          </a:p>
        </p:txBody>
      </p:sp>
      <p:sp>
        <p:nvSpPr>
          <p:cNvPr id="16" name="ZoneTexte 15"/>
          <p:cNvSpPr txBox="1"/>
          <p:nvPr/>
        </p:nvSpPr>
        <p:spPr>
          <a:xfrm>
            <a:off x="1551504" y="5388580"/>
            <a:ext cx="1591859" cy="338554"/>
          </a:xfrm>
          <a:prstGeom prst="rect">
            <a:avLst/>
          </a:prstGeom>
          <a:noFill/>
        </p:spPr>
        <p:txBody>
          <a:bodyPr wrap="square" rtlCol="0">
            <a:spAutoFit/>
          </a:bodyPr>
          <a:lstStyle/>
          <a:p>
            <a:r>
              <a:rPr lang="fr-FR" sz="1600" dirty="0" smtClean="0">
                <a:solidFill>
                  <a:schemeClr val="tx1">
                    <a:lumMod val="85000"/>
                    <a:lumOff val="15000"/>
                  </a:schemeClr>
                </a:solidFill>
              </a:rPr>
              <a:t>Points faibles :</a:t>
            </a:r>
            <a:endParaRPr lang="fr-FR" sz="1600" dirty="0">
              <a:solidFill>
                <a:schemeClr val="tx1">
                  <a:lumMod val="85000"/>
                  <a:lumOff val="15000"/>
                </a:schemeClr>
              </a:solidFill>
            </a:endParaRPr>
          </a:p>
        </p:txBody>
      </p:sp>
      <p:sp>
        <p:nvSpPr>
          <p:cNvPr id="17" name="ZoneTexte 16"/>
          <p:cNvSpPr txBox="1"/>
          <p:nvPr/>
        </p:nvSpPr>
        <p:spPr>
          <a:xfrm>
            <a:off x="5818705" y="5328644"/>
            <a:ext cx="1576653" cy="338554"/>
          </a:xfrm>
          <a:prstGeom prst="rect">
            <a:avLst/>
          </a:prstGeom>
          <a:noFill/>
        </p:spPr>
        <p:txBody>
          <a:bodyPr wrap="square" rtlCol="0">
            <a:spAutoFit/>
          </a:bodyPr>
          <a:lstStyle/>
          <a:p>
            <a:r>
              <a:rPr lang="fr-FR" sz="1600" dirty="0" smtClean="0">
                <a:solidFill>
                  <a:schemeClr val="tx1">
                    <a:lumMod val="85000"/>
                    <a:lumOff val="15000"/>
                  </a:schemeClr>
                </a:solidFill>
              </a:rPr>
              <a:t>Points faibles:</a:t>
            </a:r>
            <a:endParaRPr lang="fr-FR" sz="1600" dirty="0">
              <a:solidFill>
                <a:schemeClr val="tx1">
                  <a:lumMod val="85000"/>
                  <a:lumOff val="15000"/>
                </a:schemeClr>
              </a:solidFill>
            </a:endParaRPr>
          </a:p>
        </p:txBody>
      </p:sp>
      <p:sp>
        <p:nvSpPr>
          <p:cNvPr id="18" name="Rectangle 17"/>
          <p:cNvSpPr/>
          <p:nvPr/>
        </p:nvSpPr>
        <p:spPr>
          <a:xfrm>
            <a:off x="734937" y="5727134"/>
            <a:ext cx="3600400" cy="1036181"/>
          </a:xfrm>
          <a:prstGeom prst="rect">
            <a:avLst/>
          </a:prstGeom>
        </p:spPr>
        <p:txBody>
          <a:bodyPr wrap="square">
            <a:spAutoFit/>
          </a:bodyPr>
          <a:lstStyle/>
          <a:p>
            <a:pPr marL="285750" indent="-285750">
              <a:spcAft>
                <a:spcPts val="800"/>
              </a:spcAft>
              <a:buFont typeface="Arial" panose="020B0604020202020204" pitchFamily="34" charset="0"/>
              <a:buChar char="•"/>
            </a:pPr>
            <a:r>
              <a:rPr lang="fr-FR" sz="1200" b="1" dirty="0" smtClean="0">
                <a:solidFill>
                  <a:srgbClr val="002060"/>
                </a:solidFill>
                <a:latin typeface="Times New Roman" panose="02020603050405020304" pitchFamily="18" charset="0"/>
                <a:ea typeface="Calibri" panose="020F0502020204030204" pitchFamily="34" charset="0"/>
              </a:rPr>
              <a:t>Présence d’un brouillard d’huile nocif (nécessité d’un carter étanche)</a:t>
            </a:r>
          </a:p>
          <a:p>
            <a:pPr marL="285750" indent="-285750">
              <a:spcAft>
                <a:spcPts val="800"/>
              </a:spcAft>
              <a:buFont typeface="Arial" panose="020B0604020202020204" pitchFamily="34" charset="0"/>
              <a:buChar char="•"/>
            </a:pPr>
            <a:r>
              <a:rPr lang="fr-FR" sz="1200" b="1" dirty="0" smtClean="0">
                <a:solidFill>
                  <a:srgbClr val="002060"/>
                </a:solidFill>
                <a:latin typeface="Times New Roman" panose="02020603050405020304" pitchFamily="18" charset="0"/>
                <a:ea typeface="Calibri" panose="020F0502020204030204" pitchFamily="34" charset="0"/>
              </a:rPr>
              <a:t>Faible pouvoir calorifique</a:t>
            </a:r>
          </a:p>
          <a:p>
            <a:pPr marL="285750" indent="-285750">
              <a:spcAft>
                <a:spcPts val="800"/>
              </a:spcAft>
              <a:buFont typeface="Arial" panose="020B0604020202020204" pitchFamily="34" charset="0"/>
              <a:buChar char="•"/>
            </a:pPr>
            <a:r>
              <a:rPr lang="fr-FR" sz="1200" b="1" dirty="0" smtClean="0">
                <a:solidFill>
                  <a:srgbClr val="002060"/>
                </a:solidFill>
                <a:latin typeface="Times New Roman" panose="02020603050405020304" pitchFamily="18" charset="0"/>
                <a:ea typeface="Calibri" panose="020F0502020204030204" pitchFamily="34" charset="0"/>
              </a:rPr>
              <a:t>Inflammable</a:t>
            </a:r>
          </a:p>
        </p:txBody>
      </p:sp>
      <p:sp>
        <p:nvSpPr>
          <p:cNvPr id="19" name="Rectangle 18"/>
          <p:cNvSpPr/>
          <p:nvPr/>
        </p:nvSpPr>
        <p:spPr>
          <a:xfrm>
            <a:off x="5415458" y="5727134"/>
            <a:ext cx="3600400" cy="1036181"/>
          </a:xfrm>
          <a:prstGeom prst="rect">
            <a:avLst/>
          </a:prstGeom>
        </p:spPr>
        <p:txBody>
          <a:bodyPr wrap="square">
            <a:spAutoFit/>
          </a:bodyPr>
          <a:lstStyle/>
          <a:p>
            <a:pPr marL="285750" indent="-285750">
              <a:spcAft>
                <a:spcPts val="800"/>
              </a:spcAft>
              <a:buFont typeface="Arial" panose="020B0604020202020204" pitchFamily="34" charset="0"/>
              <a:buChar char="•"/>
            </a:pPr>
            <a:r>
              <a:rPr lang="fr-FR" sz="1200" b="1" dirty="0" smtClean="0">
                <a:solidFill>
                  <a:srgbClr val="002060"/>
                </a:solidFill>
                <a:latin typeface="Times New Roman" panose="02020603050405020304" pitchFamily="18" charset="0"/>
                <a:ea typeface="Calibri" panose="020F0502020204030204" pitchFamily="34" charset="0"/>
              </a:rPr>
              <a:t>Faible température d’ébullition</a:t>
            </a:r>
          </a:p>
          <a:p>
            <a:pPr marL="285750" indent="-285750">
              <a:spcAft>
                <a:spcPts val="800"/>
              </a:spcAft>
              <a:buFont typeface="Arial" panose="020B0604020202020204" pitchFamily="34" charset="0"/>
              <a:buChar char="•"/>
            </a:pPr>
            <a:r>
              <a:rPr lang="fr-FR" sz="1200" b="1" dirty="0" smtClean="0">
                <a:solidFill>
                  <a:srgbClr val="002060"/>
                </a:solidFill>
                <a:latin typeface="Times New Roman" panose="02020603050405020304" pitchFamily="18" charset="0"/>
                <a:ea typeface="Calibri" panose="020F0502020204030204" pitchFamily="34" charset="0"/>
              </a:rPr>
              <a:t>Nécessite une maintenance accrue (nettoyage du bac régulier)</a:t>
            </a:r>
          </a:p>
          <a:p>
            <a:pPr marL="285750" indent="-285750">
              <a:spcAft>
                <a:spcPts val="800"/>
              </a:spcAft>
              <a:buFont typeface="Arial" panose="020B0604020202020204" pitchFamily="34" charset="0"/>
              <a:buChar char="•"/>
            </a:pPr>
            <a:r>
              <a:rPr lang="fr-FR" sz="1200" b="1" dirty="0" smtClean="0">
                <a:solidFill>
                  <a:srgbClr val="002060"/>
                </a:solidFill>
                <a:latin typeface="Times New Roman" panose="02020603050405020304" pitchFamily="18" charset="0"/>
                <a:ea typeface="Calibri" panose="020F0502020204030204" pitchFamily="34" charset="0"/>
              </a:rPr>
              <a:t>Pièce sujette à la corrosion</a:t>
            </a:r>
          </a:p>
        </p:txBody>
      </p:sp>
    </p:spTree>
    <p:extLst>
      <p:ext uri="{BB962C8B-B14F-4D97-AF65-F5344CB8AC3E}">
        <p14:creationId xmlns:p14="http://schemas.microsoft.com/office/powerpoint/2010/main" val="277139472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42</a:t>
            </a:fld>
            <a:endParaRPr lang="fr-FR" altLang="fr-FR" dirty="0"/>
          </a:p>
        </p:txBody>
      </p:sp>
      <p:sp>
        <p:nvSpPr>
          <p:cNvPr id="43"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Utilisation</a:t>
            </a:r>
            <a:r>
              <a:rPr lang="en-US" sz="2600" b="1" dirty="0" smtClean="0"/>
              <a:t> de la </a:t>
            </a:r>
            <a:r>
              <a:rPr lang="en-US" sz="2600" b="1" dirty="0" err="1" smtClean="0"/>
              <a:t>lubrificaiton</a:t>
            </a:r>
            <a:r>
              <a:rPr lang="en-US" sz="2600" b="1" dirty="0" smtClean="0"/>
              <a:t> </a:t>
            </a:r>
            <a:r>
              <a:rPr lang="en-US" sz="2600" b="1" dirty="0" err="1" smtClean="0"/>
              <a:t>en</a:t>
            </a:r>
            <a:r>
              <a:rPr lang="en-US" sz="2600" b="1" dirty="0" smtClean="0"/>
              <a:t> rectification</a:t>
            </a:r>
            <a:endParaRPr lang="fr-FR" sz="2600" b="1" dirty="0"/>
          </a:p>
        </p:txBody>
      </p:sp>
      <p:sp>
        <p:nvSpPr>
          <p:cNvPr id="5" name="ZoneTexte 4"/>
          <p:cNvSpPr txBox="1"/>
          <p:nvPr/>
        </p:nvSpPr>
        <p:spPr>
          <a:xfrm>
            <a:off x="558702" y="980728"/>
            <a:ext cx="509341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Lubrifiants classiques utilisés en rectification</a:t>
            </a:r>
            <a:endParaRPr lang="fr-FR" sz="2000" i="1" dirty="0">
              <a:latin typeface="Times New Roman" panose="02020603050405020304" pitchFamily="18" charset="0"/>
              <a:cs typeface="Times New Roman" panose="02020603050405020304" pitchFamily="18" charset="0"/>
            </a:endParaRPr>
          </a:p>
        </p:txBody>
      </p:sp>
      <p:grpSp>
        <p:nvGrpSpPr>
          <p:cNvPr id="24" name="Groupe 23"/>
          <p:cNvGrpSpPr/>
          <p:nvPr/>
        </p:nvGrpSpPr>
        <p:grpSpPr>
          <a:xfrm>
            <a:off x="2195736" y="1422403"/>
            <a:ext cx="6047331" cy="2767643"/>
            <a:chOff x="596947" y="1379738"/>
            <a:chExt cx="6047331" cy="2767643"/>
          </a:xfrm>
        </p:grpSpPr>
        <p:sp>
          <p:nvSpPr>
            <p:cNvPr id="21" name="ZoneTexte 20"/>
            <p:cNvSpPr txBox="1"/>
            <p:nvPr/>
          </p:nvSpPr>
          <p:spPr>
            <a:xfrm>
              <a:off x="2821533" y="3624161"/>
              <a:ext cx="3253002" cy="523220"/>
            </a:xfrm>
            <a:prstGeom prst="rect">
              <a:avLst/>
            </a:prstGeom>
            <a:noFill/>
          </p:spPr>
          <p:txBody>
            <a:bodyPr wrap="square" rtlCol="0">
              <a:spAutoFit/>
            </a:bodyPr>
            <a:lstStyle/>
            <a:p>
              <a:pPr algn="ctr"/>
              <a:r>
                <a:rPr lang="fr-FR" dirty="0" smtClean="0"/>
                <a:t>Effet du lubrifiant sur l’usure de l’outil </a:t>
              </a:r>
              <a:r>
                <a:rPr lang="fr-FR" i="1" dirty="0" smtClean="0"/>
                <a:t>(</a:t>
              </a:r>
              <a:r>
                <a:rPr lang="fr-FR" i="1" dirty="0" err="1" smtClean="0"/>
                <a:t>Tawakoli</a:t>
              </a:r>
              <a:r>
                <a:rPr lang="fr-FR" i="1" dirty="0" smtClean="0"/>
                <a:t> 2007)</a:t>
              </a:r>
            </a:p>
          </p:txBody>
        </p:sp>
        <p:pic>
          <p:nvPicPr>
            <p:cNvPr id="22" name="Image 21"/>
            <p:cNvPicPr/>
            <p:nvPr/>
          </p:nvPicPr>
          <p:blipFill rotWithShape="1">
            <a:blip r:embed="rId3">
              <a:extLst>
                <a:ext uri="{28A0092B-C50C-407E-A947-70E740481C1C}">
                  <a14:useLocalDpi xmlns:a14="http://schemas.microsoft.com/office/drawing/2010/main" val="0"/>
                </a:ext>
              </a:extLst>
            </a:blip>
            <a:srcRect l="3968" r="7672"/>
            <a:stretch/>
          </p:blipFill>
          <p:spPr bwMode="auto">
            <a:xfrm>
              <a:off x="2251790" y="1379738"/>
              <a:ext cx="4392488" cy="2275527"/>
            </a:xfrm>
            <a:prstGeom prst="rect">
              <a:avLst/>
            </a:prstGeom>
            <a:ln>
              <a:noFill/>
            </a:ln>
            <a:extLst>
              <a:ext uri="{53640926-AAD7-44D8-BBD7-CCE9431645EC}">
                <a14:shadowObscured xmlns:a14="http://schemas.microsoft.com/office/drawing/2010/main"/>
              </a:ext>
            </a:extLst>
          </p:spPr>
        </p:pic>
        <p:sp>
          <p:nvSpPr>
            <p:cNvPr id="2" name="Ellipse 1"/>
            <p:cNvSpPr/>
            <p:nvPr/>
          </p:nvSpPr>
          <p:spPr bwMode="auto">
            <a:xfrm>
              <a:off x="2251790" y="2306823"/>
              <a:ext cx="206168" cy="533658"/>
            </a:xfrm>
            <a:prstGeom prst="ellipse">
              <a:avLst/>
            </a:prstGeom>
            <a:noFill/>
            <a:ln w="19050" cap="flat" cmpd="sng" algn="ctr">
              <a:solidFill>
                <a:srgbClr val="FF5353"/>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cxnSp>
          <p:nvCxnSpPr>
            <p:cNvPr id="6" name="Connecteur droit avec flèche 5"/>
            <p:cNvCxnSpPr/>
            <p:nvPr/>
          </p:nvCxnSpPr>
          <p:spPr bwMode="auto">
            <a:xfrm flipH="1" flipV="1">
              <a:off x="1836731" y="1922918"/>
              <a:ext cx="432806" cy="418456"/>
            </a:xfrm>
            <a:prstGeom prst="straightConnector1">
              <a:avLst/>
            </a:prstGeom>
            <a:noFill/>
            <a:ln w="19050" cap="flat" cmpd="sng" algn="ctr">
              <a:solidFill>
                <a:srgbClr val="FF0000"/>
              </a:solidFill>
              <a:prstDash val="solid"/>
              <a:round/>
              <a:headEnd type="none" w="med" len="med"/>
              <a:tailEnd type="triangle"/>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3" name="ZoneTexte 22"/>
            <p:cNvSpPr txBox="1"/>
            <p:nvPr/>
          </p:nvSpPr>
          <p:spPr>
            <a:xfrm>
              <a:off x="596947" y="1434878"/>
              <a:ext cx="1739567" cy="738664"/>
            </a:xfrm>
            <a:prstGeom prst="rect">
              <a:avLst/>
            </a:prstGeom>
            <a:noFill/>
          </p:spPr>
          <p:txBody>
            <a:bodyPr wrap="square" rtlCol="0">
              <a:spAutoFit/>
            </a:bodyPr>
            <a:lstStyle/>
            <a:p>
              <a:pPr algn="ctr"/>
              <a:r>
                <a:rPr lang="fr-FR" dirty="0" smtClean="0"/>
                <a:t>Rapport usure de meule vs « usure » de pièce</a:t>
              </a:r>
            </a:p>
          </p:txBody>
        </p:sp>
      </p:grpSp>
      <p:pic>
        <p:nvPicPr>
          <p:cNvPr id="27" name="Image 26"/>
          <p:cNvPicPr/>
          <p:nvPr/>
        </p:nvPicPr>
        <p:blipFill rotWithShape="1">
          <a:blip r:embed="rId4">
            <a:extLst>
              <a:ext uri="{28A0092B-C50C-407E-A947-70E740481C1C}">
                <a14:useLocalDpi xmlns:a14="http://schemas.microsoft.com/office/drawing/2010/main" val="0"/>
              </a:ext>
            </a:extLst>
          </a:blip>
          <a:srcRect l="3968" t="2039" r="4101" b="1464"/>
          <a:stretch/>
        </p:blipFill>
        <p:spPr bwMode="auto">
          <a:xfrm>
            <a:off x="3834447" y="4288298"/>
            <a:ext cx="4194066" cy="2139957"/>
          </a:xfrm>
          <a:prstGeom prst="rect">
            <a:avLst/>
          </a:prstGeom>
          <a:ln>
            <a:noFill/>
          </a:ln>
          <a:extLst>
            <a:ext uri="{53640926-AAD7-44D8-BBD7-CCE9431645EC}">
              <a14:shadowObscured xmlns:a14="http://schemas.microsoft.com/office/drawing/2010/main"/>
            </a:ext>
          </a:extLst>
        </p:spPr>
      </p:pic>
      <p:sp>
        <p:nvSpPr>
          <p:cNvPr id="30" name="Rectangle 29"/>
          <p:cNvSpPr/>
          <p:nvPr/>
        </p:nvSpPr>
        <p:spPr>
          <a:xfrm>
            <a:off x="558702" y="3568573"/>
            <a:ext cx="3371047" cy="923330"/>
          </a:xfrm>
          <a:prstGeom prst="rect">
            <a:avLst/>
          </a:prstGeom>
        </p:spPr>
        <p:txBody>
          <a:bodyPr wrap="square">
            <a:spAutoFit/>
          </a:bodyPr>
          <a:lstStyle/>
          <a:p>
            <a:pPr>
              <a:spcAft>
                <a:spcPts val="800"/>
              </a:spcAft>
            </a:pPr>
            <a:r>
              <a:rPr lang="fr-FR" sz="1800" b="1" dirty="0" smtClean="0">
                <a:solidFill>
                  <a:schemeClr val="accent6">
                    <a:lumMod val="75000"/>
                  </a:schemeClr>
                </a:solidFill>
                <a:latin typeface="Times New Roman" panose="02020603050405020304" pitchFamily="18" charset="0"/>
                <a:ea typeface="Calibri" panose="020F0502020204030204" pitchFamily="34" charset="0"/>
              </a:rPr>
              <a:t>Influence du type de lubrifiant sur l’usure d’outil et l’état de surface de la pièce</a:t>
            </a:r>
            <a:endParaRPr lang="fr-FR" sz="1800" b="1" i="1" dirty="0">
              <a:solidFill>
                <a:schemeClr val="accent6">
                  <a:lumMod val="75000"/>
                </a:schemeClr>
              </a:solidFill>
              <a:latin typeface="Times New Roman" panose="02020603050405020304" pitchFamily="18" charset="0"/>
              <a:ea typeface="Calibri" panose="020F0502020204030204" pitchFamily="34" charset="0"/>
            </a:endParaRPr>
          </a:p>
        </p:txBody>
      </p:sp>
      <p:sp>
        <p:nvSpPr>
          <p:cNvPr id="31" name="ZoneTexte 30"/>
          <p:cNvSpPr txBox="1"/>
          <p:nvPr/>
        </p:nvSpPr>
        <p:spPr>
          <a:xfrm>
            <a:off x="4283968" y="6432988"/>
            <a:ext cx="4184126" cy="307777"/>
          </a:xfrm>
          <a:prstGeom prst="rect">
            <a:avLst/>
          </a:prstGeom>
          <a:noFill/>
        </p:spPr>
        <p:txBody>
          <a:bodyPr wrap="square" rtlCol="0">
            <a:spAutoFit/>
          </a:bodyPr>
          <a:lstStyle/>
          <a:p>
            <a:pPr algn="ctr"/>
            <a:r>
              <a:rPr lang="fr-FR" dirty="0" smtClean="0"/>
              <a:t>Effet du lubrifiant sur la rugosité </a:t>
            </a:r>
            <a:r>
              <a:rPr lang="fr-FR" i="1" dirty="0" smtClean="0"/>
              <a:t>(</a:t>
            </a:r>
            <a:r>
              <a:rPr lang="fr-FR" i="1" dirty="0" err="1" smtClean="0"/>
              <a:t>Klocke</a:t>
            </a:r>
            <a:r>
              <a:rPr lang="fr-FR" i="1" dirty="0" smtClean="0"/>
              <a:t> 2008)</a:t>
            </a:r>
          </a:p>
        </p:txBody>
      </p:sp>
    </p:spTree>
    <p:extLst>
      <p:ext uri="{BB962C8B-B14F-4D97-AF65-F5344CB8AC3E}">
        <p14:creationId xmlns:p14="http://schemas.microsoft.com/office/powerpoint/2010/main" val="212833975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43</a:t>
            </a:fld>
            <a:endParaRPr lang="fr-FR" altLang="fr-FR" dirty="0"/>
          </a:p>
        </p:txBody>
      </p:sp>
      <p:sp>
        <p:nvSpPr>
          <p:cNvPr id="43"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Utilisation</a:t>
            </a:r>
            <a:r>
              <a:rPr lang="en-US" sz="2600" b="1" dirty="0" smtClean="0"/>
              <a:t> de la </a:t>
            </a:r>
            <a:r>
              <a:rPr lang="en-US" sz="2600" b="1" dirty="0" err="1" smtClean="0"/>
              <a:t>lubrification</a:t>
            </a:r>
            <a:r>
              <a:rPr lang="en-US" sz="2600" b="1" dirty="0" smtClean="0"/>
              <a:t> </a:t>
            </a:r>
            <a:r>
              <a:rPr lang="en-US" sz="2600" b="1" dirty="0" err="1" smtClean="0"/>
              <a:t>en</a:t>
            </a:r>
            <a:r>
              <a:rPr lang="en-US" sz="2600" b="1" dirty="0" smtClean="0"/>
              <a:t> rectification</a:t>
            </a:r>
            <a:endParaRPr lang="fr-FR" sz="2600" b="1" dirty="0"/>
          </a:p>
        </p:txBody>
      </p:sp>
      <p:sp>
        <p:nvSpPr>
          <p:cNvPr id="5" name="ZoneTexte 4"/>
          <p:cNvSpPr txBox="1"/>
          <p:nvPr/>
        </p:nvSpPr>
        <p:spPr>
          <a:xfrm>
            <a:off x="558702" y="980728"/>
            <a:ext cx="6451698"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Recherche scientifique sur la lubrification: cryogénie</a:t>
            </a:r>
            <a:endParaRPr lang="fr-FR" sz="2000" i="1" dirty="0">
              <a:latin typeface="Times New Roman" panose="02020603050405020304" pitchFamily="18" charset="0"/>
              <a:cs typeface="Times New Roman" panose="02020603050405020304" pitchFamily="18" charset="0"/>
            </a:endParaRPr>
          </a:p>
        </p:txBody>
      </p:sp>
      <p:pic>
        <p:nvPicPr>
          <p:cNvPr id="3" name="Image 2"/>
          <p:cNvPicPr>
            <a:picLocks noChangeAspect="1"/>
          </p:cNvPicPr>
          <p:nvPr/>
        </p:nvPicPr>
        <p:blipFill>
          <a:blip r:embed="rId3"/>
          <a:stretch>
            <a:fillRect/>
          </a:stretch>
        </p:blipFill>
        <p:spPr>
          <a:xfrm>
            <a:off x="2555776" y="1522879"/>
            <a:ext cx="4048125" cy="3000375"/>
          </a:xfrm>
          <a:prstGeom prst="rect">
            <a:avLst/>
          </a:prstGeom>
        </p:spPr>
      </p:pic>
      <p:sp>
        <p:nvSpPr>
          <p:cNvPr id="15" name="ZoneTexte 14"/>
          <p:cNvSpPr txBox="1"/>
          <p:nvPr/>
        </p:nvSpPr>
        <p:spPr>
          <a:xfrm>
            <a:off x="2487775" y="4473311"/>
            <a:ext cx="4184126" cy="523220"/>
          </a:xfrm>
          <a:prstGeom prst="rect">
            <a:avLst/>
          </a:prstGeom>
          <a:noFill/>
        </p:spPr>
        <p:txBody>
          <a:bodyPr wrap="square" rtlCol="0">
            <a:spAutoFit/>
          </a:bodyPr>
          <a:lstStyle/>
          <a:p>
            <a:pPr algn="ctr"/>
            <a:r>
              <a:rPr lang="fr-FR" dirty="0" smtClean="0"/>
              <a:t>Apport d’azote liquide dans la zone de contact</a:t>
            </a:r>
          </a:p>
          <a:p>
            <a:pPr algn="ctr"/>
            <a:r>
              <a:rPr lang="fr-FR" i="1" dirty="0" smtClean="0"/>
              <a:t>(Nguyen 2006)</a:t>
            </a:r>
          </a:p>
        </p:txBody>
      </p:sp>
      <p:sp>
        <p:nvSpPr>
          <p:cNvPr id="16" name="Rectangle 15"/>
          <p:cNvSpPr/>
          <p:nvPr/>
        </p:nvSpPr>
        <p:spPr>
          <a:xfrm>
            <a:off x="755576" y="5172236"/>
            <a:ext cx="7679017" cy="338554"/>
          </a:xfrm>
          <a:prstGeom prst="rect">
            <a:avLst/>
          </a:prstGeom>
        </p:spPr>
        <p:txBody>
          <a:bodyPr wrap="square">
            <a:spAutoFit/>
          </a:bodyPr>
          <a:lstStyle/>
          <a:p>
            <a:pP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Augmentation des contraintes résiduelles de compressions (recherché dans l’industrie)</a:t>
            </a:r>
            <a:endParaRPr lang="fr-FR" sz="1600" b="1" i="1" dirty="0">
              <a:solidFill>
                <a:schemeClr val="accent6">
                  <a:lumMod val="75000"/>
                </a:schemeClr>
              </a:solidFill>
              <a:latin typeface="Times New Roman" panose="02020603050405020304" pitchFamily="18" charset="0"/>
              <a:ea typeface="Calibri" panose="020F0502020204030204" pitchFamily="34" charset="0"/>
            </a:endParaRPr>
          </a:p>
        </p:txBody>
      </p:sp>
      <p:sp>
        <p:nvSpPr>
          <p:cNvPr id="17" name="Rectangle 16"/>
          <p:cNvSpPr/>
          <p:nvPr/>
        </p:nvSpPr>
        <p:spPr>
          <a:xfrm>
            <a:off x="755576" y="5716317"/>
            <a:ext cx="7679017" cy="338554"/>
          </a:xfrm>
          <a:prstGeom prst="rect">
            <a:avLst/>
          </a:prstGeom>
        </p:spPr>
        <p:txBody>
          <a:bodyPr wrap="square">
            <a:spAutoFit/>
          </a:bodyPr>
          <a:lstStyle/>
          <a:p>
            <a:pP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Augmentation de la dureté de surface, effet d’ « hyper trempe »</a:t>
            </a:r>
            <a:endParaRPr lang="fr-FR" sz="1600" b="1" i="1" dirty="0">
              <a:solidFill>
                <a:schemeClr val="accent6">
                  <a:lumMod val="75000"/>
                </a:schemeClr>
              </a:solidFill>
              <a:latin typeface="Times New Roman" panose="02020603050405020304" pitchFamily="18" charset="0"/>
              <a:ea typeface="Calibri" panose="020F0502020204030204" pitchFamily="34" charset="0"/>
            </a:endParaRPr>
          </a:p>
        </p:txBody>
      </p:sp>
      <p:sp>
        <p:nvSpPr>
          <p:cNvPr id="18" name="Rectangle 17"/>
          <p:cNvSpPr/>
          <p:nvPr/>
        </p:nvSpPr>
        <p:spPr>
          <a:xfrm>
            <a:off x="755575" y="6260398"/>
            <a:ext cx="2728559" cy="338554"/>
          </a:xfrm>
          <a:prstGeom prst="rect">
            <a:avLst/>
          </a:prstGeom>
        </p:spPr>
        <p:txBody>
          <a:bodyPr wrap="square">
            <a:spAutoFit/>
          </a:bodyPr>
          <a:lstStyle/>
          <a:p>
            <a:pP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Usinage « sec » </a:t>
            </a:r>
            <a:r>
              <a:rPr lang="fr-FR" sz="1600" b="1" dirty="0" err="1" smtClean="0">
                <a:solidFill>
                  <a:schemeClr val="accent6">
                    <a:lumMod val="75000"/>
                  </a:schemeClr>
                </a:solidFill>
                <a:latin typeface="Times New Roman" panose="02020603050405020304" pitchFamily="18" charset="0"/>
                <a:ea typeface="Calibri" panose="020F0502020204030204" pitchFamily="34" charset="0"/>
              </a:rPr>
              <a:t>eco-friendly</a:t>
            </a:r>
            <a:endParaRPr lang="fr-FR" sz="1600" b="1" i="1" dirty="0">
              <a:solidFill>
                <a:schemeClr val="accent6">
                  <a:lumMod val="75000"/>
                </a:schemeClr>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3855986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44</a:t>
            </a:fld>
            <a:endParaRPr lang="fr-FR" altLang="fr-FR" dirty="0"/>
          </a:p>
        </p:txBody>
      </p:sp>
      <p:pic>
        <p:nvPicPr>
          <p:cNvPr id="2" name="Image 1"/>
          <p:cNvPicPr>
            <a:picLocks noChangeAspect="1"/>
          </p:cNvPicPr>
          <p:nvPr/>
        </p:nvPicPr>
        <p:blipFill>
          <a:blip r:embed="rId3"/>
          <a:stretch>
            <a:fillRect/>
          </a:stretch>
        </p:blipFill>
        <p:spPr>
          <a:xfrm>
            <a:off x="1619672" y="1556792"/>
            <a:ext cx="5465986" cy="4477570"/>
          </a:xfrm>
          <a:prstGeom prst="rect">
            <a:avLst/>
          </a:prstGeom>
        </p:spPr>
      </p:pic>
      <p:sp>
        <p:nvSpPr>
          <p:cNvPr id="42" name="ZoneTexte 41"/>
          <p:cNvSpPr txBox="1"/>
          <p:nvPr/>
        </p:nvSpPr>
        <p:spPr>
          <a:xfrm>
            <a:off x="1372654" y="6245225"/>
            <a:ext cx="6316339" cy="523220"/>
          </a:xfrm>
          <a:prstGeom prst="rect">
            <a:avLst/>
          </a:prstGeom>
          <a:noFill/>
        </p:spPr>
        <p:txBody>
          <a:bodyPr wrap="square" rtlCol="0">
            <a:spAutoFit/>
          </a:bodyPr>
          <a:lstStyle/>
          <a:p>
            <a:pPr algn="ctr"/>
            <a:r>
              <a:rPr lang="fr-FR" b="1" dirty="0" smtClean="0">
                <a:solidFill>
                  <a:srgbClr val="002060"/>
                </a:solidFill>
              </a:rPr>
              <a:t>Meule « rainurée » pour améliorer l’admission de la lubrification dans la zone de contact </a:t>
            </a:r>
            <a:r>
              <a:rPr lang="fr-FR" b="1" i="1" dirty="0" smtClean="0">
                <a:solidFill>
                  <a:srgbClr val="002060"/>
                </a:solidFill>
              </a:rPr>
              <a:t>(</a:t>
            </a:r>
            <a:r>
              <a:rPr lang="fr-FR" b="1" i="1" dirty="0" err="1" smtClean="0">
                <a:solidFill>
                  <a:srgbClr val="002060"/>
                </a:solidFill>
              </a:rPr>
              <a:t>Denkena</a:t>
            </a:r>
            <a:r>
              <a:rPr lang="fr-FR" b="1" i="1" dirty="0" smtClean="0">
                <a:solidFill>
                  <a:srgbClr val="002060"/>
                </a:solidFill>
              </a:rPr>
              <a:t> 2014)</a:t>
            </a:r>
            <a:endParaRPr lang="fr-FR" b="1" dirty="0" smtClean="0">
              <a:solidFill>
                <a:srgbClr val="002060"/>
              </a:solidFill>
            </a:endParaRPr>
          </a:p>
        </p:txBody>
      </p:sp>
      <p:sp>
        <p:nvSpPr>
          <p:cNvPr id="7" name="ZoneTexte 6"/>
          <p:cNvSpPr txBox="1"/>
          <p:nvPr/>
        </p:nvSpPr>
        <p:spPr>
          <a:xfrm>
            <a:off x="558702" y="980728"/>
            <a:ext cx="8117754"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Recherche scientifique sur la lubrification: dressage en rainure de la meule</a:t>
            </a:r>
            <a:endParaRPr lang="fr-FR" sz="2000" i="1" dirty="0">
              <a:latin typeface="Times New Roman" panose="02020603050405020304" pitchFamily="18" charset="0"/>
              <a:cs typeface="Times New Roman" panose="02020603050405020304" pitchFamily="18" charset="0"/>
            </a:endParaRPr>
          </a:p>
        </p:txBody>
      </p:sp>
      <p:sp>
        <p:nvSpPr>
          <p:cNvPr id="8"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Utilisation</a:t>
            </a:r>
            <a:r>
              <a:rPr lang="en-US" sz="2600" b="1" dirty="0" smtClean="0"/>
              <a:t> de la </a:t>
            </a:r>
            <a:r>
              <a:rPr lang="en-US" sz="2600" b="1" dirty="0" err="1" smtClean="0"/>
              <a:t>lubrification</a:t>
            </a:r>
            <a:r>
              <a:rPr lang="en-US" sz="2600" b="1" dirty="0" smtClean="0"/>
              <a:t> </a:t>
            </a:r>
            <a:r>
              <a:rPr lang="en-US" sz="2600" b="1" dirty="0" err="1" smtClean="0"/>
              <a:t>en</a:t>
            </a:r>
            <a:r>
              <a:rPr lang="en-US" sz="2600" b="1" dirty="0" smtClean="0"/>
              <a:t> rectification</a:t>
            </a:r>
            <a:endParaRPr lang="fr-FR" sz="2600" b="1" dirty="0"/>
          </a:p>
        </p:txBody>
      </p:sp>
    </p:spTree>
    <p:extLst>
      <p:ext uri="{BB962C8B-B14F-4D97-AF65-F5344CB8AC3E}">
        <p14:creationId xmlns:p14="http://schemas.microsoft.com/office/powerpoint/2010/main" val="262950737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45</a:t>
            </a:fld>
            <a:endParaRPr lang="fr-FR" altLang="fr-FR" dirty="0"/>
          </a:p>
        </p:txBody>
      </p:sp>
      <p:sp>
        <p:nvSpPr>
          <p:cNvPr id="42" name="ZoneTexte 41"/>
          <p:cNvSpPr txBox="1"/>
          <p:nvPr/>
        </p:nvSpPr>
        <p:spPr>
          <a:xfrm>
            <a:off x="1547664" y="5589240"/>
            <a:ext cx="6316339" cy="523220"/>
          </a:xfrm>
          <a:prstGeom prst="rect">
            <a:avLst/>
          </a:prstGeom>
          <a:noFill/>
        </p:spPr>
        <p:txBody>
          <a:bodyPr wrap="square" rtlCol="0">
            <a:spAutoFit/>
          </a:bodyPr>
          <a:lstStyle/>
          <a:p>
            <a:pPr algn="ctr"/>
            <a:r>
              <a:rPr lang="fr-FR" b="1" dirty="0" smtClean="0">
                <a:solidFill>
                  <a:srgbClr val="002060"/>
                </a:solidFill>
              </a:rPr>
              <a:t>Observation du refroidissement d’une pièce chauffée pour différente conditions d’arrosage </a:t>
            </a:r>
            <a:r>
              <a:rPr lang="fr-FR" b="1" i="1" dirty="0" smtClean="0">
                <a:solidFill>
                  <a:srgbClr val="002060"/>
                </a:solidFill>
              </a:rPr>
              <a:t>(</a:t>
            </a:r>
            <a:r>
              <a:rPr lang="fr-FR" b="1" i="1" dirty="0" err="1" smtClean="0">
                <a:solidFill>
                  <a:srgbClr val="002060"/>
                </a:solidFill>
              </a:rPr>
              <a:t>Heinzel</a:t>
            </a:r>
            <a:r>
              <a:rPr lang="fr-FR" b="1" i="1" dirty="0" smtClean="0">
                <a:solidFill>
                  <a:srgbClr val="002060"/>
                </a:solidFill>
              </a:rPr>
              <a:t> 2015)</a:t>
            </a:r>
            <a:endParaRPr lang="fr-FR" b="1" dirty="0" smtClean="0">
              <a:solidFill>
                <a:srgbClr val="002060"/>
              </a:solidFill>
            </a:endParaRPr>
          </a:p>
        </p:txBody>
      </p:sp>
      <p:pic>
        <p:nvPicPr>
          <p:cNvPr id="7" name="Image 6"/>
          <p:cNvPicPr/>
          <p:nvPr/>
        </p:nvPicPr>
        <p:blipFill>
          <a:blip r:embed="rId3">
            <a:extLst>
              <a:ext uri="{28A0092B-C50C-407E-A947-70E740481C1C}">
                <a14:useLocalDpi xmlns:a14="http://schemas.microsoft.com/office/drawing/2010/main" val="0"/>
              </a:ext>
            </a:extLst>
          </a:blip>
          <a:stretch>
            <a:fillRect/>
          </a:stretch>
        </p:blipFill>
        <p:spPr>
          <a:xfrm>
            <a:off x="1862322" y="1789943"/>
            <a:ext cx="5687021" cy="3384146"/>
          </a:xfrm>
          <a:prstGeom prst="rect">
            <a:avLst/>
          </a:prstGeom>
        </p:spPr>
      </p:pic>
      <p:sp>
        <p:nvSpPr>
          <p:cNvPr id="8" name="ZoneTexte 7"/>
          <p:cNvSpPr txBox="1"/>
          <p:nvPr/>
        </p:nvSpPr>
        <p:spPr>
          <a:xfrm>
            <a:off x="558702" y="980728"/>
            <a:ext cx="8117754" cy="707886"/>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Recherche scientifique sur la lubrification: refroidissement d’un boitier chauffant</a:t>
            </a:r>
            <a:endParaRPr lang="fr-FR" sz="2000" i="1" dirty="0">
              <a:latin typeface="Times New Roman" panose="02020603050405020304" pitchFamily="18" charset="0"/>
              <a:cs typeface="Times New Roman" panose="02020603050405020304" pitchFamily="18" charset="0"/>
            </a:endParaRPr>
          </a:p>
        </p:txBody>
      </p:sp>
      <p:sp>
        <p:nvSpPr>
          <p:cNvPr id="9"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err="1" smtClean="0"/>
              <a:t>Utilisation</a:t>
            </a:r>
            <a:r>
              <a:rPr lang="en-US" sz="2600" b="1" dirty="0" smtClean="0"/>
              <a:t> de la </a:t>
            </a:r>
            <a:r>
              <a:rPr lang="en-US" sz="2600" b="1" dirty="0" err="1" smtClean="0"/>
              <a:t>lubrification</a:t>
            </a:r>
            <a:r>
              <a:rPr lang="en-US" sz="2600" b="1" dirty="0" smtClean="0"/>
              <a:t> </a:t>
            </a:r>
            <a:r>
              <a:rPr lang="en-US" sz="2600" b="1" dirty="0" err="1" smtClean="0"/>
              <a:t>en</a:t>
            </a:r>
            <a:r>
              <a:rPr lang="en-US" sz="2600" b="1" dirty="0" smtClean="0"/>
              <a:t> rectification</a:t>
            </a:r>
            <a:endParaRPr lang="fr-FR" sz="2600" b="1" dirty="0"/>
          </a:p>
        </p:txBody>
      </p:sp>
    </p:spTree>
    <p:extLst>
      <p:ext uri="{BB962C8B-B14F-4D97-AF65-F5344CB8AC3E}">
        <p14:creationId xmlns:p14="http://schemas.microsoft.com/office/powerpoint/2010/main" val="360457131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46</a:t>
            </a:fld>
            <a:endParaRPr lang="fr-FR" altLang="fr-FR" dirty="0"/>
          </a:p>
        </p:txBody>
      </p:sp>
      <p:pic>
        <p:nvPicPr>
          <p:cNvPr id="4" name="Image 3"/>
          <p:cNvPicPr>
            <a:picLocks noChangeAspect="1"/>
          </p:cNvPicPr>
          <p:nvPr/>
        </p:nvPicPr>
        <p:blipFill>
          <a:blip r:embed="rId3"/>
          <a:stretch>
            <a:fillRect/>
          </a:stretch>
        </p:blipFill>
        <p:spPr>
          <a:xfrm>
            <a:off x="611560" y="692696"/>
            <a:ext cx="8092327" cy="4248472"/>
          </a:xfrm>
          <a:prstGeom prst="rect">
            <a:avLst/>
          </a:prstGeom>
        </p:spPr>
      </p:pic>
      <p:sp>
        <p:nvSpPr>
          <p:cNvPr id="12" name="Rectangle 11"/>
          <p:cNvSpPr/>
          <p:nvPr/>
        </p:nvSpPr>
        <p:spPr>
          <a:xfrm>
            <a:off x="3181559" y="5517232"/>
            <a:ext cx="2664296" cy="369332"/>
          </a:xfrm>
          <a:prstGeom prst="rect">
            <a:avLst/>
          </a:prstGeom>
        </p:spPr>
        <p:txBody>
          <a:bodyPr wrap="square">
            <a:spAutoFit/>
          </a:bodyPr>
          <a:lstStyle/>
          <a:p>
            <a:pPr algn="ctr">
              <a:spcAft>
                <a:spcPts val="800"/>
              </a:spcAft>
            </a:pPr>
            <a:r>
              <a:rPr lang="fr-FR" sz="1800" b="1" dirty="0" smtClean="0">
                <a:solidFill>
                  <a:srgbClr val="C00000"/>
                </a:solidFill>
                <a:effectLst/>
                <a:latin typeface="Times New Roman" panose="02020603050405020304" pitchFamily="18" charset="0"/>
                <a:ea typeface="Calibri" panose="020F0502020204030204" pitchFamily="34" charset="0"/>
              </a:rPr>
              <a:t>Questions 5-9</a:t>
            </a:r>
            <a:endParaRPr lang="fr-FR" sz="1800" b="1" dirty="0">
              <a:solidFill>
                <a:srgbClr val="C0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55825616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47</a:t>
            </a:fld>
            <a:endParaRPr lang="fr-FR" altLang="fr-FR" dirty="0"/>
          </a:p>
        </p:txBody>
      </p:sp>
      <p:sp>
        <p:nvSpPr>
          <p:cNvPr id="43"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Performances du </a:t>
            </a:r>
            <a:r>
              <a:rPr lang="en-US" sz="2600" b="1" dirty="0" err="1" smtClean="0"/>
              <a:t>procédé</a:t>
            </a:r>
            <a:endParaRPr lang="fr-FR" sz="2600" b="1" dirty="0"/>
          </a:p>
        </p:txBody>
      </p:sp>
      <p:sp>
        <p:nvSpPr>
          <p:cNvPr id="5" name="ZoneTexte 4"/>
          <p:cNvSpPr txBox="1"/>
          <p:nvPr/>
        </p:nvSpPr>
        <p:spPr>
          <a:xfrm>
            <a:off x="558702" y="980728"/>
            <a:ext cx="509341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Précision dans le temps </a:t>
            </a:r>
            <a:endParaRPr lang="fr-FR" sz="2000" i="1" dirty="0">
              <a:latin typeface="Times New Roman" panose="02020603050405020304" pitchFamily="18" charset="0"/>
              <a:cs typeface="Times New Roman" panose="02020603050405020304" pitchFamily="18" charset="0"/>
            </a:endParaRPr>
          </a:p>
        </p:txBody>
      </p:sp>
      <p:sp>
        <p:nvSpPr>
          <p:cNvPr id="11" name="Rectangle 10"/>
          <p:cNvSpPr/>
          <p:nvPr/>
        </p:nvSpPr>
        <p:spPr>
          <a:xfrm>
            <a:off x="742639" y="1628800"/>
            <a:ext cx="7576370" cy="584775"/>
          </a:xfrm>
          <a:prstGeom prst="rect">
            <a:avLst/>
          </a:prstGeom>
        </p:spPr>
        <p:txBody>
          <a:bodyPr wrap="square">
            <a:spAutoFit/>
          </a:bodyPr>
          <a:lstStyle/>
          <a:p>
            <a:pP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Risque d’usure prématurée des coulisses, organes mobiles de la machine en cas d’une maintenance inadéquate (grains abrasifs dans tout le plateau)</a:t>
            </a:r>
          </a:p>
        </p:txBody>
      </p:sp>
      <p:sp>
        <p:nvSpPr>
          <p:cNvPr id="12" name="ZoneTexte 11"/>
          <p:cNvSpPr txBox="1"/>
          <p:nvPr/>
        </p:nvSpPr>
        <p:spPr>
          <a:xfrm>
            <a:off x="558702" y="2779524"/>
            <a:ext cx="6245546"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Influence des opérations précédentes sur le résultat final</a:t>
            </a:r>
            <a:endParaRPr lang="fr-FR" sz="2000" i="1" dirty="0">
              <a:latin typeface="Times New Roman" panose="02020603050405020304" pitchFamily="18" charset="0"/>
              <a:cs typeface="Times New Roman" panose="02020603050405020304" pitchFamily="18" charset="0"/>
            </a:endParaRPr>
          </a:p>
        </p:txBody>
      </p:sp>
      <p:sp>
        <p:nvSpPr>
          <p:cNvPr id="14" name="Rectangle 13"/>
          <p:cNvSpPr/>
          <p:nvPr/>
        </p:nvSpPr>
        <p:spPr>
          <a:xfrm>
            <a:off x="742639" y="3319873"/>
            <a:ext cx="7576370" cy="584775"/>
          </a:xfrm>
          <a:prstGeom prst="rect">
            <a:avLst/>
          </a:prstGeom>
        </p:spPr>
        <p:txBody>
          <a:bodyPr wrap="square">
            <a:spAutoFit/>
          </a:bodyPr>
          <a:lstStyle/>
          <a:p>
            <a:pP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 Qui ébauche bien, fini bien », l’état dans lequel arrive la pièce à l’étape de finition est capital pour la phase de finition</a:t>
            </a:r>
          </a:p>
        </p:txBody>
      </p:sp>
      <p:sp>
        <p:nvSpPr>
          <p:cNvPr id="15" name="Rectangle 14"/>
          <p:cNvSpPr/>
          <p:nvPr/>
        </p:nvSpPr>
        <p:spPr>
          <a:xfrm>
            <a:off x="742639" y="4074742"/>
            <a:ext cx="7576370" cy="338554"/>
          </a:xfrm>
          <a:prstGeom prst="rect">
            <a:avLst/>
          </a:prstGeom>
        </p:spPr>
        <p:txBody>
          <a:bodyPr wrap="square">
            <a:spAutoFit/>
          </a:bodyPr>
          <a:lstStyle/>
          <a:p>
            <a:pP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Ex : En rectification cylindrique entre pointe, les centres doivent être parfaits</a:t>
            </a:r>
          </a:p>
        </p:txBody>
      </p:sp>
      <p:sp>
        <p:nvSpPr>
          <p:cNvPr id="16" name="ZoneTexte 15"/>
          <p:cNvSpPr txBox="1"/>
          <p:nvPr/>
        </p:nvSpPr>
        <p:spPr>
          <a:xfrm>
            <a:off x="558702" y="4979245"/>
            <a:ext cx="6245546"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Maintien de l’intégrité du matériau usiné</a:t>
            </a:r>
            <a:endParaRPr lang="fr-FR" sz="2000" i="1" dirty="0">
              <a:latin typeface="Times New Roman" panose="02020603050405020304" pitchFamily="18" charset="0"/>
              <a:cs typeface="Times New Roman" panose="02020603050405020304" pitchFamily="18" charset="0"/>
            </a:endParaRPr>
          </a:p>
        </p:txBody>
      </p:sp>
      <p:sp>
        <p:nvSpPr>
          <p:cNvPr id="19" name="Rectangle 18"/>
          <p:cNvSpPr/>
          <p:nvPr/>
        </p:nvSpPr>
        <p:spPr>
          <a:xfrm>
            <a:off x="742639" y="5487893"/>
            <a:ext cx="7576370" cy="584775"/>
          </a:xfrm>
          <a:prstGeom prst="rect">
            <a:avLst/>
          </a:prstGeom>
        </p:spPr>
        <p:txBody>
          <a:bodyPr wrap="square">
            <a:spAutoFit/>
          </a:bodyPr>
          <a:lstStyle/>
          <a:p>
            <a:pP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Choix de conditions de coupe garantissant l’absence de brûlure de rectification (</a:t>
            </a:r>
            <a:r>
              <a:rPr lang="fr-FR" sz="1600" b="1" dirty="0" err="1" smtClean="0">
                <a:solidFill>
                  <a:schemeClr val="accent6">
                    <a:lumMod val="75000"/>
                  </a:schemeClr>
                </a:solidFill>
                <a:latin typeface="Times New Roman" panose="02020603050405020304" pitchFamily="18" charset="0"/>
                <a:ea typeface="Calibri" panose="020F0502020204030204" pitchFamily="34" charset="0"/>
              </a:rPr>
              <a:t>Cf</a:t>
            </a:r>
            <a:r>
              <a:rPr lang="fr-FR" sz="1600" b="1" dirty="0" smtClean="0">
                <a:solidFill>
                  <a:schemeClr val="accent6">
                    <a:lumMod val="75000"/>
                  </a:schemeClr>
                </a:solidFill>
                <a:latin typeface="Times New Roman" panose="02020603050405020304" pitchFamily="18" charset="0"/>
                <a:ea typeface="Calibri" panose="020F0502020204030204" pitchFamily="34" charset="0"/>
              </a:rPr>
              <a:t>  § précédent)</a:t>
            </a:r>
          </a:p>
        </p:txBody>
      </p:sp>
    </p:spTree>
    <p:extLst>
      <p:ext uri="{BB962C8B-B14F-4D97-AF65-F5344CB8AC3E}">
        <p14:creationId xmlns:p14="http://schemas.microsoft.com/office/powerpoint/2010/main" val="381739750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48</a:t>
            </a:fld>
            <a:endParaRPr lang="fr-FR" altLang="fr-FR" dirty="0"/>
          </a:p>
        </p:txBody>
      </p:sp>
      <p:sp>
        <p:nvSpPr>
          <p:cNvPr id="5" name="ZoneTexte 4"/>
          <p:cNvSpPr txBox="1"/>
          <p:nvPr/>
        </p:nvSpPr>
        <p:spPr>
          <a:xfrm>
            <a:off x="558702" y="980728"/>
            <a:ext cx="509341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Productivité</a:t>
            </a:r>
            <a:endParaRPr lang="fr-FR" sz="2000" i="1" dirty="0">
              <a:latin typeface="Times New Roman" panose="02020603050405020304" pitchFamily="18" charset="0"/>
              <a:cs typeface="Times New Roman" panose="02020603050405020304" pitchFamily="18" charset="0"/>
            </a:endParaRPr>
          </a:p>
        </p:txBody>
      </p:sp>
      <p:sp>
        <p:nvSpPr>
          <p:cNvPr id="11" name="Rectangle 10"/>
          <p:cNvSpPr/>
          <p:nvPr/>
        </p:nvSpPr>
        <p:spPr>
          <a:xfrm>
            <a:off x="742639" y="1440748"/>
            <a:ext cx="7576370" cy="584775"/>
          </a:xfrm>
          <a:prstGeom prst="rect">
            <a:avLst/>
          </a:prstGeom>
        </p:spPr>
        <p:txBody>
          <a:bodyPr wrap="square">
            <a:spAutoFit/>
          </a:bodyPr>
          <a:lstStyle/>
          <a:p>
            <a:pP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Eviter une épaisseur de matière excessive lorsque la pièce arrive en phase rectification: Forte augmentation du temps d’usinage</a:t>
            </a:r>
          </a:p>
        </p:txBody>
      </p:sp>
      <p:sp>
        <p:nvSpPr>
          <p:cNvPr id="13" name="Rectangle 12"/>
          <p:cNvSpPr/>
          <p:nvPr/>
        </p:nvSpPr>
        <p:spPr>
          <a:xfrm>
            <a:off x="742639" y="2153505"/>
            <a:ext cx="7576370" cy="584775"/>
          </a:xfrm>
          <a:prstGeom prst="rect">
            <a:avLst/>
          </a:prstGeom>
        </p:spPr>
        <p:txBody>
          <a:bodyPr wrap="square">
            <a:spAutoFit/>
          </a:bodyPr>
          <a:lstStyle/>
          <a:p>
            <a:pP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Un retour pièce en tournage, certes chronophage dans l’instant peut permettre « in fine » une importante baisse du temps total d’usinage </a:t>
            </a:r>
          </a:p>
        </p:txBody>
      </p:sp>
      <p:sp>
        <p:nvSpPr>
          <p:cNvPr id="17" name="ZoneTexte 16"/>
          <p:cNvSpPr txBox="1"/>
          <p:nvPr/>
        </p:nvSpPr>
        <p:spPr>
          <a:xfrm>
            <a:off x="558702" y="2852936"/>
            <a:ext cx="228510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Temps improductifs</a:t>
            </a:r>
            <a:endParaRPr lang="fr-FR" sz="2000" i="1" dirty="0">
              <a:latin typeface="Times New Roman" panose="02020603050405020304" pitchFamily="18" charset="0"/>
              <a:cs typeface="Times New Roman" panose="02020603050405020304" pitchFamily="18" charset="0"/>
            </a:endParaRPr>
          </a:p>
        </p:txBody>
      </p:sp>
      <p:sp>
        <p:nvSpPr>
          <p:cNvPr id="18" name="Rectangle 17"/>
          <p:cNvSpPr/>
          <p:nvPr/>
        </p:nvSpPr>
        <p:spPr>
          <a:xfrm>
            <a:off x="1228864" y="3492683"/>
            <a:ext cx="7200800" cy="728405"/>
          </a:xfrm>
          <a:prstGeom prst="rect">
            <a:avLst/>
          </a:prstGeom>
        </p:spPr>
        <p:txBody>
          <a:bodyPr wrap="square" numCol="2">
            <a:spAutoFit/>
          </a:bodyPr>
          <a:lstStyle/>
          <a:p>
            <a:pPr marL="285750" indent="-285750">
              <a:spcAft>
                <a:spcPts val="800"/>
              </a:spcAft>
              <a:buFont typeface="Arial" panose="020B0604020202020204" pitchFamily="34" charset="0"/>
              <a:buChar char="•"/>
            </a:pPr>
            <a:r>
              <a:rPr lang="fr-FR" dirty="0" smtClean="0">
                <a:latin typeface="Times New Roman" panose="02020603050405020304" pitchFamily="18" charset="0"/>
                <a:ea typeface="Calibri" panose="020F0502020204030204" pitchFamily="34" charset="0"/>
              </a:rPr>
              <a:t>Changement de meule</a:t>
            </a:r>
          </a:p>
          <a:p>
            <a:pPr marL="285750" indent="-285750">
              <a:spcAft>
                <a:spcPts val="800"/>
              </a:spcAft>
              <a:buFont typeface="Arial" panose="020B0604020202020204" pitchFamily="34" charset="0"/>
              <a:buChar char="•"/>
            </a:pPr>
            <a:r>
              <a:rPr lang="fr-FR" dirty="0" smtClean="0">
                <a:latin typeface="Times New Roman" panose="02020603050405020304" pitchFamily="18" charset="0"/>
                <a:ea typeface="Calibri" panose="020F0502020204030204" pitchFamily="34" charset="0"/>
              </a:rPr>
              <a:t>Changement de dresseur</a:t>
            </a:r>
          </a:p>
          <a:p>
            <a:pPr marL="285750" indent="-285750">
              <a:spcAft>
                <a:spcPts val="800"/>
              </a:spcAft>
              <a:buFont typeface="Arial" panose="020B0604020202020204" pitchFamily="34" charset="0"/>
              <a:buChar char="•"/>
            </a:pPr>
            <a:r>
              <a:rPr lang="fr-FR" dirty="0" smtClean="0">
                <a:latin typeface="Times New Roman" panose="02020603050405020304" pitchFamily="18" charset="0"/>
                <a:ea typeface="Calibri" panose="020F0502020204030204" pitchFamily="34" charset="0"/>
              </a:rPr>
              <a:t>Réglages de la machine</a:t>
            </a:r>
          </a:p>
          <a:p>
            <a:pPr marL="285750" indent="-285750">
              <a:spcAft>
                <a:spcPts val="800"/>
              </a:spcAft>
              <a:buFont typeface="Arial" panose="020B0604020202020204" pitchFamily="34" charset="0"/>
              <a:buChar char="•"/>
            </a:pPr>
            <a:endParaRPr lang="fr-FR" dirty="0" smtClean="0">
              <a:latin typeface="Times New Roman" panose="02020603050405020304" pitchFamily="18" charset="0"/>
              <a:ea typeface="Calibri" panose="020F0502020204030204" pitchFamily="34" charset="0"/>
            </a:endParaRPr>
          </a:p>
        </p:txBody>
      </p:sp>
      <p:sp>
        <p:nvSpPr>
          <p:cNvPr id="20" name="Rectangle 19"/>
          <p:cNvSpPr/>
          <p:nvPr/>
        </p:nvSpPr>
        <p:spPr>
          <a:xfrm>
            <a:off x="1260753" y="4428787"/>
            <a:ext cx="7200800" cy="728405"/>
          </a:xfrm>
          <a:prstGeom prst="rect">
            <a:avLst/>
          </a:prstGeom>
        </p:spPr>
        <p:txBody>
          <a:bodyPr wrap="square" numCol="2">
            <a:spAutoFit/>
          </a:bodyPr>
          <a:lstStyle/>
          <a:p>
            <a:pPr marL="285750" indent="-285750">
              <a:spcAft>
                <a:spcPts val="800"/>
              </a:spcAft>
              <a:buFont typeface="Arial" panose="020B0604020202020204" pitchFamily="34" charset="0"/>
              <a:buChar char="•"/>
            </a:pPr>
            <a:r>
              <a:rPr lang="fr-FR" dirty="0" smtClean="0">
                <a:latin typeface="Times New Roman" panose="02020603050405020304" pitchFamily="18" charset="0"/>
                <a:ea typeface="Calibri" panose="020F0502020204030204" pitchFamily="34" charset="0"/>
              </a:rPr>
              <a:t>Durée et fréquence de dressage</a:t>
            </a:r>
          </a:p>
          <a:p>
            <a:pPr marL="285750" indent="-285750">
              <a:spcAft>
                <a:spcPts val="800"/>
              </a:spcAft>
              <a:buFont typeface="Arial" panose="020B0604020202020204" pitchFamily="34" charset="0"/>
              <a:buChar char="•"/>
            </a:pPr>
            <a:r>
              <a:rPr lang="fr-FR" dirty="0" smtClean="0">
                <a:latin typeface="Times New Roman" panose="02020603050405020304" pitchFamily="18" charset="0"/>
                <a:ea typeface="Calibri" panose="020F0502020204030204" pitchFamily="34" charset="0"/>
              </a:rPr>
              <a:t>Durée du positionnement</a:t>
            </a:r>
          </a:p>
          <a:p>
            <a:pPr marL="285750" indent="-285750">
              <a:spcAft>
                <a:spcPts val="800"/>
              </a:spcAft>
              <a:buFont typeface="Arial" panose="020B0604020202020204" pitchFamily="34" charset="0"/>
              <a:buChar char="•"/>
            </a:pPr>
            <a:r>
              <a:rPr lang="fr-FR" dirty="0" smtClean="0">
                <a:latin typeface="Times New Roman" panose="02020603050405020304" pitchFamily="18" charset="0"/>
                <a:ea typeface="Calibri" panose="020F0502020204030204" pitchFamily="34" charset="0"/>
              </a:rPr>
              <a:t>Gestion des avances rapides</a:t>
            </a:r>
          </a:p>
          <a:p>
            <a:pPr marL="285750" indent="-285750">
              <a:spcAft>
                <a:spcPts val="800"/>
              </a:spcAft>
              <a:buFont typeface="Arial" panose="020B0604020202020204" pitchFamily="34" charset="0"/>
              <a:buChar char="•"/>
            </a:pPr>
            <a:endParaRPr lang="fr-FR" dirty="0" smtClean="0">
              <a:latin typeface="Times New Roman" panose="02020603050405020304" pitchFamily="18" charset="0"/>
              <a:ea typeface="Calibri" panose="020F0502020204030204" pitchFamily="34" charset="0"/>
            </a:endParaRPr>
          </a:p>
        </p:txBody>
      </p:sp>
      <p:sp>
        <p:nvSpPr>
          <p:cNvPr id="21" name="Rectangle 20"/>
          <p:cNvSpPr/>
          <p:nvPr/>
        </p:nvSpPr>
        <p:spPr>
          <a:xfrm>
            <a:off x="742639" y="3249902"/>
            <a:ext cx="1036228" cy="338554"/>
          </a:xfrm>
          <a:prstGeom prst="rect">
            <a:avLst/>
          </a:prstGeom>
        </p:spPr>
        <p:txBody>
          <a:bodyPr wrap="square">
            <a:spAutoFit/>
          </a:bodyPr>
          <a:lstStyle/>
          <a:p>
            <a:pP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Machine</a:t>
            </a:r>
          </a:p>
        </p:txBody>
      </p:sp>
      <p:sp>
        <p:nvSpPr>
          <p:cNvPr id="22" name="Rectangle 21"/>
          <p:cNvSpPr/>
          <p:nvPr/>
        </p:nvSpPr>
        <p:spPr>
          <a:xfrm>
            <a:off x="742638" y="4137396"/>
            <a:ext cx="1597113" cy="338554"/>
          </a:xfrm>
          <a:prstGeom prst="rect">
            <a:avLst/>
          </a:prstGeom>
        </p:spPr>
        <p:txBody>
          <a:bodyPr wrap="square">
            <a:spAutoFit/>
          </a:bodyPr>
          <a:lstStyle/>
          <a:p>
            <a:pP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Mécanique</a:t>
            </a:r>
          </a:p>
        </p:txBody>
      </p:sp>
      <p:sp>
        <p:nvSpPr>
          <p:cNvPr id="23" name="Rectangle 22"/>
          <p:cNvSpPr/>
          <p:nvPr/>
        </p:nvSpPr>
        <p:spPr>
          <a:xfrm>
            <a:off x="729697" y="5106670"/>
            <a:ext cx="1885146" cy="338554"/>
          </a:xfrm>
          <a:prstGeom prst="rect">
            <a:avLst/>
          </a:prstGeom>
        </p:spPr>
        <p:txBody>
          <a:bodyPr wrap="square">
            <a:spAutoFit/>
          </a:bodyPr>
          <a:lstStyle/>
          <a:p>
            <a:pP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Organisationnels</a:t>
            </a:r>
          </a:p>
        </p:txBody>
      </p:sp>
      <p:sp>
        <p:nvSpPr>
          <p:cNvPr id="24" name="Rectangle 23"/>
          <p:cNvSpPr/>
          <p:nvPr/>
        </p:nvSpPr>
        <p:spPr>
          <a:xfrm>
            <a:off x="1260753" y="5408800"/>
            <a:ext cx="3239239" cy="307777"/>
          </a:xfrm>
          <a:prstGeom prst="rect">
            <a:avLst/>
          </a:prstGeom>
        </p:spPr>
        <p:txBody>
          <a:bodyPr wrap="square" numCol="1">
            <a:spAutoFit/>
          </a:bodyPr>
          <a:lstStyle/>
          <a:p>
            <a:pPr marL="285750" indent="-285750">
              <a:spcAft>
                <a:spcPts val="800"/>
              </a:spcAft>
              <a:buFont typeface="Arial" panose="020B0604020202020204" pitchFamily="34" charset="0"/>
              <a:buChar char="•"/>
            </a:pPr>
            <a:r>
              <a:rPr lang="fr-FR" dirty="0" smtClean="0">
                <a:latin typeface="Times New Roman" panose="02020603050405020304" pitchFamily="18" charset="0"/>
                <a:ea typeface="Calibri" panose="020F0502020204030204" pitchFamily="34" charset="0"/>
              </a:rPr>
              <a:t>Manipulation rangement meules/outils</a:t>
            </a:r>
          </a:p>
        </p:txBody>
      </p:sp>
      <p:sp>
        <p:nvSpPr>
          <p:cNvPr id="25" name="Rectangle 24"/>
          <p:cNvSpPr/>
          <p:nvPr/>
        </p:nvSpPr>
        <p:spPr>
          <a:xfrm>
            <a:off x="4781318" y="5408800"/>
            <a:ext cx="3239239" cy="307777"/>
          </a:xfrm>
          <a:prstGeom prst="rect">
            <a:avLst/>
          </a:prstGeom>
        </p:spPr>
        <p:txBody>
          <a:bodyPr wrap="square" numCol="1">
            <a:spAutoFit/>
          </a:bodyPr>
          <a:lstStyle/>
          <a:p>
            <a:pPr marL="285750" indent="-285750">
              <a:spcAft>
                <a:spcPts val="800"/>
              </a:spcAft>
              <a:buFont typeface="Arial" panose="020B0604020202020204" pitchFamily="34" charset="0"/>
              <a:buChar char="•"/>
            </a:pPr>
            <a:r>
              <a:rPr lang="fr-FR" dirty="0" smtClean="0">
                <a:latin typeface="Times New Roman" panose="02020603050405020304" pitchFamily="18" charset="0"/>
                <a:ea typeface="Calibri" panose="020F0502020204030204" pitchFamily="34" charset="0"/>
              </a:rPr>
              <a:t>Disponibilité équipements spécifiques</a:t>
            </a:r>
          </a:p>
        </p:txBody>
      </p:sp>
      <p:sp>
        <p:nvSpPr>
          <p:cNvPr id="26" name="Rectangle 25"/>
          <p:cNvSpPr/>
          <p:nvPr/>
        </p:nvSpPr>
        <p:spPr>
          <a:xfrm>
            <a:off x="1669366" y="6187755"/>
            <a:ext cx="6760298" cy="400110"/>
          </a:xfrm>
          <a:prstGeom prst="rect">
            <a:avLst/>
          </a:prstGeom>
        </p:spPr>
        <p:txBody>
          <a:bodyPr wrap="square">
            <a:spAutoFit/>
          </a:bodyPr>
          <a:lstStyle/>
          <a:p>
            <a:pPr>
              <a:spcAft>
                <a:spcPts val="800"/>
              </a:spcAft>
            </a:pPr>
            <a:r>
              <a:rPr lang="fr-FR" sz="2000" b="1" dirty="0" smtClean="0">
                <a:solidFill>
                  <a:srgbClr val="FF0000"/>
                </a:solidFill>
                <a:latin typeface="Times New Roman" panose="02020603050405020304" pitchFamily="18" charset="0"/>
                <a:ea typeface="Calibri" panose="020F0502020204030204" pitchFamily="34" charset="0"/>
              </a:rPr>
              <a:t>Etude des temps improductifs capitale (gains jusqu’à 30%) </a:t>
            </a:r>
          </a:p>
        </p:txBody>
      </p:sp>
      <p:sp>
        <p:nvSpPr>
          <p:cNvPr id="27" name="Flèche droite 26"/>
          <p:cNvSpPr/>
          <p:nvPr/>
        </p:nvSpPr>
        <p:spPr bwMode="auto">
          <a:xfrm>
            <a:off x="1030675" y="6248498"/>
            <a:ext cx="460156" cy="290832"/>
          </a:xfrm>
          <a:prstGeom prst="rightArrow">
            <a:avLst/>
          </a:prstGeom>
          <a:solidFill>
            <a:schemeClr val="accent6">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28"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Performances du </a:t>
            </a:r>
            <a:r>
              <a:rPr lang="en-US" sz="2600" b="1" dirty="0" err="1" smtClean="0"/>
              <a:t>procédé</a:t>
            </a:r>
            <a:endParaRPr lang="fr-FR" sz="2600" b="1" dirty="0"/>
          </a:p>
        </p:txBody>
      </p:sp>
    </p:spTree>
    <p:extLst>
      <p:ext uri="{BB962C8B-B14F-4D97-AF65-F5344CB8AC3E}">
        <p14:creationId xmlns:p14="http://schemas.microsoft.com/office/powerpoint/2010/main" val="348991028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49</a:t>
            </a:fld>
            <a:endParaRPr lang="fr-FR" altLang="fr-FR" dirty="0"/>
          </a:p>
        </p:txBody>
      </p:sp>
      <p:sp>
        <p:nvSpPr>
          <p:cNvPr id="5" name="ZoneTexte 4"/>
          <p:cNvSpPr txBox="1"/>
          <p:nvPr/>
        </p:nvSpPr>
        <p:spPr>
          <a:xfrm>
            <a:off x="558702" y="980728"/>
            <a:ext cx="509341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Avancées</a:t>
            </a:r>
            <a:endParaRPr lang="fr-FR" sz="2000" i="1" dirty="0">
              <a:latin typeface="Times New Roman" panose="02020603050405020304" pitchFamily="18" charset="0"/>
              <a:cs typeface="Times New Roman" panose="02020603050405020304" pitchFamily="18" charset="0"/>
            </a:endParaRPr>
          </a:p>
        </p:txBody>
      </p:sp>
      <p:grpSp>
        <p:nvGrpSpPr>
          <p:cNvPr id="6" name="Groupe 5"/>
          <p:cNvGrpSpPr/>
          <p:nvPr/>
        </p:nvGrpSpPr>
        <p:grpSpPr>
          <a:xfrm>
            <a:off x="1133475" y="1554785"/>
            <a:ext cx="5876925" cy="4521809"/>
            <a:chOff x="1592360" y="1556792"/>
            <a:chExt cx="5876925" cy="4521809"/>
          </a:xfrm>
        </p:grpSpPr>
        <p:pic>
          <p:nvPicPr>
            <p:cNvPr id="17410" name="Picture 2" descr="RÃ©sultat de recherche d'images pour &quot;dimensional control grinding&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2360" y="1556792"/>
              <a:ext cx="5876925" cy="3924301"/>
            </a:xfrm>
            <a:prstGeom prst="rect">
              <a:avLst/>
            </a:prstGeom>
            <a:noFill/>
            <a:extLst>
              <a:ext uri="{909E8E84-426E-40DD-AFC4-6F175D3DCCD1}">
                <a14:hiddenFill xmlns:a14="http://schemas.microsoft.com/office/drawing/2010/main">
                  <a:solidFill>
                    <a:srgbClr val="FFFFFF"/>
                  </a:solidFill>
                </a14:hiddenFill>
              </a:ext>
            </a:extLst>
          </p:spPr>
        </p:pic>
        <p:sp>
          <p:nvSpPr>
            <p:cNvPr id="19" name="ZoneTexte 18"/>
            <p:cNvSpPr txBox="1"/>
            <p:nvPr/>
          </p:nvSpPr>
          <p:spPr>
            <a:xfrm>
              <a:off x="2312074" y="5555381"/>
              <a:ext cx="4437496" cy="523220"/>
            </a:xfrm>
            <a:prstGeom prst="rect">
              <a:avLst/>
            </a:prstGeom>
            <a:noFill/>
          </p:spPr>
          <p:txBody>
            <a:bodyPr wrap="square" rtlCol="0">
              <a:spAutoFit/>
            </a:bodyPr>
            <a:lstStyle/>
            <a:p>
              <a:pPr algn="ctr"/>
              <a:r>
                <a:rPr lang="fr-FR" dirty="0" smtClean="0"/>
                <a:t>Auto-calibrage: mesure en direct de la côte de la pièce</a:t>
              </a:r>
            </a:p>
            <a:p>
              <a:pPr algn="ctr"/>
              <a:r>
                <a:rPr lang="fr-FR" dirty="0" smtClean="0"/>
                <a:t>Arrêt de l’usinage lors de l’atteinte de la côte cible</a:t>
              </a:r>
            </a:p>
          </p:txBody>
        </p:sp>
      </p:grpSp>
      <p:cxnSp>
        <p:nvCxnSpPr>
          <p:cNvPr id="29" name="Connecteur droit avec flèche 28"/>
          <p:cNvCxnSpPr>
            <a:stCxn id="30" idx="1"/>
          </p:cNvCxnSpPr>
          <p:nvPr/>
        </p:nvCxnSpPr>
        <p:spPr bwMode="auto">
          <a:xfrm flipH="1" flipV="1">
            <a:off x="6156176" y="3630302"/>
            <a:ext cx="1152128" cy="297238"/>
          </a:xfrm>
          <a:prstGeom prst="straightConnector1">
            <a:avLst/>
          </a:prstGeom>
          <a:noFill/>
          <a:ln w="31750" cap="flat" cmpd="sng" algn="ctr">
            <a:solidFill>
              <a:srgbClr val="FFC000"/>
            </a:solidFill>
            <a:prstDash val="solid"/>
            <a:round/>
            <a:headEnd type="none" w="med" len="med"/>
            <a:tailEnd type="arrow"/>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0" name="ZoneTexte 29"/>
          <p:cNvSpPr txBox="1"/>
          <p:nvPr/>
        </p:nvSpPr>
        <p:spPr>
          <a:xfrm>
            <a:off x="7308304" y="3789040"/>
            <a:ext cx="1245185" cy="276999"/>
          </a:xfrm>
          <a:prstGeom prst="rect">
            <a:avLst/>
          </a:prstGeom>
          <a:noFill/>
        </p:spPr>
        <p:txBody>
          <a:bodyPr wrap="square" rtlCol="0">
            <a:spAutoFit/>
          </a:bodyPr>
          <a:lstStyle/>
          <a:p>
            <a:pPr algn="ctr"/>
            <a:r>
              <a:rPr lang="fr-FR" sz="1200" dirty="0" smtClean="0"/>
              <a:t>Point de mesure</a:t>
            </a:r>
            <a:endParaRPr lang="fr-FR" sz="1200" i="1" dirty="0" smtClean="0"/>
          </a:p>
        </p:txBody>
      </p:sp>
      <p:sp>
        <p:nvSpPr>
          <p:cNvPr id="11"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Performances du </a:t>
            </a:r>
            <a:r>
              <a:rPr lang="en-US" sz="2600" b="1" dirty="0" err="1" smtClean="0"/>
              <a:t>procédé</a:t>
            </a:r>
            <a:endParaRPr lang="fr-FR" sz="2600" b="1" dirty="0"/>
          </a:p>
        </p:txBody>
      </p:sp>
    </p:spTree>
    <p:extLst>
      <p:ext uri="{BB962C8B-B14F-4D97-AF65-F5344CB8AC3E}">
        <p14:creationId xmlns:p14="http://schemas.microsoft.com/office/powerpoint/2010/main" val="109169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50</a:t>
            </a:fld>
            <a:endParaRPr lang="fr-FR" altLang="fr-FR" dirty="0"/>
          </a:p>
        </p:txBody>
      </p:sp>
      <p:sp>
        <p:nvSpPr>
          <p:cNvPr id="5" name="ZoneTexte 4"/>
          <p:cNvSpPr txBox="1"/>
          <p:nvPr/>
        </p:nvSpPr>
        <p:spPr>
          <a:xfrm>
            <a:off x="558702" y="980728"/>
            <a:ext cx="509341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Avancées</a:t>
            </a:r>
            <a:endParaRPr lang="fr-FR" sz="2000" i="1" dirty="0">
              <a:latin typeface="Times New Roman" panose="02020603050405020304" pitchFamily="18" charset="0"/>
              <a:cs typeface="Times New Roman" panose="02020603050405020304" pitchFamily="18" charset="0"/>
            </a:endParaRPr>
          </a:p>
        </p:txBody>
      </p:sp>
      <p:sp>
        <p:nvSpPr>
          <p:cNvPr id="11" name="ZoneTexte 10"/>
          <p:cNvSpPr txBox="1"/>
          <p:nvPr/>
        </p:nvSpPr>
        <p:spPr>
          <a:xfrm>
            <a:off x="2312076" y="6091336"/>
            <a:ext cx="4437496" cy="307777"/>
          </a:xfrm>
          <a:prstGeom prst="rect">
            <a:avLst/>
          </a:prstGeom>
          <a:noFill/>
        </p:spPr>
        <p:txBody>
          <a:bodyPr wrap="square" rtlCol="0">
            <a:spAutoFit/>
          </a:bodyPr>
          <a:lstStyle/>
          <a:p>
            <a:pPr algn="ctr"/>
            <a:r>
              <a:rPr lang="fr-FR" dirty="0" smtClean="0"/>
              <a:t>Changement automatique de meule (vidéo?)</a:t>
            </a:r>
            <a:endParaRPr lang="fr-FR" i="1" dirty="0" smtClean="0"/>
          </a:p>
        </p:txBody>
      </p:sp>
      <p:grpSp>
        <p:nvGrpSpPr>
          <p:cNvPr id="24" name="Groupe 23"/>
          <p:cNvGrpSpPr/>
          <p:nvPr/>
        </p:nvGrpSpPr>
        <p:grpSpPr>
          <a:xfrm>
            <a:off x="178180" y="1561866"/>
            <a:ext cx="8965820" cy="4471844"/>
            <a:chOff x="162254" y="1575163"/>
            <a:chExt cx="8965820" cy="4471844"/>
          </a:xfrm>
        </p:grpSpPr>
        <p:pic>
          <p:nvPicPr>
            <p:cNvPr id="2" name="Image 1"/>
            <p:cNvPicPr>
              <a:picLocks noChangeAspect="1"/>
            </p:cNvPicPr>
            <p:nvPr/>
          </p:nvPicPr>
          <p:blipFill>
            <a:blip r:embed="rId3"/>
            <a:stretch>
              <a:fillRect/>
            </a:stretch>
          </p:blipFill>
          <p:spPr>
            <a:xfrm>
              <a:off x="1368115" y="1575163"/>
              <a:ext cx="6325417" cy="4471844"/>
            </a:xfrm>
            <a:prstGeom prst="rect">
              <a:avLst/>
            </a:prstGeom>
          </p:spPr>
        </p:pic>
        <p:cxnSp>
          <p:nvCxnSpPr>
            <p:cNvPr id="12" name="Connecteur droit avec flèche 11"/>
            <p:cNvCxnSpPr/>
            <p:nvPr/>
          </p:nvCxnSpPr>
          <p:spPr bwMode="auto">
            <a:xfrm flipH="1" flipV="1">
              <a:off x="7380312" y="3933056"/>
              <a:ext cx="792089" cy="144016"/>
            </a:xfrm>
            <a:prstGeom prst="straightConnector1">
              <a:avLst/>
            </a:prstGeom>
            <a:noFill/>
            <a:ln w="31750" cap="flat" cmpd="sng" algn="ctr">
              <a:solidFill>
                <a:srgbClr val="FFC000"/>
              </a:solidFill>
              <a:prstDash val="solid"/>
              <a:round/>
              <a:headEnd type="none" w="med" len="med"/>
              <a:tailEnd type="arrow"/>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 name="ZoneTexte 12"/>
            <p:cNvSpPr txBox="1"/>
            <p:nvPr/>
          </p:nvSpPr>
          <p:spPr>
            <a:xfrm>
              <a:off x="7882889" y="3846239"/>
              <a:ext cx="1245185" cy="461665"/>
            </a:xfrm>
            <a:prstGeom prst="rect">
              <a:avLst/>
            </a:prstGeom>
            <a:noFill/>
          </p:spPr>
          <p:txBody>
            <a:bodyPr wrap="square" rtlCol="0">
              <a:spAutoFit/>
            </a:bodyPr>
            <a:lstStyle/>
            <a:p>
              <a:pPr algn="ctr"/>
              <a:r>
                <a:rPr lang="fr-FR" sz="1200" dirty="0" smtClean="0"/>
                <a:t>Meule à changer</a:t>
              </a:r>
              <a:endParaRPr lang="fr-FR" sz="1200" i="1" dirty="0" smtClean="0"/>
            </a:p>
          </p:txBody>
        </p:sp>
        <p:cxnSp>
          <p:nvCxnSpPr>
            <p:cNvPr id="16" name="Connecteur droit avec flèche 15"/>
            <p:cNvCxnSpPr/>
            <p:nvPr/>
          </p:nvCxnSpPr>
          <p:spPr bwMode="auto">
            <a:xfrm flipV="1">
              <a:off x="1043608" y="3573016"/>
              <a:ext cx="509102" cy="273224"/>
            </a:xfrm>
            <a:prstGeom prst="straightConnector1">
              <a:avLst/>
            </a:prstGeom>
            <a:noFill/>
            <a:ln w="31750" cap="flat" cmpd="sng" algn="ctr">
              <a:solidFill>
                <a:srgbClr val="FFC000"/>
              </a:solidFill>
              <a:prstDash val="solid"/>
              <a:round/>
              <a:headEnd type="none" w="med" len="med"/>
              <a:tailEnd type="arrow"/>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ZoneTexte 16"/>
            <p:cNvSpPr txBox="1"/>
            <p:nvPr/>
          </p:nvSpPr>
          <p:spPr>
            <a:xfrm>
              <a:off x="162254" y="3709628"/>
              <a:ext cx="1043608" cy="461665"/>
            </a:xfrm>
            <a:prstGeom prst="rect">
              <a:avLst/>
            </a:prstGeom>
            <a:noFill/>
          </p:spPr>
          <p:txBody>
            <a:bodyPr wrap="square" rtlCol="0">
              <a:spAutoFit/>
            </a:bodyPr>
            <a:lstStyle/>
            <a:p>
              <a:pPr algn="ctr"/>
              <a:r>
                <a:rPr lang="fr-FR" sz="1200" dirty="0" smtClean="0"/>
                <a:t>Nouvelle Meule</a:t>
              </a:r>
              <a:endParaRPr lang="fr-FR" sz="1200" i="1" dirty="0" smtClean="0"/>
            </a:p>
          </p:txBody>
        </p:sp>
        <p:cxnSp>
          <p:nvCxnSpPr>
            <p:cNvPr id="21" name="Connecteur droit avec flèche 20"/>
            <p:cNvCxnSpPr/>
            <p:nvPr/>
          </p:nvCxnSpPr>
          <p:spPr bwMode="auto">
            <a:xfrm flipH="1">
              <a:off x="3707904" y="3573016"/>
              <a:ext cx="822919" cy="432048"/>
            </a:xfrm>
            <a:prstGeom prst="straightConnector1">
              <a:avLst/>
            </a:prstGeom>
            <a:noFill/>
            <a:ln w="31750" cap="flat" cmpd="sng" algn="ctr">
              <a:solidFill>
                <a:schemeClr val="tx1"/>
              </a:solidFill>
              <a:prstDash val="solid"/>
              <a:round/>
              <a:headEnd type="none" w="med" len="med"/>
              <a:tailEnd type="arrow"/>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2" name="ZoneTexte 21"/>
            <p:cNvSpPr txBox="1"/>
            <p:nvPr/>
          </p:nvSpPr>
          <p:spPr>
            <a:xfrm>
              <a:off x="3995935" y="3272633"/>
              <a:ext cx="1656184" cy="276999"/>
            </a:xfrm>
            <a:prstGeom prst="rect">
              <a:avLst/>
            </a:prstGeom>
            <a:noFill/>
          </p:spPr>
          <p:txBody>
            <a:bodyPr wrap="square" rtlCol="0">
              <a:spAutoFit/>
            </a:bodyPr>
            <a:lstStyle/>
            <a:p>
              <a:pPr algn="ctr"/>
              <a:r>
                <a:rPr lang="fr-FR" sz="1200" dirty="0" smtClean="0"/>
                <a:t>Bras préhenseur</a:t>
              </a:r>
              <a:endParaRPr lang="fr-FR" sz="1200" i="1" dirty="0" smtClean="0"/>
            </a:p>
          </p:txBody>
        </p:sp>
      </p:grpSp>
      <p:sp>
        <p:nvSpPr>
          <p:cNvPr id="14"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Performances du </a:t>
            </a:r>
            <a:r>
              <a:rPr lang="en-US" sz="2600" b="1" dirty="0" err="1" smtClean="0"/>
              <a:t>procédé</a:t>
            </a:r>
            <a:endParaRPr lang="fr-FR" sz="2600" b="1" dirty="0"/>
          </a:p>
        </p:txBody>
      </p:sp>
    </p:spTree>
    <p:extLst>
      <p:ext uri="{BB962C8B-B14F-4D97-AF65-F5344CB8AC3E}">
        <p14:creationId xmlns:p14="http://schemas.microsoft.com/office/powerpoint/2010/main" val="402070053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51</a:t>
            </a:fld>
            <a:endParaRPr lang="fr-FR" altLang="fr-FR" dirty="0"/>
          </a:p>
        </p:txBody>
      </p:sp>
      <p:sp>
        <p:nvSpPr>
          <p:cNvPr id="5" name="ZoneTexte 4"/>
          <p:cNvSpPr txBox="1"/>
          <p:nvPr/>
        </p:nvSpPr>
        <p:spPr>
          <a:xfrm>
            <a:off x="558702" y="980728"/>
            <a:ext cx="509341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Avancées</a:t>
            </a:r>
            <a:endParaRPr lang="fr-FR" sz="2000" i="1" dirty="0">
              <a:latin typeface="Times New Roman" panose="02020603050405020304" pitchFamily="18" charset="0"/>
              <a:cs typeface="Times New Roman" panose="02020603050405020304" pitchFamily="18" charset="0"/>
            </a:endParaRPr>
          </a:p>
        </p:txBody>
      </p:sp>
      <p:sp>
        <p:nvSpPr>
          <p:cNvPr id="14"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Performances du </a:t>
            </a:r>
            <a:r>
              <a:rPr lang="en-US" sz="2600" b="1" dirty="0" err="1" smtClean="0"/>
              <a:t>procédé</a:t>
            </a:r>
            <a:endParaRPr lang="fr-FR" sz="2600" b="1" dirty="0"/>
          </a:p>
        </p:txBody>
      </p:sp>
      <p:pic>
        <p:nvPicPr>
          <p:cNvPr id="3" name="y2mate.com - anca_mx5_awc_automatic_wheel_changer_G4DLLVMR2J8_1080p">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115616" y="1729836"/>
            <a:ext cx="7260299" cy="4083918"/>
          </a:xfrm>
          <a:prstGeom prst="rect">
            <a:avLst/>
          </a:prstGeom>
        </p:spPr>
      </p:pic>
    </p:spTree>
    <p:extLst>
      <p:ext uri="{BB962C8B-B14F-4D97-AF65-F5344CB8AC3E}">
        <p14:creationId xmlns:p14="http://schemas.microsoft.com/office/powerpoint/2010/main" val="19082457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52</a:t>
            </a:fld>
            <a:endParaRPr lang="fr-FR" altLang="fr-FR" dirty="0"/>
          </a:p>
        </p:txBody>
      </p:sp>
      <p:sp>
        <p:nvSpPr>
          <p:cNvPr id="5" name="ZoneTexte 4"/>
          <p:cNvSpPr txBox="1"/>
          <p:nvPr/>
        </p:nvSpPr>
        <p:spPr>
          <a:xfrm>
            <a:off x="558702" y="980728"/>
            <a:ext cx="509341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Fraisage ou rectification: Phase d’ébauche</a:t>
            </a:r>
            <a:endParaRPr lang="fr-FR" sz="2000" i="1" dirty="0">
              <a:latin typeface="Times New Roman" panose="02020603050405020304" pitchFamily="18" charset="0"/>
              <a:cs typeface="Times New Roman" panose="02020603050405020304" pitchFamily="18" charset="0"/>
            </a:endParaRPr>
          </a:p>
        </p:txBody>
      </p:sp>
      <p:graphicFrame>
        <p:nvGraphicFramePr>
          <p:cNvPr id="2" name="Tableau 1"/>
          <p:cNvGraphicFramePr>
            <a:graphicFrameLocks noGrp="1"/>
          </p:cNvGraphicFramePr>
          <p:nvPr>
            <p:extLst>
              <p:ext uri="{D42A27DB-BD31-4B8C-83A1-F6EECF244321}">
                <p14:modId xmlns:p14="http://schemas.microsoft.com/office/powerpoint/2010/main" val="1925895495"/>
              </p:ext>
            </p:extLst>
          </p:nvPr>
        </p:nvGraphicFramePr>
        <p:xfrm>
          <a:off x="1619672" y="1513618"/>
          <a:ext cx="5837820" cy="2937390"/>
        </p:xfrm>
        <a:graphic>
          <a:graphicData uri="http://schemas.openxmlformats.org/drawingml/2006/table">
            <a:tbl>
              <a:tblPr firstRow="1" bandRow="1">
                <a:tableStyleId>{5C22544A-7EE6-4342-B048-85BDC9FD1C3A}</a:tableStyleId>
              </a:tblPr>
              <a:tblGrid>
                <a:gridCol w="1945940">
                  <a:extLst>
                    <a:ext uri="{9D8B030D-6E8A-4147-A177-3AD203B41FA5}">
                      <a16:colId xmlns:a16="http://schemas.microsoft.com/office/drawing/2014/main" val="1388055479"/>
                    </a:ext>
                  </a:extLst>
                </a:gridCol>
                <a:gridCol w="1945940">
                  <a:extLst>
                    <a:ext uri="{9D8B030D-6E8A-4147-A177-3AD203B41FA5}">
                      <a16:colId xmlns:a16="http://schemas.microsoft.com/office/drawing/2014/main" val="2822544807"/>
                    </a:ext>
                  </a:extLst>
                </a:gridCol>
                <a:gridCol w="1945940">
                  <a:extLst>
                    <a:ext uri="{9D8B030D-6E8A-4147-A177-3AD203B41FA5}">
                      <a16:colId xmlns:a16="http://schemas.microsoft.com/office/drawing/2014/main" val="3950677117"/>
                    </a:ext>
                  </a:extLst>
                </a:gridCol>
              </a:tblGrid>
              <a:tr h="587478">
                <a:tc>
                  <a:txBody>
                    <a:bodyPr/>
                    <a:lstStyle/>
                    <a:p>
                      <a:pPr algn="ct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Fraisage </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FR" sz="1600" dirty="0" smtClean="0">
                          <a:solidFill>
                            <a:schemeClr val="tx1"/>
                          </a:solidFill>
                        </a:rPr>
                        <a:t>Rectification</a:t>
                      </a:r>
                    </a:p>
                    <a:p>
                      <a:pPr algn="ct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80866343"/>
                  </a:ext>
                </a:extLst>
              </a:tr>
              <a:tr h="587478">
                <a:tc>
                  <a:txBody>
                    <a:bodyPr/>
                    <a:lstStyle/>
                    <a:p>
                      <a:pPr algn="ctr"/>
                      <a:r>
                        <a:rPr lang="fr-FR" sz="1600" dirty="0" smtClean="0">
                          <a:solidFill>
                            <a:schemeClr val="tx1"/>
                          </a:solidFill>
                        </a:rPr>
                        <a:t>Débit matière (MRR)</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Elevé</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Faible</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10117407"/>
                  </a:ext>
                </a:extLst>
              </a:tr>
              <a:tr h="587478">
                <a:tc>
                  <a:txBody>
                    <a:bodyPr/>
                    <a:lstStyle/>
                    <a:p>
                      <a:pPr algn="ctr"/>
                      <a:r>
                        <a:rPr lang="fr-FR" sz="1600" dirty="0" smtClean="0">
                          <a:solidFill>
                            <a:schemeClr val="tx1"/>
                          </a:solidFill>
                        </a:rPr>
                        <a:t>Energie spécifique</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Faible</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Très</a:t>
                      </a:r>
                      <a:r>
                        <a:rPr lang="fr-FR" sz="1600" baseline="0" dirty="0" smtClean="0">
                          <a:solidFill>
                            <a:schemeClr val="tx1"/>
                          </a:solidFill>
                        </a:rPr>
                        <a:t> élevée</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41063200"/>
                  </a:ext>
                </a:extLst>
              </a:tr>
              <a:tr h="587478">
                <a:tc>
                  <a:txBody>
                    <a:bodyPr/>
                    <a:lstStyle/>
                    <a:p>
                      <a:pPr algn="ctr"/>
                      <a:r>
                        <a:rPr lang="fr-FR" sz="1600" dirty="0" smtClean="0">
                          <a:solidFill>
                            <a:schemeClr val="tx1"/>
                          </a:solidFill>
                        </a:rPr>
                        <a:t>Cout d’utilisation</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Faible</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Elevé</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86829882"/>
                  </a:ext>
                </a:extLst>
              </a:tr>
              <a:tr h="587478">
                <a:tc>
                  <a:txBody>
                    <a:bodyPr/>
                    <a:lstStyle/>
                    <a:p>
                      <a:pPr algn="ctr"/>
                      <a:r>
                        <a:rPr lang="fr-FR" sz="1600" dirty="0" smtClean="0">
                          <a:solidFill>
                            <a:schemeClr val="tx1"/>
                          </a:solidFill>
                        </a:rPr>
                        <a:t>Changement d’outil</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Peu fréquent</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Fréquent</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66632922"/>
                  </a:ext>
                </a:extLst>
              </a:tr>
            </a:tbl>
          </a:graphicData>
        </a:graphic>
      </p:graphicFrame>
      <p:sp>
        <p:nvSpPr>
          <p:cNvPr id="17" name="Rectangle 16"/>
          <p:cNvSpPr/>
          <p:nvPr/>
        </p:nvSpPr>
        <p:spPr>
          <a:xfrm>
            <a:off x="683568" y="5157192"/>
            <a:ext cx="4016944" cy="1980029"/>
          </a:xfrm>
          <a:prstGeom prst="rect">
            <a:avLst/>
          </a:prstGeom>
        </p:spPr>
        <p:txBody>
          <a:bodyPr wrap="square">
            <a:spAutoFit/>
          </a:bodyPr>
          <a:lstStyle/>
          <a:p>
            <a:pPr marL="285750" indent="-285750">
              <a:spcAft>
                <a:spcPts val="800"/>
              </a:spcAft>
              <a:buFont typeface="Arial" panose="020B0604020202020204" pitchFamily="34" charset="0"/>
              <a:buChar char="•"/>
            </a:pPr>
            <a:r>
              <a:rPr lang="fr-FR" sz="1600" dirty="0" smtClean="0">
                <a:solidFill>
                  <a:schemeClr val="accent6">
                    <a:lumMod val="75000"/>
                  </a:schemeClr>
                </a:solidFill>
                <a:latin typeface="Times New Roman" panose="02020603050405020304" pitchFamily="18" charset="0"/>
                <a:ea typeface="Calibri" panose="020F0502020204030204" pitchFamily="34" charset="0"/>
              </a:rPr>
              <a:t>Coût d’utilisation machine important</a:t>
            </a:r>
            <a:br>
              <a:rPr lang="fr-FR" sz="1600" dirty="0" smtClean="0">
                <a:solidFill>
                  <a:schemeClr val="accent6">
                    <a:lumMod val="75000"/>
                  </a:schemeClr>
                </a:solidFill>
                <a:latin typeface="Times New Roman" panose="02020603050405020304" pitchFamily="18" charset="0"/>
                <a:ea typeface="Calibri" panose="020F0502020204030204" pitchFamily="34" charset="0"/>
              </a:rPr>
            </a:br>
            <a:r>
              <a:rPr lang="fr-FR" sz="1600" dirty="0" smtClean="0">
                <a:solidFill>
                  <a:schemeClr val="accent6">
                    <a:lumMod val="75000"/>
                  </a:schemeClr>
                </a:solidFill>
                <a:latin typeface="Times New Roman" panose="02020603050405020304" pitchFamily="18" charset="0"/>
                <a:ea typeface="Calibri" panose="020F0502020204030204" pitchFamily="34" charset="0"/>
              </a:rPr>
              <a:t>(Faible valeur ajoutée pièce)</a:t>
            </a:r>
          </a:p>
          <a:p>
            <a:pPr marL="285750" indent="-285750">
              <a:spcAft>
                <a:spcPts val="800"/>
              </a:spcAft>
              <a:buFont typeface="Arial" panose="020B0604020202020204" pitchFamily="34" charset="0"/>
              <a:buChar char="•"/>
            </a:pPr>
            <a:r>
              <a:rPr lang="fr-FR" sz="1600" dirty="0">
                <a:solidFill>
                  <a:schemeClr val="accent6">
                    <a:lumMod val="75000"/>
                  </a:schemeClr>
                </a:solidFill>
                <a:latin typeface="Times New Roman" panose="02020603050405020304" pitchFamily="18" charset="0"/>
                <a:ea typeface="Calibri" panose="020F0502020204030204" pitchFamily="34" charset="0"/>
              </a:rPr>
              <a:t>T</a:t>
            </a:r>
            <a:r>
              <a:rPr lang="fr-FR" sz="1600" dirty="0" smtClean="0">
                <a:solidFill>
                  <a:schemeClr val="accent6">
                    <a:lumMod val="75000"/>
                  </a:schemeClr>
                </a:solidFill>
                <a:latin typeface="Times New Roman" panose="02020603050405020304" pitchFamily="18" charset="0"/>
                <a:ea typeface="Calibri" panose="020F0502020204030204" pitchFamily="34" charset="0"/>
              </a:rPr>
              <a:t>emps d’usinage élevé</a:t>
            </a:r>
          </a:p>
          <a:p>
            <a:pPr marL="285750" indent="-285750">
              <a:spcAft>
                <a:spcPts val="800"/>
              </a:spcAft>
              <a:buFont typeface="Arial" panose="020B0604020202020204" pitchFamily="34" charset="0"/>
              <a:buChar char="•"/>
            </a:pPr>
            <a:r>
              <a:rPr lang="fr-FR" sz="1600" dirty="0" smtClean="0">
                <a:solidFill>
                  <a:schemeClr val="accent6">
                    <a:lumMod val="75000"/>
                  </a:schemeClr>
                </a:solidFill>
                <a:latin typeface="Times New Roman" panose="02020603050405020304" pitchFamily="18" charset="0"/>
                <a:ea typeface="Calibri" panose="020F0502020204030204" pitchFamily="34" charset="0"/>
              </a:rPr>
              <a:t>Risque d’endommagement pièce</a:t>
            </a:r>
          </a:p>
          <a:p>
            <a:pPr>
              <a:spcAft>
                <a:spcPts val="800"/>
              </a:spcAft>
            </a:pPr>
            <a:endParaRPr lang="fr-FR" sz="1600" dirty="0" smtClean="0">
              <a:solidFill>
                <a:schemeClr val="accent6">
                  <a:lumMod val="75000"/>
                </a:schemeClr>
              </a:solidFill>
              <a:latin typeface="Times New Roman" panose="02020603050405020304" pitchFamily="18" charset="0"/>
              <a:ea typeface="Calibri" panose="020F0502020204030204" pitchFamily="34" charset="0"/>
            </a:endParaRPr>
          </a:p>
          <a:p>
            <a:pPr marL="285750" indent="-285750">
              <a:spcAft>
                <a:spcPts val="800"/>
              </a:spcAft>
              <a:buFont typeface="Arial" panose="020B0604020202020204" pitchFamily="34" charset="0"/>
              <a:buChar char="•"/>
            </a:pPr>
            <a:endParaRPr lang="fr-FR" sz="1600" i="1" dirty="0">
              <a:solidFill>
                <a:schemeClr val="accent6">
                  <a:lumMod val="75000"/>
                </a:schemeClr>
              </a:solidFill>
              <a:latin typeface="Times New Roman" panose="02020603050405020304" pitchFamily="18" charset="0"/>
              <a:ea typeface="Calibri" panose="020F0502020204030204" pitchFamily="34" charset="0"/>
            </a:endParaRPr>
          </a:p>
        </p:txBody>
      </p:sp>
      <p:sp>
        <p:nvSpPr>
          <p:cNvPr id="18" name="Rectangle 17"/>
          <p:cNvSpPr/>
          <p:nvPr/>
        </p:nvSpPr>
        <p:spPr>
          <a:xfrm>
            <a:off x="179512" y="4725144"/>
            <a:ext cx="4016944" cy="338554"/>
          </a:xfrm>
          <a:prstGeom prst="rect">
            <a:avLst/>
          </a:prstGeom>
        </p:spPr>
        <p:txBody>
          <a:bodyPr wrap="square">
            <a:spAutoFit/>
          </a:bodyPr>
          <a:lstStyle/>
          <a:p>
            <a:pPr>
              <a:spcAft>
                <a:spcPts val="800"/>
              </a:spcAft>
            </a:pPr>
            <a:r>
              <a:rPr lang="fr-FR" sz="1600" b="1" dirty="0" smtClean="0">
                <a:latin typeface="Times New Roman" panose="02020603050405020304" pitchFamily="18" charset="0"/>
                <a:ea typeface="Calibri" panose="020F0502020204030204" pitchFamily="34" charset="0"/>
              </a:rPr>
              <a:t>Rectification en phase d’ébauche</a:t>
            </a:r>
          </a:p>
        </p:txBody>
      </p:sp>
      <p:sp>
        <p:nvSpPr>
          <p:cNvPr id="25" name="Rectangle 24"/>
          <p:cNvSpPr/>
          <p:nvPr/>
        </p:nvSpPr>
        <p:spPr>
          <a:xfrm>
            <a:off x="5250802" y="5315544"/>
            <a:ext cx="3866631" cy="933589"/>
          </a:xfrm>
          <a:prstGeom prst="rect">
            <a:avLst/>
          </a:prstGeom>
        </p:spPr>
        <p:txBody>
          <a:bodyPr wrap="square">
            <a:spAutoFit/>
          </a:bodyPr>
          <a:lstStyle/>
          <a:p>
            <a:pPr>
              <a:spcAft>
                <a:spcPts val="800"/>
              </a:spcAft>
            </a:pPr>
            <a:r>
              <a:rPr lang="fr-FR" sz="1600" dirty="0" smtClean="0">
                <a:solidFill>
                  <a:schemeClr val="accent6">
                    <a:lumMod val="75000"/>
                  </a:schemeClr>
                </a:solidFill>
                <a:latin typeface="Times New Roman" panose="02020603050405020304" pitchFamily="18" charset="0"/>
                <a:ea typeface="Calibri" panose="020F0502020204030204" pitchFamily="34" charset="0"/>
              </a:rPr>
              <a:t>Sauf cas très spécifiques (matériau très dur, HEDG </a:t>
            </a:r>
            <a:r>
              <a:rPr lang="fr-FR" sz="1600" dirty="0" err="1" smtClean="0">
                <a:solidFill>
                  <a:schemeClr val="accent6">
                    <a:lumMod val="75000"/>
                  </a:schemeClr>
                </a:solidFill>
                <a:latin typeface="Times New Roman" panose="02020603050405020304" pitchFamily="18" charset="0"/>
                <a:ea typeface="Calibri" panose="020F0502020204030204" pitchFamily="34" charset="0"/>
              </a:rPr>
              <a:t>grinding</a:t>
            </a:r>
            <a:r>
              <a:rPr lang="fr-FR" sz="1600" dirty="0" smtClean="0">
                <a:solidFill>
                  <a:schemeClr val="accent6">
                    <a:lumMod val="75000"/>
                  </a:schemeClr>
                </a:solidFill>
                <a:latin typeface="Times New Roman" panose="02020603050405020304" pitchFamily="18" charset="0"/>
                <a:ea typeface="Calibri" panose="020F0502020204030204" pitchFamily="34" charset="0"/>
              </a:rPr>
              <a:t>…)</a:t>
            </a:r>
          </a:p>
          <a:p>
            <a:pP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Préférer le fraisage en phase d’ébauche</a:t>
            </a:r>
          </a:p>
        </p:txBody>
      </p:sp>
      <p:sp>
        <p:nvSpPr>
          <p:cNvPr id="26" name="Flèche droite 25"/>
          <p:cNvSpPr/>
          <p:nvPr/>
        </p:nvSpPr>
        <p:spPr bwMode="auto">
          <a:xfrm>
            <a:off x="4414074" y="5589240"/>
            <a:ext cx="460156" cy="290832"/>
          </a:xfrm>
          <a:prstGeom prst="rightArrow">
            <a:avLst/>
          </a:prstGeom>
          <a:solidFill>
            <a:schemeClr val="accent6">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1"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Performances du </a:t>
            </a:r>
            <a:r>
              <a:rPr lang="en-US" sz="2600" b="1" dirty="0" err="1" smtClean="0"/>
              <a:t>procédé</a:t>
            </a:r>
            <a:endParaRPr lang="fr-FR" sz="2600" b="1" dirty="0"/>
          </a:p>
        </p:txBody>
      </p:sp>
    </p:spTree>
    <p:extLst>
      <p:ext uri="{BB962C8B-B14F-4D97-AF65-F5344CB8AC3E}">
        <p14:creationId xmlns:p14="http://schemas.microsoft.com/office/powerpoint/2010/main" val="249528622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53</a:t>
            </a:fld>
            <a:endParaRPr lang="fr-FR" altLang="fr-FR" dirty="0"/>
          </a:p>
        </p:txBody>
      </p:sp>
      <p:graphicFrame>
        <p:nvGraphicFramePr>
          <p:cNvPr id="2" name="Tableau 1"/>
          <p:cNvGraphicFramePr>
            <a:graphicFrameLocks noGrp="1"/>
          </p:cNvGraphicFramePr>
          <p:nvPr>
            <p:extLst>
              <p:ext uri="{D42A27DB-BD31-4B8C-83A1-F6EECF244321}">
                <p14:modId xmlns:p14="http://schemas.microsoft.com/office/powerpoint/2010/main" val="2940029624"/>
              </p:ext>
            </p:extLst>
          </p:nvPr>
        </p:nvGraphicFramePr>
        <p:xfrm>
          <a:off x="919099" y="1715574"/>
          <a:ext cx="6989949" cy="2848947"/>
        </p:xfrm>
        <a:graphic>
          <a:graphicData uri="http://schemas.openxmlformats.org/drawingml/2006/table">
            <a:tbl>
              <a:tblPr firstRow="1" bandRow="1">
                <a:tableStyleId>{5C22544A-7EE6-4342-B048-85BDC9FD1C3A}</a:tableStyleId>
              </a:tblPr>
              <a:tblGrid>
                <a:gridCol w="2329983">
                  <a:extLst>
                    <a:ext uri="{9D8B030D-6E8A-4147-A177-3AD203B41FA5}">
                      <a16:colId xmlns:a16="http://schemas.microsoft.com/office/drawing/2014/main" val="1388055479"/>
                    </a:ext>
                  </a:extLst>
                </a:gridCol>
                <a:gridCol w="2329983">
                  <a:extLst>
                    <a:ext uri="{9D8B030D-6E8A-4147-A177-3AD203B41FA5}">
                      <a16:colId xmlns:a16="http://schemas.microsoft.com/office/drawing/2014/main" val="2822544807"/>
                    </a:ext>
                  </a:extLst>
                </a:gridCol>
                <a:gridCol w="2329983">
                  <a:extLst>
                    <a:ext uri="{9D8B030D-6E8A-4147-A177-3AD203B41FA5}">
                      <a16:colId xmlns:a16="http://schemas.microsoft.com/office/drawing/2014/main" val="3950677117"/>
                    </a:ext>
                  </a:extLst>
                </a:gridCol>
              </a:tblGrid>
              <a:tr h="440047">
                <a:tc>
                  <a:txBody>
                    <a:bodyPr/>
                    <a:lstStyle/>
                    <a:p>
                      <a:pPr algn="ct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Fraisage </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FR" sz="1600" dirty="0" smtClean="0">
                          <a:solidFill>
                            <a:schemeClr val="tx1"/>
                          </a:solidFill>
                        </a:rPr>
                        <a:t>Rectification</a:t>
                      </a:r>
                    </a:p>
                    <a:p>
                      <a:pPr algn="ct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80866343"/>
                  </a:ext>
                </a:extLst>
              </a:tr>
              <a:tr h="440047">
                <a:tc>
                  <a:txBody>
                    <a:bodyPr/>
                    <a:lstStyle/>
                    <a:p>
                      <a:pPr algn="ctr"/>
                      <a:r>
                        <a:rPr lang="fr-FR" sz="1600" dirty="0" smtClean="0">
                          <a:solidFill>
                            <a:schemeClr val="tx1"/>
                          </a:solidFill>
                        </a:rPr>
                        <a:t>Rugosité Mini (µm)</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0.1</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0.05</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10117407"/>
                  </a:ext>
                </a:extLst>
              </a:tr>
              <a:tr h="625330">
                <a:tc>
                  <a:txBody>
                    <a:bodyPr/>
                    <a:lstStyle/>
                    <a:p>
                      <a:pPr algn="ctr"/>
                      <a:r>
                        <a:rPr lang="fr-FR" sz="1600" dirty="0" smtClean="0">
                          <a:solidFill>
                            <a:schemeClr val="tx1"/>
                          </a:solidFill>
                        </a:rPr>
                        <a:t>Précision dimensionnelle (µm)</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10</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1</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41063200"/>
                  </a:ext>
                </a:extLst>
              </a:tr>
              <a:tr h="625330">
                <a:tc>
                  <a:txBody>
                    <a:bodyPr/>
                    <a:lstStyle/>
                    <a:p>
                      <a:pPr algn="ctr"/>
                      <a:r>
                        <a:rPr lang="fr-FR" sz="1600" dirty="0" smtClean="0">
                          <a:solidFill>
                            <a:schemeClr val="tx1"/>
                          </a:solidFill>
                        </a:rPr>
                        <a:t>Usinage de</a:t>
                      </a:r>
                      <a:r>
                        <a:rPr lang="fr-FR" sz="1600" baseline="0" dirty="0" smtClean="0">
                          <a:solidFill>
                            <a:schemeClr val="tx1"/>
                          </a:solidFill>
                        </a:rPr>
                        <a:t>: alliages de Titane, Céramiques…</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Difficile</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Assez facile</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86829882"/>
                  </a:ext>
                </a:extLst>
              </a:tr>
              <a:tr h="440047">
                <a:tc>
                  <a:txBody>
                    <a:bodyPr/>
                    <a:lstStyle/>
                    <a:p>
                      <a:pPr algn="ctr"/>
                      <a:r>
                        <a:rPr lang="fr-FR" sz="1600" dirty="0" smtClean="0">
                          <a:solidFill>
                            <a:schemeClr val="tx1"/>
                          </a:solidFill>
                        </a:rPr>
                        <a:t>Contraintes résiduelles de compression</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Assez faible</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fr-FR" sz="1600" dirty="0" smtClean="0">
                          <a:solidFill>
                            <a:schemeClr val="tx1"/>
                          </a:solidFill>
                        </a:rPr>
                        <a:t>Elevées</a:t>
                      </a:r>
                      <a:endParaRPr lang="fr-FR"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66632922"/>
                  </a:ext>
                </a:extLst>
              </a:tr>
            </a:tbl>
          </a:graphicData>
        </a:graphic>
      </p:graphicFrame>
      <p:sp>
        <p:nvSpPr>
          <p:cNvPr id="17" name="Rectangle 16"/>
          <p:cNvSpPr/>
          <p:nvPr/>
        </p:nvSpPr>
        <p:spPr>
          <a:xfrm>
            <a:off x="755576" y="5083155"/>
            <a:ext cx="4016944" cy="1774845"/>
          </a:xfrm>
          <a:prstGeom prst="rect">
            <a:avLst/>
          </a:prstGeom>
        </p:spPr>
        <p:txBody>
          <a:bodyPr wrap="square">
            <a:spAutoFit/>
          </a:bodyPr>
          <a:lstStyle/>
          <a:p>
            <a:pPr marL="285750" indent="-285750">
              <a:spcAft>
                <a:spcPts val="800"/>
              </a:spcAft>
              <a:buFont typeface="Arial" panose="020B0604020202020204" pitchFamily="34" charset="0"/>
              <a:buChar char="•"/>
            </a:pPr>
            <a:r>
              <a:rPr lang="fr-FR" sz="1600" dirty="0" smtClean="0">
                <a:solidFill>
                  <a:schemeClr val="accent6">
                    <a:lumMod val="75000"/>
                  </a:schemeClr>
                </a:solidFill>
                <a:latin typeface="Times New Roman" panose="02020603050405020304" pitchFamily="18" charset="0"/>
                <a:ea typeface="Calibri" panose="020F0502020204030204" pitchFamily="34" charset="0"/>
              </a:rPr>
              <a:t>Précision dimensionnelle et rugosités faibles</a:t>
            </a:r>
          </a:p>
          <a:p>
            <a:pPr marL="285750" indent="-285750">
              <a:spcAft>
                <a:spcPts val="800"/>
              </a:spcAft>
              <a:buFont typeface="Arial" panose="020B0604020202020204" pitchFamily="34" charset="0"/>
              <a:buChar char="•"/>
            </a:pPr>
            <a:r>
              <a:rPr lang="fr-FR" sz="1600" dirty="0" smtClean="0">
                <a:solidFill>
                  <a:schemeClr val="accent6">
                    <a:lumMod val="75000"/>
                  </a:schemeClr>
                </a:solidFill>
                <a:latin typeface="Times New Roman" panose="02020603050405020304" pitchFamily="18" charset="0"/>
                <a:ea typeface="Calibri" panose="020F0502020204030204" pitchFamily="34" charset="0"/>
              </a:rPr>
              <a:t>Usinabilité de nombreux matériaux</a:t>
            </a:r>
          </a:p>
          <a:p>
            <a:pPr marL="285750" indent="-285750">
              <a:spcAft>
                <a:spcPts val="800"/>
              </a:spcAft>
              <a:buFont typeface="Arial" panose="020B0604020202020204" pitchFamily="34" charset="0"/>
              <a:buChar char="•"/>
            </a:pPr>
            <a:r>
              <a:rPr lang="fr-FR" sz="1600" dirty="0" smtClean="0">
                <a:solidFill>
                  <a:schemeClr val="accent6">
                    <a:lumMod val="75000"/>
                  </a:schemeClr>
                </a:solidFill>
                <a:latin typeface="Times New Roman" panose="02020603050405020304" pitchFamily="18" charset="0"/>
                <a:ea typeface="Calibri" panose="020F0502020204030204" pitchFamily="34" charset="0"/>
              </a:rPr>
              <a:t>Amélioration de la tenue en fatigue de la pièce (contraintes de compression, forte dureté)</a:t>
            </a:r>
          </a:p>
        </p:txBody>
      </p:sp>
      <p:sp>
        <p:nvSpPr>
          <p:cNvPr id="18" name="Rectangle 17"/>
          <p:cNvSpPr/>
          <p:nvPr/>
        </p:nvSpPr>
        <p:spPr>
          <a:xfrm>
            <a:off x="179512" y="4725144"/>
            <a:ext cx="4016944" cy="338554"/>
          </a:xfrm>
          <a:prstGeom prst="rect">
            <a:avLst/>
          </a:prstGeom>
        </p:spPr>
        <p:txBody>
          <a:bodyPr wrap="square">
            <a:spAutoFit/>
          </a:bodyPr>
          <a:lstStyle/>
          <a:p>
            <a:pPr>
              <a:spcAft>
                <a:spcPts val="800"/>
              </a:spcAft>
            </a:pPr>
            <a:r>
              <a:rPr lang="fr-FR" sz="1600" b="1" dirty="0" smtClean="0">
                <a:latin typeface="Times New Roman" panose="02020603050405020304" pitchFamily="18" charset="0"/>
                <a:ea typeface="Calibri" panose="020F0502020204030204" pitchFamily="34" charset="0"/>
              </a:rPr>
              <a:t>Rectification en phase de finition</a:t>
            </a:r>
          </a:p>
        </p:txBody>
      </p:sp>
      <p:sp>
        <p:nvSpPr>
          <p:cNvPr id="25" name="Rectangle 24"/>
          <p:cNvSpPr/>
          <p:nvPr/>
        </p:nvSpPr>
        <p:spPr>
          <a:xfrm>
            <a:off x="5277369" y="5342201"/>
            <a:ext cx="3866631" cy="933589"/>
          </a:xfrm>
          <a:prstGeom prst="rect">
            <a:avLst/>
          </a:prstGeom>
        </p:spPr>
        <p:txBody>
          <a:bodyPr wrap="square">
            <a:spAutoFit/>
          </a:bodyPr>
          <a:lstStyle/>
          <a:p>
            <a:pPr>
              <a:spcAft>
                <a:spcPts val="800"/>
              </a:spcAft>
            </a:pPr>
            <a:r>
              <a:rPr lang="fr-FR" sz="1600" dirty="0" smtClean="0">
                <a:solidFill>
                  <a:schemeClr val="accent6">
                    <a:lumMod val="75000"/>
                  </a:schemeClr>
                </a:solidFill>
                <a:latin typeface="Times New Roman" panose="02020603050405020304" pitchFamily="18" charset="0"/>
                <a:ea typeface="Calibri" panose="020F0502020204030204" pitchFamily="34" charset="0"/>
              </a:rPr>
              <a:t>Sauf cas exigences de qualité faible</a:t>
            </a:r>
          </a:p>
          <a:p>
            <a:pP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Préférer la rectification en phase de finition</a:t>
            </a:r>
          </a:p>
        </p:txBody>
      </p:sp>
      <p:sp>
        <p:nvSpPr>
          <p:cNvPr id="26" name="Flèche droite 25"/>
          <p:cNvSpPr/>
          <p:nvPr/>
        </p:nvSpPr>
        <p:spPr bwMode="auto">
          <a:xfrm>
            <a:off x="4414074" y="5589240"/>
            <a:ext cx="460156" cy="290832"/>
          </a:xfrm>
          <a:prstGeom prst="rightArrow">
            <a:avLst/>
          </a:prstGeom>
          <a:solidFill>
            <a:schemeClr val="accent6">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1" name="ZoneTexte 10"/>
          <p:cNvSpPr txBox="1"/>
          <p:nvPr/>
        </p:nvSpPr>
        <p:spPr>
          <a:xfrm>
            <a:off x="558702" y="980728"/>
            <a:ext cx="509341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Fraisage ou rectification: Phase de finition</a:t>
            </a:r>
            <a:endParaRPr lang="fr-FR" sz="2000" i="1" dirty="0">
              <a:latin typeface="Times New Roman" panose="02020603050405020304" pitchFamily="18" charset="0"/>
              <a:cs typeface="Times New Roman" panose="02020603050405020304" pitchFamily="18" charset="0"/>
            </a:endParaRPr>
          </a:p>
        </p:txBody>
      </p:sp>
      <p:sp>
        <p:nvSpPr>
          <p:cNvPr id="12"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Performances du </a:t>
            </a:r>
            <a:r>
              <a:rPr lang="en-US" sz="2600" b="1" dirty="0" err="1" smtClean="0"/>
              <a:t>procédé</a:t>
            </a:r>
            <a:endParaRPr lang="fr-FR" sz="2600" b="1" dirty="0"/>
          </a:p>
        </p:txBody>
      </p:sp>
    </p:spTree>
    <p:extLst>
      <p:ext uri="{BB962C8B-B14F-4D97-AF65-F5344CB8AC3E}">
        <p14:creationId xmlns:p14="http://schemas.microsoft.com/office/powerpoint/2010/main" val="74297732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54</a:t>
            </a:fld>
            <a:endParaRPr lang="fr-FR" altLang="fr-FR" dirty="0"/>
          </a:p>
        </p:txBody>
      </p:sp>
      <p:sp>
        <p:nvSpPr>
          <p:cNvPr id="5" name="ZoneTexte 4"/>
          <p:cNvSpPr txBox="1"/>
          <p:nvPr/>
        </p:nvSpPr>
        <p:spPr>
          <a:xfrm>
            <a:off x="558702" y="980728"/>
            <a:ext cx="509341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Recherche scientifique: Approche empirique</a:t>
            </a:r>
            <a:endParaRPr lang="fr-FR" sz="2000" i="1" dirty="0">
              <a:latin typeface="Times New Roman" panose="02020603050405020304" pitchFamily="18" charset="0"/>
              <a:cs typeface="Times New Roman" panose="02020603050405020304" pitchFamily="18" charset="0"/>
            </a:endParaRPr>
          </a:p>
        </p:txBody>
      </p:sp>
      <p:pic>
        <p:nvPicPr>
          <p:cNvPr id="4" name="Image 3"/>
          <p:cNvPicPr>
            <a:picLocks noChangeAspect="1"/>
          </p:cNvPicPr>
          <p:nvPr/>
        </p:nvPicPr>
        <p:blipFill>
          <a:blip r:embed="rId3"/>
          <a:stretch>
            <a:fillRect/>
          </a:stretch>
        </p:blipFill>
        <p:spPr>
          <a:xfrm>
            <a:off x="31746" y="1670527"/>
            <a:ext cx="5480108" cy="4323398"/>
          </a:xfrm>
          <a:prstGeom prst="rect">
            <a:avLst/>
          </a:prstGeom>
        </p:spPr>
      </p:pic>
      <p:sp>
        <p:nvSpPr>
          <p:cNvPr id="12" name="ZoneTexte 11"/>
          <p:cNvSpPr txBox="1"/>
          <p:nvPr/>
        </p:nvSpPr>
        <p:spPr>
          <a:xfrm>
            <a:off x="457200" y="5996812"/>
            <a:ext cx="3888432" cy="523220"/>
          </a:xfrm>
          <a:prstGeom prst="rect">
            <a:avLst/>
          </a:prstGeom>
          <a:noFill/>
        </p:spPr>
        <p:txBody>
          <a:bodyPr wrap="square" rtlCol="0">
            <a:spAutoFit/>
          </a:bodyPr>
          <a:lstStyle/>
          <a:p>
            <a:pPr algn="ctr"/>
            <a:r>
              <a:rPr lang="fr-FR" dirty="0" smtClean="0"/>
              <a:t>Schéma d’optimisation des conditions de coupe </a:t>
            </a:r>
            <a:r>
              <a:rPr lang="fr-FR" i="1" dirty="0" smtClean="0"/>
              <a:t>Gupta 2001</a:t>
            </a:r>
          </a:p>
        </p:txBody>
      </p:sp>
      <p:sp>
        <p:nvSpPr>
          <p:cNvPr id="13" name="Rectangle 12"/>
          <p:cNvSpPr/>
          <p:nvPr/>
        </p:nvSpPr>
        <p:spPr>
          <a:xfrm>
            <a:off x="5386834" y="2275959"/>
            <a:ext cx="3153188" cy="338554"/>
          </a:xfrm>
          <a:prstGeom prst="rect">
            <a:avLst/>
          </a:prstGeom>
        </p:spPr>
        <p:txBody>
          <a:bodyPr wrap="square">
            <a:spAutoFit/>
          </a:bodyPr>
          <a:lstStyle/>
          <a:p>
            <a:pP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Définition des variables d’intérêts</a:t>
            </a:r>
          </a:p>
        </p:txBody>
      </p:sp>
      <p:sp>
        <p:nvSpPr>
          <p:cNvPr id="14" name="Rectangle 13"/>
          <p:cNvSpPr/>
          <p:nvPr/>
        </p:nvSpPr>
        <p:spPr>
          <a:xfrm>
            <a:off x="5307244" y="4262042"/>
            <a:ext cx="3312368" cy="584775"/>
          </a:xfrm>
          <a:prstGeom prst="rect">
            <a:avLst/>
          </a:prstGeom>
        </p:spPr>
        <p:txBody>
          <a:bodyPr wrap="square">
            <a:spAutoFit/>
          </a:bodyPr>
          <a:lstStyle/>
          <a:p>
            <a:pPr algn="ct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Amélioration des conditions de coupe par tests successifs</a:t>
            </a:r>
          </a:p>
        </p:txBody>
      </p:sp>
      <p:sp>
        <p:nvSpPr>
          <p:cNvPr id="6" name="Flèche vers le bas 5"/>
          <p:cNvSpPr/>
          <p:nvPr/>
        </p:nvSpPr>
        <p:spPr bwMode="auto">
          <a:xfrm>
            <a:off x="6783408" y="3175888"/>
            <a:ext cx="360040" cy="504056"/>
          </a:xfrm>
          <a:prstGeom prst="downArrow">
            <a:avLst/>
          </a:prstGeom>
          <a:solidFill>
            <a:schemeClr val="accent2"/>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11"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Performances du </a:t>
            </a:r>
            <a:r>
              <a:rPr lang="en-US" sz="2600" b="1" dirty="0" err="1" smtClean="0"/>
              <a:t>procédé</a:t>
            </a:r>
            <a:endParaRPr lang="fr-FR" sz="2600" b="1" dirty="0"/>
          </a:p>
        </p:txBody>
      </p:sp>
    </p:spTree>
    <p:extLst>
      <p:ext uri="{BB962C8B-B14F-4D97-AF65-F5344CB8AC3E}">
        <p14:creationId xmlns:p14="http://schemas.microsoft.com/office/powerpoint/2010/main" val="394719219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55</a:t>
            </a:fld>
            <a:endParaRPr lang="fr-FR" altLang="fr-FR" dirty="0"/>
          </a:p>
        </p:txBody>
      </p:sp>
      <p:sp>
        <p:nvSpPr>
          <p:cNvPr id="33" name="Zone de texte 2"/>
          <p:cNvSpPr txBox="1">
            <a:spLocks noChangeAspect="1" noChangeArrowheads="1"/>
          </p:cNvSpPr>
          <p:nvPr/>
        </p:nvSpPr>
        <p:spPr bwMode="auto">
          <a:xfrm>
            <a:off x="992087" y="1496279"/>
            <a:ext cx="1230068" cy="504000"/>
          </a:xfrm>
          <a:prstGeom prst="rect">
            <a:avLst/>
          </a:prstGeom>
          <a:solidFill>
            <a:srgbClr val="CBFBC5"/>
          </a:solidFill>
          <a:ln w="9525">
            <a:solidFill>
              <a:srgbClr val="000000"/>
            </a:solidFill>
            <a:miter lim="800000"/>
            <a:headEnd/>
            <a:tailEnd/>
          </a:ln>
        </p:spPr>
        <p:txBody>
          <a:bodyPr rot="0" vert="horz" wrap="square" lIns="91440" tIns="45720" rIns="91440" bIns="45720" anchor="ctr" anchorCtr="0">
            <a:noAutofit/>
          </a:bodyPr>
          <a:lstStyle/>
          <a:p>
            <a:pPr algn="ctr">
              <a:lnSpc>
                <a:spcPct val="115000"/>
              </a:lnSpc>
              <a:spcAft>
                <a:spcPts val="0"/>
              </a:spcAft>
            </a:pPr>
            <a:r>
              <a:rPr lang="fr-FR" sz="1600" dirty="0" smtClean="0">
                <a:solidFill>
                  <a:srgbClr val="000000"/>
                </a:solidFill>
                <a:effectLst/>
                <a:latin typeface="Times New Roman" panose="02020603050405020304" pitchFamily="18" charset="0"/>
                <a:ea typeface="Calibri" panose="020F0502020204030204" pitchFamily="34" charset="0"/>
              </a:rPr>
              <a:t>Mesure de température</a:t>
            </a:r>
            <a:endParaRPr lang="fr-FR" sz="1600" dirty="0">
              <a:solidFill>
                <a:srgbClr val="000000"/>
              </a:solidFill>
              <a:effectLst/>
              <a:latin typeface="Times New Roman" panose="02020603050405020304" pitchFamily="18" charset="0"/>
              <a:ea typeface="Calibri" panose="020F0502020204030204" pitchFamily="34" charset="0"/>
            </a:endParaRPr>
          </a:p>
        </p:txBody>
      </p:sp>
      <p:sp>
        <p:nvSpPr>
          <p:cNvPr id="79" name="Zone de texte 2"/>
          <p:cNvSpPr txBox="1">
            <a:spLocks noChangeAspect="1" noChangeArrowheads="1"/>
          </p:cNvSpPr>
          <p:nvPr/>
        </p:nvSpPr>
        <p:spPr bwMode="auto">
          <a:xfrm>
            <a:off x="5824579" y="1440303"/>
            <a:ext cx="1483725" cy="504000"/>
          </a:xfrm>
          <a:prstGeom prst="rect">
            <a:avLst/>
          </a:prstGeom>
          <a:solidFill>
            <a:srgbClr val="CBFBC5"/>
          </a:solidFill>
          <a:ln w="9525">
            <a:solidFill>
              <a:srgbClr val="000000"/>
            </a:solidFill>
            <a:miter lim="800000"/>
            <a:headEnd/>
            <a:tailEnd/>
          </a:ln>
        </p:spPr>
        <p:txBody>
          <a:bodyPr rot="0" vert="horz" wrap="square" lIns="91440" tIns="45720" rIns="91440" bIns="45720" anchor="ctr" anchorCtr="0">
            <a:noAutofit/>
          </a:bodyPr>
          <a:lstStyle/>
          <a:p>
            <a:pPr algn="ctr">
              <a:lnSpc>
                <a:spcPct val="115000"/>
              </a:lnSpc>
              <a:spcAft>
                <a:spcPts val="0"/>
              </a:spcAft>
            </a:pPr>
            <a:r>
              <a:rPr lang="fr-FR" sz="1600" dirty="0" smtClean="0">
                <a:solidFill>
                  <a:srgbClr val="000000"/>
                </a:solidFill>
                <a:effectLst/>
                <a:latin typeface="Times New Roman" panose="02020603050405020304" pitchFamily="18" charset="0"/>
                <a:ea typeface="Calibri" panose="020F0502020204030204" pitchFamily="34" charset="0"/>
              </a:rPr>
              <a:t>Mesure d’effort</a:t>
            </a:r>
            <a:endParaRPr lang="fr-FR" sz="1600" dirty="0">
              <a:solidFill>
                <a:srgbClr val="000000"/>
              </a:solidFill>
              <a:effectLst/>
              <a:latin typeface="Times New Roman" panose="02020603050405020304" pitchFamily="18" charset="0"/>
              <a:ea typeface="Calibri" panose="020F0502020204030204" pitchFamily="34" charset="0"/>
            </a:endParaRPr>
          </a:p>
        </p:txBody>
      </p:sp>
      <p:grpSp>
        <p:nvGrpSpPr>
          <p:cNvPr id="54" name="Groupe 53"/>
          <p:cNvGrpSpPr/>
          <p:nvPr/>
        </p:nvGrpSpPr>
        <p:grpSpPr>
          <a:xfrm>
            <a:off x="708945" y="3771419"/>
            <a:ext cx="1796352" cy="2197157"/>
            <a:chOff x="708945" y="3771419"/>
            <a:chExt cx="1796352" cy="2197157"/>
          </a:xfrm>
        </p:grpSpPr>
        <p:grpSp>
          <p:nvGrpSpPr>
            <p:cNvPr id="59" name="Groupe 58"/>
            <p:cNvGrpSpPr/>
            <p:nvPr/>
          </p:nvGrpSpPr>
          <p:grpSpPr>
            <a:xfrm>
              <a:off x="708945" y="4586459"/>
              <a:ext cx="1796352" cy="1382117"/>
              <a:chOff x="2820645" y="2811550"/>
              <a:chExt cx="1796352" cy="1382117"/>
            </a:xfrm>
          </p:grpSpPr>
          <p:sp>
            <p:nvSpPr>
              <p:cNvPr id="61" name="Ellipse 60"/>
              <p:cNvSpPr/>
              <p:nvPr/>
            </p:nvSpPr>
            <p:spPr>
              <a:xfrm>
                <a:off x="2820645" y="2811550"/>
                <a:ext cx="1796352" cy="1118124"/>
              </a:xfrm>
              <a:prstGeom prst="ellipse">
                <a:avLst/>
              </a:prstGeom>
              <a:solidFill>
                <a:srgbClr val="CAFAFE"/>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63" name="Zone de texte 2"/>
              <p:cNvSpPr txBox="1">
                <a:spLocks noChangeArrowheads="1"/>
              </p:cNvSpPr>
              <p:nvPr/>
            </p:nvSpPr>
            <p:spPr bwMode="auto">
              <a:xfrm>
                <a:off x="2890431" y="3019816"/>
                <a:ext cx="1656781" cy="1173851"/>
              </a:xfrm>
              <a:prstGeom prst="rect">
                <a:avLst/>
              </a:prstGeom>
              <a:noFill/>
              <a:ln w="9525">
                <a:noFill/>
                <a:miter lim="800000"/>
                <a:headEnd/>
                <a:tailEnd/>
              </a:ln>
            </p:spPr>
            <p:txBody>
              <a:bodyPr rot="0" vert="horz" wrap="square" lIns="91440" tIns="45720" rIns="91440" bIns="45720" anchor="t" anchorCtr="0">
                <a:noAutofit/>
              </a:bodyPr>
              <a:lstStyle/>
              <a:p>
                <a:pPr algn="ctr">
                  <a:lnSpc>
                    <a:spcPct val="115000"/>
                  </a:lnSpc>
                  <a:spcAft>
                    <a:spcPts val="0"/>
                  </a:spcAft>
                </a:pPr>
                <a:r>
                  <a:rPr lang="fr-FR" sz="1600" dirty="0" smtClean="0">
                    <a:solidFill>
                      <a:srgbClr val="000000"/>
                    </a:solidFill>
                    <a:latin typeface="Times New Roman" panose="02020603050405020304" pitchFamily="18" charset="0"/>
                    <a:ea typeface="Calibri" panose="020F0502020204030204" pitchFamily="34" charset="0"/>
                  </a:rPr>
                  <a:t>Bilan thermique du procédé (</a:t>
                </a:r>
                <a:r>
                  <a:rPr lang="fr-FR" sz="1600" i="1" dirty="0" err="1" smtClean="0">
                    <a:solidFill>
                      <a:srgbClr val="000000"/>
                    </a:solidFill>
                    <a:latin typeface="Times New Roman" panose="02020603050405020304" pitchFamily="18" charset="0"/>
                    <a:ea typeface="Calibri" panose="020F0502020204030204" pitchFamily="34" charset="0"/>
                  </a:rPr>
                  <a:t>R</a:t>
                </a:r>
                <a:r>
                  <a:rPr lang="fr-FR" sz="1600" i="1" baseline="-25000" dirty="0" err="1">
                    <a:solidFill>
                      <a:srgbClr val="000000"/>
                    </a:solidFill>
                    <a:latin typeface="Times New Roman" panose="02020603050405020304" pitchFamily="18" charset="0"/>
                    <a:ea typeface="Calibri" panose="020F0502020204030204" pitchFamily="34" charset="0"/>
                  </a:rPr>
                  <a:t>w</a:t>
                </a:r>
                <a:r>
                  <a:rPr lang="fr-FR" sz="1600" dirty="0" smtClean="0">
                    <a:solidFill>
                      <a:srgbClr val="000000"/>
                    </a:solidFill>
                    <a:latin typeface="Times New Roman" panose="02020603050405020304" pitchFamily="18" charset="0"/>
                    <a:ea typeface="Calibri" panose="020F0502020204030204" pitchFamily="34" charset="0"/>
                  </a:rPr>
                  <a:t>)</a:t>
                </a:r>
                <a:endParaRPr lang="fr-FR" sz="1600" i="1" dirty="0">
                  <a:solidFill>
                    <a:srgbClr val="000000"/>
                  </a:solidFill>
                  <a:effectLst/>
                  <a:latin typeface="Times New Roman" panose="02020603050405020304" pitchFamily="18" charset="0"/>
                  <a:ea typeface="Calibri" panose="020F0502020204030204" pitchFamily="34" charset="0"/>
                </a:endParaRPr>
              </a:p>
            </p:txBody>
          </p:sp>
        </p:grpSp>
        <p:cxnSp>
          <p:nvCxnSpPr>
            <p:cNvPr id="76" name="Connecteur droit 75"/>
            <p:cNvCxnSpPr/>
            <p:nvPr/>
          </p:nvCxnSpPr>
          <p:spPr>
            <a:xfrm flipV="1">
              <a:off x="1574682" y="3771419"/>
              <a:ext cx="0" cy="723744"/>
            </a:xfrm>
            <a:prstGeom prst="line">
              <a:avLst/>
            </a:prstGeom>
            <a:noFill/>
            <a:ln w="19050" cap="flat" cmpd="sng" algn="ctr">
              <a:solidFill>
                <a:sysClr val="windowText" lastClr="000000"/>
              </a:solidFill>
              <a:prstDash val="solid"/>
              <a:miter lim="800000"/>
              <a:headEnd type="triangle"/>
              <a:tailEnd type="none"/>
            </a:ln>
            <a:effectLst/>
          </p:spPr>
        </p:cxnSp>
      </p:grpSp>
      <p:grpSp>
        <p:nvGrpSpPr>
          <p:cNvPr id="55" name="Groupe 54"/>
          <p:cNvGrpSpPr/>
          <p:nvPr/>
        </p:nvGrpSpPr>
        <p:grpSpPr>
          <a:xfrm>
            <a:off x="2590457" y="3944199"/>
            <a:ext cx="2862219" cy="1100262"/>
            <a:chOff x="2590457" y="3944199"/>
            <a:chExt cx="2862219" cy="1100262"/>
          </a:xfrm>
        </p:grpSpPr>
        <p:grpSp>
          <p:nvGrpSpPr>
            <p:cNvPr id="84" name="Groupe 83"/>
            <p:cNvGrpSpPr/>
            <p:nvPr/>
          </p:nvGrpSpPr>
          <p:grpSpPr>
            <a:xfrm>
              <a:off x="3684098" y="3944199"/>
              <a:ext cx="1768578" cy="1100262"/>
              <a:chOff x="2820645" y="2811550"/>
              <a:chExt cx="1796352" cy="1231441"/>
            </a:xfrm>
          </p:grpSpPr>
          <p:sp>
            <p:nvSpPr>
              <p:cNvPr id="85" name="Ellipse 84"/>
              <p:cNvSpPr/>
              <p:nvPr/>
            </p:nvSpPr>
            <p:spPr>
              <a:xfrm>
                <a:off x="2820645" y="2811550"/>
                <a:ext cx="1796352" cy="1118124"/>
              </a:xfrm>
              <a:prstGeom prst="ellipse">
                <a:avLst/>
              </a:prstGeom>
              <a:solidFill>
                <a:srgbClr val="CAFAFE"/>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87" name="Zone de texte 2"/>
              <p:cNvSpPr txBox="1">
                <a:spLocks noChangeArrowheads="1"/>
              </p:cNvSpPr>
              <p:nvPr/>
            </p:nvSpPr>
            <p:spPr bwMode="auto">
              <a:xfrm>
                <a:off x="2904534" y="2869140"/>
                <a:ext cx="1656781" cy="1173851"/>
              </a:xfrm>
              <a:prstGeom prst="rect">
                <a:avLst/>
              </a:prstGeom>
              <a:noFill/>
              <a:ln w="9525">
                <a:noFill/>
                <a:miter lim="800000"/>
                <a:headEnd/>
                <a:tailEnd/>
              </a:ln>
            </p:spPr>
            <p:txBody>
              <a:bodyPr rot="0" vert="horz" wrap="square" lIns="91440" tIns="45720" rIns="91440" bIns="45720" anchor="t" anchorCtr="0">
                <a:noAutofit/>
              </a:bodyPr>
              <a:lstStyle/>
              <a:p>
                <a:pPr algn="ctr">
                  <a:lnSpc>
                    <a:spcPct val="115000"/>
                  </a:lnSpc>
                  <a:spcAft>
                    <a:spcPts val="0"/>
                  </a:spcAft>
                </a:pPr>
                <a:r>
                  <a:rPr lang="fr-FR" sz="1600" dirty="0" smtClean="0">
                    <a:solidFill>
                      <a:srgbClr val="000000"/>
                    </a:solidFill>
                    <a:latin typeface="Times New Roman" panose="02020603050405020304" pitchFamily="18" charset="0"/>
                    <a:ea typeface="Calibri" panose="020F0502020204030204" pitchFamily="34" charset="0"/>
                  </a:rPr>
                  <a:t>Utilisation du modèle (sans </a:t>
                </a:r>
                <a:r>
                  <a:rPr lang="fr-FR" sz="1600" dirty="0" err="1" smtClean="0">
                    <a:solidFill>
                      <a:srgbClr val="000000"/>
                    </a:solidFill>
                    <a:latin typeface="Times New Roman" panose="02020603050405020304" pitchFamily="18" charset="0"/>
                    <a:ea typeface="Calibri" panose="020F0502020204030204" pitchFamily="34" charset="0"/>
                  </a:rPr>
                  <a:t>temp</a:t>
                </a:r>
                <a:r>
                  <a:rPr lang="fr-FR" sz="1600" dirty="0" smtClean="0">
                    <a:solidFill>
                      <a:srgbClr val="000000"/>
                    </a:solidFill>
                    <a:latin typeface="Times New Roman" panose="02020603050405020304" pitchFamily="18" charset="0"/>
                    <a:ea typeface="Calibri" panose="020F0502020204030204" pitchFamily="34" charset="0"/>
                  </a:rPr>
                  <a:t> </a:t>
                </a:r>
                <a:r>
                  <a:rPr lang="fr-FR" sz="1600" dirty="0" err="1" smtClean="0">
                    <a:solidFill>
                      <a:srgbClr val="000000"/>
                    </a:solidFill>
                    <a:latin typeface="Times New Roman" panose="02020603050405020304" pitchFamily="18" charset="0"/>
                    <a:ea typeface="Calibri" panose="020F0502020204030204" pitchFamily="34" charset="0"/>
                  </a:rPr>
                  <a:t>exp</a:t>
                </a:r>
                <a:r>
                  <a:rPr lang="fr-FR" sz="1600" dirty="0" smtClean="0">
                    <a:solidFill>
                      <a:srgbClr val="000000"/>
                    </a:solidFill>
                    <a:latin typeface="Times New Roman" panose="02020603050405020304" pitchFamily="18" charset="0"/>
                    <a:ea typeface="Calibri" panose="020F0502020204030204" pitchFamily="34" charset="0"/>
                  </a:rPr>
                  <a:t>)</a:t>
                </a:r>
                <a:endParaRPr lang="fr-FR" sz="1600" i="1" dirty="0">
                  <a:solidFill>
                    <a:srgbClr val="000000"/>
                  </a:solidFill>
                  <a:effectLst/>
                  <a:latin typeface="Times New Roman" panose="02020603050405020304" pitchFamily="18" charset="0"/>
                  <a:ea typeface="Calibri" panose="020F0502020204030204" pitchFamily="34" charset="0"/>
                </a:endParaRPr>
              </a:p>
            </p:txBody>
          </p:sp>
        </p:grpSp>
        <p:cxnSp>
          <p:nvCxnSpPr>
            <p:cNvPr id="92" name="Connecteur droit 91"/>
            <p:cNvCxnSpPr/>
            <p:nvPr/>
          </p:nvCxnSpPr>
          <p:spPr>
            <a:xfrm flipH="1">
              <a:off x="2590457" y="4649342"/>
              <a:ext cx="988679" cy="355608"/>
            </a:xfrm>
            <a:prstGeom prst="line">
              <a:avLst/>
            </a:prstGeom>
            <a:noFill/>
            <a:ln w="19050" cap="flat" cmpd="sng" algn="ctr">
              <a:solidFill>
                <a:sysClr val="windowText" lastClr="000000"/>
              </a:solidFill>
              <a:prstDash val="solid"/>
              <a:miter lim="800000"/>
              <a:headEnd type="triangle"/>
              <a:tailEnd type="none"/>
            </a:ln>
            <a:effectLst/>
          </p:spPr>
        </p:cxnSp>
      </p:grpSp>
      <p:grpSp>
        <p:nvGrpSpPr>
          <p:cNvPr id="56" name="Groupe 55"/>
          <p:cNvGrpSpPr/>
          <p:nvPr/>
        </p:nvGrpSpPr>
        <p:grpSpPr>
          <a:xfrm>
            <a:off x="5468280" y="3517592"/>
            <a:ext cx="3112970" cy="1306689"/>
            <a:chOff x="5468280" y="3517592"/>
            <a:chExt cx="3112970" cy="1306689"/>
          </a:xfrm>
        </p:grpSpPr>
        <p:grpSp>
          <p:nvGrpSpPr>
            <p:cNvPr id="132" name="Groupe 131"/>
            <p:cNvGrpSpPr/>
            <p:nvPr/>
          </p:nvGrpSpPr>
          <p:grpSpPr>
            <a:xfrm>
              <a:off x="6189130" y="3517592"/>
              <a:ext cx="2392120" cy="1306689"/>
              <a:chOff x="2601048" y="3045820"/>
              <a:chExt cx="2392120" cy="1306689"/>
            </a:xfrm>
          </p:grpSpPr>
          <p:sp>
            <p:nvSpPr>
              <p:cNvPr id="133" name="Ellipse 132"/>
              <p:cNvSpPr/>
              <p:nvPr/>
            </p:nvSpPr>
            <p:spPr>
              <a:xfrm>
                <a:off x="2601048" y="3045820"/>
                <a:ext cx="2392120" cy="684459"/>
              </a:xfrm>
              <a:prstGeom prst="ellipse">
                <a:avLst/>
              </a:prstGeom>
              <a:solidFill>
                <a:srgbClr val="CAFAFE"/>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134" name="Zone de texte 2"/>
              <p:cNvSpPr txBox="1">
                <a:spLocks noChangeArrowheads="1"/>
              </p:cNvSpPr>
              <p:nvPr/>
            </p:nvSpPr>
            <p:spPr bwMode="auto">
              <a:xfrm>
                <a:off x="2735025" y="3178658"/>
                <a:ext cx="2132253" cy="1173851"/>
              </a:xfrm>
              <a:prstGeom prst="rect">
                <a:avLst/>
              </a:prstGeom>
              <a:noFill/>
              <a:ln w="9525">
                <a:noFill/>
                <a:miter lim="800000"/>
                <a:headEnd/>
                <a:tailEnd/>
              </a:ln>
            </p:spPr>
            <p:txBody>
              <a:bodyPr rot="0" vert="horz" wrap="square" lIns="91440" tIns="45720" rIns="91440" bIns="45720" anchor="t" anchorCtr="0">
                <a:noAutofit/>
              </a:bodyPr>
              <a:lstStyle/>
              <a:p>
                <a:pPr algn="ctr">
                  <a:lnSpc>
                    <a:spcPct val="115000"/>
                  </a:lnSpc>
                  <a:spcAft>
                    <a:spcPts val="0"/>
                  </a:spcAft>
                </a:pPr>
                <a:r>
                  <a:rPr lang="fr-FR" sz="1600" dirty="0" err="1" smtClean="0">
                    <a:solidFill>
                      <a:srgbClr val="000000"/>
                    </a:solidFill>
                    <a:effectLst/>
                    <a:latin typeface="Times New Roman" panose="02020603050405020304" pitchFamily="18" charset="0"/>
                    <a:ea typeface="Calibri" panose="020F0502020204030204" pitchFamily="34" charset="0"/>
                  </a:rPr>
                  <a:t>Temp</a:t>
                </a:r>
                <a:r>
                  <a:rPr lang="fr-FR" sz="1600" dirty="0" smtClean="0">
                    <a:solidFill>
                      <a:srgbClr val="000000"/>
                    </a:solidFill>
                    <a:effectLst/>
                    <a:latin typeface="Times New Roman" panose="02020603050405020304" pitchFamily="18" charset="0"/>
                    <a:ea typeface="Calibri" panose="020F0502020204030204" pitchFamily="34" charset="0"/>
                  </a:rPr>
                  <a:t> ex = </a:t>
                </a:r>
                <a:r>
                  <a:rPr lang="fr-FR" sz="1600" dirty="0" err="1" smtClean="0">
                    <a:solidFill>
                      <a:srgbClr val="000000"/>
                    </a:solidFill>
                    <a:effectLst/>
                    <a:latin typeface="Times New Roman" panose="02020603050405020304" pitchFamily="18" charset="0"/>
                    <a:ea typeface="Calibri" panose="020F0502020204030204" pitchFamily="34" charset="0"/>
                  </a:rPr>
                  <a:t>Temp</a:t>
                </a:r>
                <a:r>
                  <a:rPr lang="fr-FR" sz="1600" dirty="0" smtClean="0">
                    <a:solidFill>
                      <a:srgbClr val="000000"/>
                    </a:solidFill>
                    <a:effectLst/>
                    <a:latin typeface="Times New Roman" panose="02020603050405020304" pitchFamily="18" charset="0"/>
                    <a:ea typeface="Calibri" panose="020F0502020204030204" pitchFamily="34" charset="0"/>
                  </a:rPr>
                  <a:t> </a:t>
                </a:r>
                <a:r>
                  <a:rPr lang="fr-FR" sz="1600" dirty="0" err="1" smtClean="0">
                    <a:solidFill>
                      <a:srgbClr val="000000"/>
                    </a:solidFill>
                    <a:effectLst/>
                    <a:latin typeface="Times New Roman" panose="02020603050405020304" pitchFamily="18" charset="0"/>
                    <a:ea typeface="Calibri" panose="020F0502020204030204" pitchFamily="34" charset="0"/>
                  </a:rPr>
                  <a:t>calc</a:t>
                </a:r>
                <a:r>
                  <a:rPr lang="fr-FR" sz="1600" dirty="0" smtClean="0">
                    <a:solidFill>
                      <a:srgbClr val="000000"/>
                    </a:solidFill>
                    <a:effectLst/>
                    <a:latin typeface="Times New Roman" panose="02020603050405020304" pitchFamily="18" charset="0"/>
                    <a:ea typeface="Calibri" panose="020F0502020204030204" pitchFamily="34" charset="0"/>
                  </a:rPr>
                  <a:t> ?</a:t>
                </a:r>
                <a:endParaRPr lang="fr-FR" sz="1600" dirty="0">
                  <a:solidFill>
                    <a:srgbClr val="000000"/>
                  </a:solidFill>
                  <a:effectLst/>
                  <a:latin typeface="Times New Roman" panose="02020603050405020304" pitchFamily="18" charset="0"/>
                  <a:ea typeface="Calibri" panose="020F0502020204030204" pitchFamily="34" charset="0"/>
                </a:endParaRPr>
              </a:p>
            </p:txBody>
          </p:sp>
        </p:grpSp>
        <p:cxnSp>
          <p:nvCxnSpPr>
            <p:cNvPr id="96" name="Connecteur droit 95"/>
            <p:cNvCxnSpPr/>
            <p:nvPr/>
          </p:nvCxnSpPr>
          <p:spPr>
            <a:xfrm flipH="1">
              <a:off x="5468280" y="3940086"/>
              <a:ext cx="653862" cy="235033"/>
            </a:xfrm>
            <a:prstGeom prst="line">
              <a:avLst/>
            </a:prstGeom>
            <a:noFill/>
            <a:ln w="19050" cap="flat" cmpd="sng" algn="ctr">
              <a:solidFill>
                <a:sysClr val="windowText" lastClr="000000"/>
              </a:solidFill>
              <a:prstDash val="solid"/>
              <a:miter lim="800000"/>
              <a:headEnd type="triangle"/>
              <a:tailEnd type="none"/>
            </a:ln>
            <a:effectLst/>
          </p:spPr>
        </p:cxnSp>
      </p:grpSp>
      <p:sp>
        <p:nvSpPr>
          <p:cNvPr id="35" name="Arc 34"/>
          <p:cNvSpPr/>
          <p:nvPr/>
        </p:nvSpPr>
        <p:spPr bwMode="auto">
          <a:xfrm>
            <a:off x="457200" y="3214610"/>
            <a:ext cx="6851104" cy="556809"/>
          </a:xfrm>
          <a:prstGeom prst="arc">
            <a:avLst>
              <a:gd name="adj1" fmla="val 11513269"/>
              <a:gd name="adj2" fmla="val 0"/>
            </a:avLst>
          </a:prstGeom>
          <a:noFill/>
          <a:ln w="66675" cap="flat" cmpd="dbl" algn="ctr">
            <a:solidFill>
              <a:schemeClr val="tx1"/>
            </a:solidFill>
            <a:prstDash val="solid"/>
            <a:round/>
            <a:headEnd type="triangl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nchor="ctr"/>
          <a:lstStyle/>
          <a:p>
            <a:pPr algn="ctr"/>
            <a:endParaRPr lang="fr-FR"/>
          </a:p>
        </p:txBody>
      </p:sp>
      <p:grpSp>
        <p:nvGrpSpPr>
          <p:cNvPr id="57" name="Groupe 56"/>
          <p:cNvGrpSpPr/>
          <p:nvPr/>
        </p:nvGrpSpPr>
        <p:grpSpPr>
          <a:xfrm>
            <a:off x="5985327" y="4326990"/>
            <a:ext cx="2799725" cy="1886467"/>
            <a:chOff x="5985327" y="4326990"/>
            <a:chExt cx="2799725" cy="1886467"/>
          </a:xfrm>
        </p:grpSpPr>
        <p:grpSp>
          <p:nvGrpSpPr>
            <p:cNvPr id="124" name="Groupe 123"/>
            <p:cNvGrpSpPr/>
            <p:nvPr/>
          </p:nvGrpSpPr>
          <p:grpSpPr>
            <a:xfrm>
              <a:off x="5985327" y="4326990"/>
              <a:ext cx="2799725" cy="1886467"/>
              <a:chOff x="2722083" y="4261073"/>
              <a:chExt cx="2799725" cy="1886467"/>
            </a:xfrm>
          </p:grpSpPr>
          <p:cxnSp>
            <p:nvCxnSpPr>
              <p:cNvPr id="139" name="Connecteur droit 138"/>
              <p:cNvCxnSpPr/>
              <p:nvPr/>
            </p:nvCxnSpPr>
            <p:spPr>
              <a:xfrm flipH="1">
                <a:off x="4189076" y="4261073"/>
                <a:ext cx="0" cy="1247718"/>
              </a:xfrm>
              <a:prstGeom prst="line">
                <a:avLst/>
              </a:prstGeom>
              <a:ln w="76200" cmpd="dbl">
                <a:solidFill>
                  <a:schemeClr val="tx1"/>
                </a:solidFill>
                <a:prstDash val="solid"/>
                <a:headEnd type="none"/>
                <a:tailEnd type="triangle"/>
              </a:ln>
            </p:spPr>
            <p:style>
              <a:lnRef idx="1">
                <a:schemeClr val="accent1"/>
              </a:lnRef>
              <a:fillRef idx="0">
                <a:schemeClr val="accent1"/>
              </a:fillRef>
              <a:effectRef idx="0">
                <a:schemeClr val="accent1"/>
              </a:effectRef>
              <a:fontRef idx="minor">
                <a:schemeClr val="tx1"/>
              </a:fontRef>
            </p:style>
          </p:cxnSp>
          <p:sp>
            <p:nvSpPr>
              <p:cNvPr id="140" name="Zone de texte 2"/>
              <p:cNvSpPr txBox="1">
                <a:spLocks noChangeArrowheads="1"/>
              </p:cNvSpPr>
              <p:nvPr/>
            </p:nvSpPr>
            <p:spPr bwMode="auto">
              <a:xfrm>
                <a:off x="2722083" y="5597341"/>
                <a:ext cx="2799725" cy="550199"/>
              </a:xfrm>
              <a:prstGeom prst="rect">
                <a:avLst/>
              </a:prstGeom>
              <a:noFill/>
              <a:ln w="9525">
                <a:noFill/>
                <a:miter lim="800000"/>
                <a:headEnd/>
                <a:tailEnd/>
              </a:ln>
            </p:spPr>
            <p:txBody>
              <a:bodyPr rot="0" vert="horz" wrap="square" lIns="91440" tIns="45720" rIns="91440" bIns="45720" anchor="t" anchorCtr="0">
                <a:noAutofit/>
              </a:bodyPr>
              <a:lstStyle/>
              <a:p>
                <a:pPr algn="ctr">
                  <a:lnSpc>
                    <a:spcPct val="115000"/>
                  </a:lnSpc>
                  <a:spcAft>
                    <a:spcPts val="0"/>
                  </a:spcAft>
                </a:pPr>
                <a:r>
                  <a:rPr lang="fr-FR" sz="1600" b="1" dirty="0" smtClean="0">
                    <a:solidFill>
                      <a:srgbClr val="000000"/>
                    </a:solidFill>
                    <a:effectLst/>
                    <a:latin typeface="Times New Roman" panose="02020603050405020304" pitchFamily="18" charset="0"/>
                    <a:ea typeface="Calibri" panose="020F0502020204030204" pitchFamily="34" charset="0"/>
                  </a:rPr>
                  <a:t>Validation du modèle thermique</a:t>
                </a:r>
                <a:endParaRPr lang="fr-FR" sz="1600" dirty="0">
                  <a:solidFill>
                    <a:srgbClr val="000000"/>
                  </a:solidFill>
                  <a:effectLst/>
                  <a:latin typeface="Times New Roman" panose="02020603050405020304" pitchFamily="18" charset="0"/>
                  <a:ea typeface="Calibri" panose="020F0502020204030204" pitchFamily="34" charset="0"/>
                </a:endParaRPr>
              </a:p>
            </p:txBody>
          </p:sp>
        </p:grpSp>
        <p:sp>
          <p:nvSpPr>
            <p:cNvPr id="101" name="ZoneTexte 100"/>
            <p:cNvSpPr txBox="1"/>
            <p:nvPr/>
          </p:nvSpPr>
          <p:spPr>
            <a:xfrm>
              <a:off x="7248776" y="4649342"/>
              <a:ext cx="899733" cy="307777"/>
            </a:xfrm>
            <a:prstGeom prst="rect">
              <a:avLst/>
            </a:prstGeom>
            <a:noFill/>
          </p:spPr>
          <p:txBody>
            <a:bodyPr wrap="square" rtlCol="0">
              <a:spAutoFit/>
            </a:bodyPr>
            <a:lstStyle/>
            <a:p>
              <a:pPr algn="ctr"/>
              <a:r>
                <a:rPr lang="fr-FR" b="1" i="1" dirty="0" smtClean="0"/>
                <a:t>Oui</a:t>
              </a:r>
            </a:p>
          </p:txBody>
        </p:sp>
      </p:grpSp>
      <p:sp>
        <p:nvSpPr>
          <p:cNvPr id="102" name="ZoneTexte 101"/>
          <p:cNvSpPr txBox="1"/>
          <p:nvPr/>
        </p:nvSpPr>
        <p:spPr>
          <a:xfrm>
            <a:off x="4591910" y="2910849"/>
            <a:ext cx="899733" cy="307777"/>
          </a:xfrm>
          <a:prstGeom prst="rect">
            <a:avLst/>
          </a:prstGeom>
          <a:noFill/>
        </p:spPr>
        <p:txBody>
          <a:bodyPr wrap="square" rtlCol="0">
            <a:spAutoFit/>
          </a:bodyPr>
          <a:lstStyle/>
          <a:p>
            <a:pPr algn="ctr"/>
            <a:r>
              <a:rPr lang="fr-FR" b="1" i="1" dirty="0" smtClean="0"/>
              <a:t>Non</a:t>
            </a:r>
          </a:p>
        </p:txBody>
      </p:sp>
      <p:grpSp>
        <p:nvGrpSpPr>
          <p:cNvPr id="58" name="Groupe 57"/>
          <p:cNvGrpSpPr/>
          <p:nvPr/>
        </p:nvGrpSpPr>
        <p:grpSpPr>
          <a:xfrm>
            <a:off x="601348" y="1944304"/>
            <a:ext cx="5122780" cy="1765998"/>
            <a:chOff x="601348" y="1944304"/>
            <a:chExt cx="5122780" cy="1765998"/>
          </a:xfrm>
        </p:grpSpPr>
        <p:cxnSp>
          <p:nvCxnSpPr>
            <p:cNvPr id="68" name="Connecteur droit 67"/>
            <p:cNvCxnSpPr/>
            <p:nvPr/>
          </p:nvCxnSpPr>
          <p:spPr>
            <a:xfrm flipV="1">
              <a:off x="2612894" y="2681862"/>
              <a:ext cx="795619" cy="331811"/>
            </a:xfrm>
            <a:prstGeom prst="line">
              <a:avLst/>
            </a:prstGeom>
            <a:noFill/>
            <a:ln w="19050" cap="flat" cmpd="sng" algn="ctr">
              <a:solidFill>
                <a:sysClr val="windowText" lastClr="000000"/>
              </a:solidFill>
              <a:prstDash val="solid"/>
              <a:miter lim="800000"/>
              <a:headEnd type="triangle"/>
              <a:tailEnd type="none"/>
            </a:ln>
            <a:effectLst/>
          </p:spPr>
        </p:cxnSp>
        <p:grpSp>
          <p:nvGrpSpPr>
            <p:cNvPr id="53" name="Groupe 52"/>
            <p:cNvGrpSpPr/>
            <p:nvPr/>
          </p:nvGrpSpPr>
          <p:grpSpPr>
            <a:xfrm>
              <a:off x="601348" y="1944304"/>
              <a:ext cx="5122780" cy="1765998"/>
              <a:chOff x="601348" y="1944304"/>
              <a:chExt cx="5122780" cy="1765998"/>
            </a:xfrm>
          </p:grpSpPr>
          <p:grpSp>
            <p:nvGrpSpPr>
              <p:cNvPr id="88" name="Groupe 87"/>
              <p:cNvGrpSpPr/>
              <p:nvPr/>
            </p:nvGrpSpPr>
            <p:grpSpPr>
              <a:xfrm>
                <a:off x="601348" y="2581386"/>
                <a:ext cx="2011546" cy="1128916"/>
                <a:chOff x="2853675" y="2302597"/>
                <a:chExt cx="1555747" cy="769205"/>
              </a:xfrm>
            </p:grpSpPr>
            <p:sp>
              <p:nvSpPr>
                <p:cNvPr id="89" name="Ellipse 88"/>
                <p:cNvSpPr/>
                <p:nvPr/>
              </p:nvSpPr>
              <p:spPr>
                <a:xfrm>
                  <a:off x="2853677" y="2302597"/>
                  <a:ext cx="1505566" cy="769205"/>
                </a:xfrm>
                <a:prstGeom prst="ellipse">
                  <a:avLst/>
                </a:prstGeom>
                <a:solidFill>
                  <a:srgbClr val="CAFAFE"/>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90" name="Zone de texte 2"/>
                <p:cNvSpPr txBox="1">
                  <a:spLocks noChangeArrowheads="1"/>
                </p:cNvSpPr>
                <p:nvPr/>
              </p:nvSpPr>
              <p:spPr bwMode="auto">
                <a:xfrm>
                  <a:off x="2853675" y="2371058"/>
                  <a:ext cx="1555747" cy="563832"/>
                </a:xfrm>
                <a:prstGeom prst="rect">
                  <a:avLst/>
                </a:prstGeom>
                <a:noFill/>
                <a:ln w="9525">
                  <a:noFill/>
                  <a:miter lim="800000"/>
                  <a:headEnd/>
                  <a:tailEnd/>
                </a:ln>
              </p:spPr>
              <p:txBody>
                <a:bodyPr rot="0" vert="horz" wrap="square" lIns="91440" tIns="45720" rIns="91440" bIns="45720" anchor="t" anchorCtr="0">
                  <a:noAutofit/>
                </a:bodyPr>
                <a:lstStyle/>
                <a:p>
                  <a:pPr algn="ctr">
                    <a:lnSpc>
                      <a:spcPct val="115000"/>
                    </a:lnSpc>
                    <a:spcAft>
                      <a:spcPts val="0"/>
                    </a:spcAft>
                  </a:pPr>
                  <a:r>
                    <a:rPr lang="fr-FR" sz="1600" dirty="0" smtClean="0">
                      <a:solidFill>
                        <a:srgbClr val="000000"/>
                      </a:solidFill>
                      <a:effectLst/>
                      <a:latin typeface="Times New Roman" panose="02020603050405020304" pitchFamily="18" charset="0"/>
                      <a:ea typeface="Calibri" panose="020F0502020204030204" pitchFamily="34" charset="0"/>
                    </a:rPr>
                    <a:t>Détermination des paramètres</a:t>
                  </a:r>
                  <a:r>
                    <a:rPr lang="fr-FR" sz="1600" dirty="0" smtClean="0">
                      <a:solidFill>
                        <a:srgbClr val="000000"/>
                      </a:solidFill>
                      <a:latin typeface="Times New Roman" panose="02020603050405020304" pitchFamily="18" charset="0"/>
                      <a:ea typeface="Calibri" panose="020F0502020204030204" pitchFamily="34" charset="0"/>
                    </a:rPr>
                    <a:t> d’un modèle thermique</a:t>
                  </a:r>
                  <a:endParaRPr lang="fr-FR" sz="1600" dirty="0">
                    <a:solidFill>
                      <a:srgbClr val="000000"/>
                    </a:solidFill>
                    <a:effectLst/>
                    <a:latin typeface="Times New Roman" panose="02020603050405020304" pitchFamily="18" charset="0"/>
                    <a:ea typeface="Calibri" panose="020F0502020204030204" pitchFamily="34" charset="0"/>
                  </a:endParaRPr>
                </a:p>
              </p:txBody>
            </p:sp>
          </p:grpSp>
          <p:cxnSp>
            <p:nvCxnSpPr>
              <p:cNvPr id="69" name="Connecteur droit 68"/>
              <p:cNvCxnSpPr/>
              <p:nvPr/>
            </p:nvCxnSpPr>
            <p:spPr>
              <a:xfrm flipH="1" flipV="1">
                <a:off x="1565439" y="2074066"/>
                <a:ext cx="0" cy="406858"/>
              </a:xfrm>
              <a:prstGeom prst="line">
                <a:avLst/>
              </a:prstGeom>
              <a:noFill/>
              <a:ln w="19050" cap="flat" cmpd="sng" algn="ctr">
                <a:solidFill>
                  <a:sysClr val="windowText" lastClr="000000"/>
                </a:solidFill>
                <a:prstDash val="solid"/>
                <a:miter lim="800000"/>
                <a:headEnd type="triangle"/>
                <a:tailEnd type="none"/>
              </a:ln>
              <a:effectLst/>
            </p:spPr>
          </p:cxnSp>
          <p:grpSp>
            <p:nvGrpSpPr>
              <p:cNvPr id="114" name="Groupe 113"/>
              <p:cNvGrpSpPr/>
              <p:nvPr/>
            </p:nvGrpSpPr>
            <p:grpSpPr>
              <a:xfrm>
                <a:off x="3408513" y="2021752"/>
                <a:ext cx="1367449" cy="802707"/>
                <a:chOff x="2820645" y="2905680"/>
                <a:chExt cx="1730425" cy="1023994"/>
              </a:xfrm>
            </p:grpSpPr>
            <p:sp>
              <p:nvSpPr>
                <p:cNvPr id="118" name="Ellipse 117"/>
                <p:cNvSpPr/>
                <p:nvPr/>
              </p:nvSpPr>
              <p:spPr>
                <a:xfrm>
                  <a:off x="2820645" y="2905680"/>
                  <a:ext cx="1730425" cy="1023994"/>
                </a:xfrm>
                <a:prstGeom prst="ellipse">
                  <a:avLst/>
                </a:prstGeom>
                <a:solidFill>
                  <a:srgbClr val="CAFAFE"/>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119" name="Zone de texte 2"/>
                <p:cNvSpPr txBox="1">
                  <a:spLocks noChangeArrowheads="1"/>
                </p:cNvSpPr>
                <p:nvPr/>
              </p:nvSpPr>
              <p:spPr bwMode="auto">
                <a:xfrm>
                  <a:off x="2994458" y="3009488"/>
                  <a:ext cx="1431090" cy="753797"/>
                </a:xfrm>
                <a:prstGeom prst="rect">
                  <a:avLst/>
                </a:prstGeom>
                <a:noFill/>
                <a:ln w="9525">
                  <a:noFill/>
                  <a:miter lim="800000"/>
                  <a:headEnd/>
                  <a:tailEnd/>
                </a:ln>
              </p:spPr>
              <p:txBody>
                <a:bodyPr rot="0" vert="horz" wrap="square" lIns="91440" tIns="45720" rIns="91440" bIns="45720" anchor="t" anchorCtr="0">
                  <a:noAutofit/>
                </a:bodyPr>
                <a:lstStyle/>
                <a:p>
                  <a:pPr algn="ctr">
                    <a:lnSpc>
                      <a:spcPct val="115000"/>
                    </a:lnSpc>
                    <a:spcAft>
                      <a:spcPts val="0"/>
                    </a:spcAft>
                  </a:pPr>
                  <a:r>
                    <a:rPr lang="fr-FR" sz="1600" dirty="0" smtClean="0">
                      <a:solidFill>
                        <a:srgbClr val="000000"/>
                      </a:solidFill>
                      <a:latin typeface="Times New Roman" panose="02020603050405020304" pitchFamily="18" charset="0"/>
                      <a:ea typeface="Calibri" panose="020F0502020204030204" pitchFamily="34" charset="0"/>
                    </a:rPr>
                    <a:t>Puissance de coupe</a:t>
                  </a:r>
                  <a:endParaRPr lang="fr-FR" sz="1600" i="1" dirty="0">
                    <a:solidFill>
                      <a:srgbClr val="000000"/>
                    </a:solidFill>
                    <a:effectLst/>
                    <a:latin typeface="Times New Roman" panose="02020603050405020304" pitchFamily="18" charset="0"/>
                    <a:ea typeface="Calibri" panose="020F0502020204030204" pitchFamily="34" charset="0"/>
                  </a:endParaRPr>
                </a:p>
              </p:txBody>
            </p:sp>
          </p:grpSp>
          <p:cxnSp>
            <p:nvCxnSpPr>
              <p:cNvPr id="120" name="Connecteur droit 119"/>
              <p:cNvCxnSpPr/>
              <p:nvPr/>
            </p:nvCxnSpPr>
            <p:spPr>
              <a:xfrm flipV="1">
                <a:off x="4788024" y="1944304"/>
                <a:ext cx="936104" cy="333191"/>
              </a:xfrm>
              <a:prstGeom prst="line">
                <a:avLst/>
              </a:prstGeom>
              <a:noFill/>
              <a:ln w="19050" cap="flat" cmpd="sng" algn="ctr">
                <a:solidFill>
                  <a:sysClr val="windowText" lastClr="000000"/>
                </a:solidFill>
                <a:prstDash val="solid"/>
                <a:miter lim="800000"/>
                <a:headEnd type="triangle"/>
                <a:tailEnd type="none"/>
              </a:ln>
              <a:effectLst/>
            </p:spPr>
          </p:cxnSp>
        </p:grpSp>
      </p:grpSp>
      <p:sp>
        <p:nvSpPr>
          <p:cNvPr id="40"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Performances du </a:t>
            </a:r>
            <a:r>
              <a:rPr lang="en-US" sz="2600" b="1" dirty="0" err="1" smtClean="0"/>
              <a:t>procédé</a:t>
            </a:r>
            <a:endParaRPr lang="fr-FR" sz="2600" b="1" dirty="0"/>
          </a:p>
        </p:txBody>
      </p:sp>
      <p:sp>
        <p:nvSpPr>
          <p:cNvPr id="41" name="ZoneTexte 40"/>
          <p:cNvSpPr txBox="1"/>
          <p:nvPr/>
        </p:nvSpPr>
        <p:spPr>
          <a:xfrm>
            <a:off x="558702" y="980728"/>
            <a:ext cx="758980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Recherche scientifique: Mise en place d’un modèle thermique</a:t>
            </a:r>
            <a:endParaRPr lang="fr-FR" sz="20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4377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nodeType="click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up)">
                                      <p:cBhvr>
                                        <p:cTn id="13" dur="500"/>
                                        <p:tgtEl>
                                          <p:spTgt spid="5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nodeType="clickEffect">
                                  <p:stCondLst>
                                    <p:cond delay="0"/>
                                  </p:stCondLst>
                                  <p:childTnLst>
                                    <p:set>
                                      <p:cBhvr>
                                        <p:cTn id="17" dur="1" fill="hold">
                                          <p:stCondLst>
                                            <p:cond delay="0"/>
                                          </p:stCondLst>
                                        </p:cTn>
                                        <p:tgtEl>
                                          <p:spTgt spid="54"/>
                                        </p:tgtEl>
                                        <p:attrNameLst>
                                          <p:attrName>style.visibility</p:attrName>
                                        </p:attrNameLst>
                                      </p:cBhvr>
                                      <p:to>
                                        <p:strVal val="visible"/>
                                      </p:to>
                                    </p:set>
                                    <p:animEffect transition="in" filter="wipe(up)">
                                      <p:cBhvr>
                                        <p:cTn id="18" dur="500"/>
                                        <p:tgtEl>
                                          <p:spTgt spid="54"/>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left)">
                                      <p:cBhvr>
                                        <p:cTn id="23" dur="500"/>
                                        <p:tgtEl>
                                          <p:spTgt spid="5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56"/>
                                        </p:tgtEl>
                                        <p:attrNameLst>
                                          <p:attrName>style.visibility</p:attrName>
                                        </p:attrNameLst>
                                      </p:cBhvr>
                                      <p:to>
                                        <p:strVal val="visible"/>
                                      </p:to>
                                    </p:set>
                                    <p:animEffect transition="in" filter="wipe(left)">
                                      <p:cBhvr>
                                        <p:cTn id="28" dur="500"/>
                                        <p:tgtEl>
                                          <p:spTgt spid="56"/>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2" fill="hold" grpId="0" nodeType="click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wipe(right)">
                                      <p:cBhvr>
                                        <p:cTn id="33" dur="500"/>
                                        <p:tgtEl>
                                          <p:spTgt spid="35"/>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102"/>
                                        </p:tgtEl>
                                        <p:attrNameLst>
                                          <p:attrName>style.visibility</p:attrName>
                                        </p:attrNameLst>
                                      </p:cBhvr>
                                      <p:to>
                                        <p:strVal val="visible"/>
                                      </p:to>
                                    </p:set>
                                    <p:animEffect transition="in" filter="wipe(right)">
                                      <p:cBhvr>
                                        <p:cTn id="36" dur="500"/>
                                        <p:tgtEl>
                                          <p:spTgt spid="102"/>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nodeType="clickEffect">
                                  <p:stCondLst>
                                    <p:cond delay="0"/>
                                  </p:stCondLst>
                                  <p:childTnLst>
                                    <p:set>
                                      <p:cBhvr>
                                        <p:cTn id="40" dur="1" fill="hold">
                                          <p:stCondLst>
                                            <p:cond delay="0"/>
                                          </p:stCondLst>
                                        </p:cTn>
                                        <p:tgtEl>
                                          <p:spTgt spid="57"/>
                                        </p:tgtEl>
                                        <p:attrNameLst>
                                          <p:attrName>style.visibility</p:attrName>
                                        </p:attrNameLst>
                                      </p:cBhvr>
                                      <p:to>
                                        <p:strVal val="visible"/>
                                      </p:to>
                                    </p:set>
                                    <p:animEffect transition="in" filter="wipe(up)">
                                      <p:cBhvr>
                                        <p:cTn id="41"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79" grpId="0" animBg="1"/>
      <p:bldP spid="35" grpId="0" animBg="1"/>
      <p:bldP spid="10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56</a:t>
            </a:fld>
            <a:endParaRPr lang="fr-FR" altLang="fr-FR" dirty="0"/>
          </a:p>
        </p:txBody>
      </p:sp>
      <p:pic>
        <p:nvPicPr>
          <p:cNvPr id="3" name="Image 2"/>
          <p:cNvPicPr>
            <a:picLocks noChangeAspect="1"/>
          </p:cNvPicPr>
          <p:nvPr/>
        </p:nvPicPr>
        <p:blipFill>
          <a:blip r:embed="rId3"/>
          <a:stretch>
            <a:fillRect/>
          </a:stretch>
        </p:blipFill>
        <p:spPr>
          <a:xfrm>
            <a:off x="5051222" y="1362567"/>
            <a:ext cx="3667004" cy="4383046"/>
          </a:xfrm>
          <a:prstGeom prst="rect">
            <a:avLst/>
          </a:prstGeom>
        </p:spPr>
      </p:pic>
      <p:pic>
        <p:nvPicPr>
          <p:cNvPr id="2" name="Image 1"/>
          <p:cNvPicPr>
            <a:picLocks noChangeAspect="1"/>
          </p:cNvPicPr>
          <p:nvPr/>
        </p:nvPicPr>
        <p:blipFill>
          <a:blip r:embed="rId4"/>
          <a:stretch>
            <a:fillRect/>
          </a:stretch>
        </p:blipFill>
        <p:spPr>
          <a:xfrm>
            <a:off x="876274" y="4437112"/>
            <a:ext cx="3548763" cy="1468903"/>
          </a:xfrm>
          <a:prstGeom prst="rect">
            <a:avLst/>
          </a:prstGeom>
        </p:spPr>
      </p:pic>
      <p:pic>
        <p:nvPicPr>
          <p:cNvPr id="7" name="Image 6"/>
          <p:cNvPicPr/>
          <p:nvPr/>
        </p:nvPicPr>
        <p:blipFill>
          <a:blip r:embed="rId5">
            <a:extLst>
              <a:ext uri="{28A0092B-C50C-407E-A947-70E740481C1C}">
                <a14:useLocalDpi xmlns:a14="http://schemas.microsoft.com/office/drawing/2010/main" val="0"/>
              </a:ext>
            </a:extLst>
          </a:blip>
          <a:stretch>
            <a:fillRect/>
          </a:stretch>
        </p:blipFill>
        <p:spPr>
          <a:xfrm>
            <a:off x="623676" y="1733136"/>
            <a:ext cx="3629025" cy="1895475"/>
          </a:xfrm>
          <a:prstGeom prst="rect">
            <a:avLst/>
          </a:prstGeom>
        </p:spPr>
      </p:pic>
      <p:sp>
        <p:nvSpPr>
          <p:cNvPr id="8" name="ZoneTexte 7"/>
          <p:cNvSpPr txBox="1"/>
          <p:nvPr/>
        </p:nvSpPr>
        <p:spPr>
          <a:xfrm>
            <a:off x="219440" y="3576982"/>
            <a:ext cx="4437496" cy="307777"/>
          </a:xfrm>
          <a:prstGeom prst="rect">
            <a:avLst/>
          </a:prstGeom>
          <a:noFill/>
        </p:spPr>
        <p:txBody>
          <a:bodyPr wrap="square" rtlCol="0">
            <a:spAutoFit/>
          </a:bodyPr>
          <a:lstStyle/>
          <a:p>
            <a:pPr algn="ctr"/>
            <a:r>
              <a:rPr lang="fr-FR" dirty="0" smtClean="0"/>
              <a:t>Platine </a:t>
            </a:r>
            <a:r>
              <a:rPr lang="fr-FR" dirty="0" err="1" smtClean="0"/>
              <a:t>Kistler</a:t>
            </a:r>
            <a:r>
              <a:rPr lang="fr-FR" dirty="0" smtClean="0"/>
              <a:t> de mesure d’effort</a:t>
            </a:r>
            <a:endParaRPr lang="fr-FR" i="1" dirty="0" smtClean="0"/>
          </a:p>
        </p:txBody>
      </p:sp>
      <p:sp>
        <p:nvSpPr>
          <p:cNvPr id="9" name="ZoneTexte 8"/>
          <p:cNvSpPr txBox="1"/>
          <p:nvPr/>
        </p:nvSpPr>
        <p:spPr>
          <a:xfrm>
            <a:off x="431907" y="5850056"/>
            <a:ext cx="4437496" cy="307777"/>
          </a:xfrm>
          <a:prstGeom prst="rect">
            <a:avLst/>
          </a:prstGeom>
          <a:noFill/>
        </p:spPr>
        <p:txBody>
          <a:bodyPr wrap="square" rtlCol="0">
            <a:spAutoFit/>
          </a:bodyPr>
          <a:lstStyle/>
          <a:p>
            <a:pPr algn="ctr"/>
            <a:r>
              <a:rPr lang="fr-FR" dirty="0" smtClean="0"/>
              <a:t>Mesure de la puissance consommée à la broche</a:t>
            </a:r>
            <a:endParaRPr lang="fr-FR" i="1" dirty="0" smtClean="0"/>
          </a:p>
        </p:txBody>
      </p:sp>
      <p:sp>
        <p:nvSpPr>
          <p:cNvPr id="11" name="ZoneTexte 10"/>
          <p:cNvSpPr txBox="1"/>
          <p:nvPr/>
        </p:nvSpPr>
        <p:spPr>
          <a:xfrm>
            <a:off x="5690351" y="5752126"/>
            <a:ext cx="2388745" cy="307777"/>
          </a:xfrm>
          <a:prstGeom prst="rect">
            <a:avLst/>
          </a:prstGeom>
          <a:noFill/>
        </p:spPr>
        <p:txBody>
          <a:bodyPr wrap="square" rtlCol="0">
            <a:spAutoFit/>
          </a:bodyPr>
          <a:lstStyle/>
          <a:p>
            <a:pPr algn="ctr"/>
            <a:r>
              <a:rPr lang="fr-FR" dirty="0" smtClean="0"/>
              <a:t>Profil d’effort de coupe</a:t>
            </a:r>
            <a:endParaRPr lang="fr-FR" i="1" dirty="0" smtClean="0"/>
          </a:p>
        </p:txBody>
      </p:sp>
      <p:sp>
        <p:nvSpPr>
          <p:cNvPr id="12"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Performances du </a:t>
            </a:r>
            <a:r>
              <a:rPr lang="en-US" sz="2600" b="1" dirty="0" err="1" smtClean="0"/>
              <a:t>procédé</a:t>
            </a:r>
            <a:endParaRPr lang="fr-FR" sz="2600" b="1" dirty="0"/>
          </a:p>
        </p:txBody>
      </p:sp>
      <p:sp>
        <p:nvSpPr>
          <p:cNvPr id="13" name="ZoneTexte 12"/>
          <p:cNvSpPr txBox="1"/>
          <p:nvPr/>
        </p:nvSpPr>
        <p:spPr>
          <a:xfrm>
            <a:off x="558702" y="980728"/>
            <a:ext cx="758980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Recherche scientifique: Instrumentation en effort</a:t>
            </a:r>
            <a:endParaRPr lang="fr-FR" sz="20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291426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57</a:t>
            </a:fld>
            <a:endParaRPr lang="fr-FR" altLang="fr-FR" dirty="0"/>
          </a:p>
        </p:txBody>
      </p:sp>
      <p:grpSp>
        <p:nvGrpSpPr>
          <p:cNvPr id="22" name="Groupe 21"/>
          <p:cNvGrpSpPr/>
          <p:nvPr/>
        </p:nvGrpSpPr>
        <p:grpSpPr>
          <a:xfrm>
            <a:off x="11651" y="1405564"/>
            <a:ext cx="4171296" cy="5315911"/>
            <a:chOff x="226597" y="1405564"/>
            <a:chExt cx="4171296" cy="5315911"/>
          </a:xfrm>
        </p:grpSpPr>
        <p:grpSp>
          <p:nvGrpSpPr>
            <p:cNvPr id="12" name="Groupe 11"/>
            <p:cNvGrpSpPr/>
            <p:nvPr/>
          </p:nvGrpSpPr>
          <p:grpSpPr>
            <a:xfrm>
              <a:off x="762109" y="4126316"/>
              <a:ext cx="2993504" cy="2357034"/>
              <a:chOff x="1100623" y="3284984"/>
              <a:chExt cx="3456384" cy="2835206"/>
            </a:xfrm>
          </p:grpSpPr>
          <p:pic>
            <p:nvPicPr>
              <p:cNvPr id="4" name="Image 3"/>
              <p:cNvPicPr>
                <a:picLocks noChangeAspect="1"/>
              </p:cNvPicPr>
              <p:nvPr/>
            </p:nvPicPr>
            <p:blipFill rotWithShape="1">
              <a:blip r:embed="rId3"/>
              <a:srcRect l="5096" t="3370" r="35032"/>
              <a:stretch/>
            </p:blipFill>
            <p:spPr>
              <a:xfrm>
                <a:off x="1100623" y="3284984"/>
                <a:ext cx="3456384" cy="2835206"/>
              </a:xfrm>
              <a:prstGeom prst="rect">
                <a:avLst/>
              </a:prstGeom>
            </p:spPr>
          </p:pic>
          <p:sp>
            <p:nvSpPr>
              <p:cNvPr id="6" name="Rectangle 5"/>
              <p:cNvSpPr/>
              <p:nvPr/>
            </p:nvSpPr>
            <p:spPr bwMode="auto">
              <a:xfrm>
                <a:off x="1547664" y="3429000"/>
                <a:ext cx="432048" cy="360040"/>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grpSp>
        <p:pic>
          <p:nvPicPr>
            <p:cNvPr id="14" name="Image 13"/>
            <p:cNvPicPr/>
            <p:nvPr/>
          </p:nvPicPr>
          <p:blipFill>
            <a:blip r:embed="rId4">
              <a:extLst>
                <a:ext uri="{28A0092B-C50C-407E-A947-70E740481C1C}">
                  <a14:useLocalDpi xmlns:a14="http://schemas.microsoft.com/office/drawing/2010/main" val="0"/>
                </a:ext>
              </a:extLst>
            </a:blip>
            <a:stretch>
              <a:fillRect/>
            </a:stretch>
          </p:blipFill>
          <p:spPr>
            <a:xfrm>
              <a:off x="961473" y="1405564"/>
              <a:ext cx="2808312" cy="2144147"/>
            </a:xfrm>
            <a:prstGeom prst="rect">
              <a:avLst/>
            </a:prstGeom>
          </p:spPr>
        </p:pic>
        <p:sp>
          <p:nvSpPr>
            <p:cNvPr id="15" name="ZoneTexte 14"/>
            <p:cNvSpPr txBox="1"/>
            <p:nvPr/>
          </p:nvSpPr>
          <p:spPr>
            <a:xfrm>
              <a:off x="333365" y="3485005"/>
              <a:ext cx="4064528" cy="523220"/>
            </a:xfrm>
            <a:prstGeom prst="rect">
              <a:avLst/>
            </a:prstGeom>
            <a:noFill/>
          </p:spPr>
          <p:txBody>
            <a:bodyPr wrap="square" rtlCol="0">
              <a:spAutoFit/>
            </a:bodyPr>
            <a:lstStyle/>
            <a:p>
              <a:pPr algn="ctr"/>
              <a:r>
                <a:rPr lang="fr-FR" dirty="0" smtClean="0"/>
                <a:t>Mesure des champs de température par thermographie</a:t>
              </a:r>
              <a:endParaRPr lang="fr-FR" i="1" dirty="0" smtClean="0"/>
            </a:p>
          </p:txBody>
        </p:sp>
        <p:sp>
          <p:nvSpPr>
            <p:cNvPr id="16" name="ZoneTexte 15"/>
            <p:cNvSpPr txBox="1"/>
            <p:nvPr/>
          </p:nvSpPr>
          <p:spPr>
            <a:xfrm>
              <a:off x="226597" y="6413698"/>
              <a:ext cx="4064528" cy="307777"/>
            </a:xfrm>
            <a:prstGeom prst="rect">
              <a:avLst/>
            </a:prstGeom>
            <a:noFill/>
          </p:spPr>
          <p:txBody>
            <a:bodyPr wrap="square" rtlCol="0">
              <a:spAutoFit/>
            </a:bodyPr>
            <a:lstStyle/>
            <a:p>
              <a:pPr algn="ctr"/>
              <a:r>
                <a:rPr lang="fr-FR" dirty="0" smtClean="0"/>
                <a:t>Mesure par thermocouple</a:t>
              </a:r>
              <a:endParaRPr lang="fr-FR" i="1" dirty="0" smtClean="0"/>
            </a:p>
          </p:txBody>
        </p:sp>
      </p:grpSp>
      <p:grpSp>
        <p:nvGrpSpPr>
          <p:cNvPr id="13" name="Groupe 12"/>
          <p:cNvGrpSpPr/>
          <p:nvPr/>
        </p:nvGrpSpPr>
        <p:grpSpPr>
          <a:xfrm>
            <a:off x="3635896" y="1534975"/>
            <a:ext cx="6033763" cy="4029471"/>
            <a:chOff x="3650805" y="1554311"/>
            <a:chExt cx="6570000" cy="4464000"/>
          </a:xfrm>
        </p:grpSpPr>
        <p:pic>
          <p:nvPicPr>
            <p:cNvPr id="20" name="Image 19"/>
            <p:cNvPicPr>
              <a:picLocks/>
            </p:cNvPicPr>
            <p:nvPr/>
          </p:nvPicPr>
          <p:blipFill rotWithShape="1">
            <a:blip r:embed="rId5" cstate="print">
              <a:extLst>
                <a:ext uri="{28A0092B-C50C-407E-A947-70E740481C1C}">
                  <a14:useLocalDpi xmlns:a14="http://schemas.microsoft.com/office/drawing/2010/main" val="0"/>
                </a:ext>
              </a:extLst>
            </a:blip>
            <a:srcRect l="4044" t="2139" r="11703" b="2652"/>
            <a:stretch/>
          </p:blipFill>
          <p:spPr>
            <a:xfrm>
              <a:off x="3923928" y="1679514"/>
              <a:ext cx="5549788" cy="4213594"/>
            </a:xfrm>
            <a:prstGeom prst="rect">
              <a:avLst/>
            </a:prstGeom>
          </p:spPr>
        </p:pic>
        <p:pic>
          <p:nvPicPr>
            <p:cNvPr id="21" name="Image 20"/>
            <p:cNvPicPr preferRelativeResize="0">
              <a:picLocks/>
            </p:cNvPicPr>
            <p:nvPr/>
          </p:nvPicPr>
          <p:blipFill>
            <a:blip r:embed="rId6" cstate="print">
              <a:extLst>
                <a:ext uri="{BEBA8EAE-BF5A-486C-A8C5-ECC9F3942E4B}">
                  <a14:imgProps xmlns:a14="http://schemas.microsoft.com/office/drawing/2010/main">
                    <a14:imgLayer r:embed="rId7">
                      <a14:imgEffect>
                        <a14:backgroundRemoval t="60920" b="95074" l="12516" r="82491"/>
                      </a14:imgEffect>
                    </a14:imgLayer>
                  </a14:imgProps>
                </a:ext>
                <a:ext uri="{28A0092B-C50C-407E-A947-70E740481C1C}">
                  <a14:useLocalDpi xmlns:a14="http://schemas.microsoft.com/office/drawing/2010/main" val="0"/>
                </a:ext>
              </a:extLst>
            </a:blip>
            <a:stretch>
              <a:fillRect/>
            </a:stretch>
          </p:blipFill>
          <p:spPr>
            <a:xfrm>
              <a:off x="3650805" y="1554311"/>
              <a:ext cx="6570000" cy="4464000"/>
            </a:xfrm>
            <a:prstGeom prst="rect">
              <a:avLst/>
            </a:prstGeom>
          </p:spPr>
        </p:pic>
      </p:grpSp>
      <p:sp>
        <p:nvSpPr>
          <p:cNvPr id="24" name="Rectangle 23"/>
          <p:cNvSpPr/>
          <p:nvPr/>
        </p:nvSpPr>
        <p:spPr>
          <a:xfrm>
            <a:off x="4778953" y="5451431"/>
            <a:ext cx="3312368" cy="307777"/>
          </a:xfrm>
          <a:prstGeom prst="rect">
            <a:avLst/>
          </a:prstGeom>
        </p:spPr>
        <p:txBody>
          <a:bodyPr wrap="square">
            <a:spAutoFit/>
          </a:bodyPr>
          <a:lstStyle/>
          <a:p>
            <a:pPr algn="ctr">
              <a:spcAft>
                <a:spcPts val="800"/>
              </a:spcAft>
            </a:pPr>
            <a:r>
              <a:rPr lang="fr-FR" b="1" dirty="0" smtClean="0">
                <a:solidFill>
                  <a:schemeClr val="accent6">
                    <a:lumMod val="75000"/>
                  </a:schemeClr>
                </a:solidFill>
                <a:latin typeface="Times New Roman" panose="02020603050405020304" pitchFamily="18" charset="0"/>
                <a:ea typeface="Calibri" panose="020F0502020204030204" pitchFamily="34" charset="0"/>
              </a:rPr>
              <a:t>Exemple de profil de température obtenu</a:t>
            </a:r>
          </a:p>
        </p:txBody>
      </p:sp>
      <p:sp>
        <p:nvSpPr>
          <p:cNvPr id="17"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Performances du </a:t>
            </a:r>
            <a:r>
              <a:rPr lang="en-US" sz="2600" b="1" dirty="0" err="1" smtClean="0"/>
              <a:t>procédé</a:t>
            </a:r>
            <a:endParaRPr lang="fr-FR" sz="2600" b="1" dirty="0"/>
          </a:p>
        </p:txBody>
      </p:sp>
      <p:sp>
        <p:nvSpPr>
          <p:cNvPr id="18" name="ZoneTexte 17"/>
          <p:cNvSpPr txBox="1"/>
          <p:nvPr/>
        </p:nvSpPr>
        <p:spPr>
          <a:xfrm>
            <a:off x="558702" y="980728"/>
            <a:ext cx="758980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Recherche scientifique: Instrumentation en température</a:t>
            </a:r>
            <a:endParaRPr lang="fr-FR" sz="20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550765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58</a:t>
            </a:fld>
            <a:endParaRPr lang="fr-FR" altLang="fr-FR" dirty="0"/>
          </a:p>
        </p:txBody>
      </p:sp>
      <p:sp>
        <p:nvSpPr>
          <p:cNvPr id="42" name="ZoneTexte 41"/>
          <p:cNvSpPr txBox="1"/>
          <p:nvPr/>
        </p:nvSpPr>
        <p:spPr>
          <a:xfrm>
            <a:off x="1547664" y="5475197"/>
            <a:ext cx="6316339" cy="307777"/>
          </a:xfrm>
          <a:prstGeom prst="rect">
            <a:avLst/>
          </a:prstGeom>
          <a:noFill/>
        </p:spPr>
        <p:txBody>
          <a:bodyPr wrap="square" rtlCol="0">
            <a:spAutoFit/>
          </a:bodyPr>
          <a:lstStyle/>
          <a:p>
            <a:pPr algn="ctr"/>
            <a:r>
              <a:rPr lang="fr-FR" b="1" dirty="0" smtClean="0">
                <a:solidFill>
                  <a:srgbClr val="002060"/>
                </a:solidFill>
              </a:rPr>
              <a:t>Capteur de température intégré à la meule </a:t>
            </a:r>
            <a:r>
              <a:rPr lang="fr-FR" b="1" i="1" dirty="0" smtClean="0">
                <a:solidFill>
                  <a:srgbClr val="002060"/>
                </a:solidFill>
              </a:rPr>
              <a:t>(</a:t>
            </a:r>
            <a:r>
              <a:rPr lang="fr-FR" b="1" i="1" dirty="0" err="1" smtClean="0">
                <a:solidFill>
                  <a:srgbClr val="002060"/>
                </a:solidFill>
              </a:rPr>
              <a:t>Tönshoff</a:t>
            </a:r>
            <a:r>
              <a:rPr lang="fr-FR" b="1" i="1" dirty="0" smtClean="0">
                <a:solidFill>
                  <a:srgbClr val="002060"/>
                </a:solidFill>
              </a:rPr>
              <a:t> 2002)</a:t>
            </a:r>
            <a:endParaRPr lang="fr-FR" b="1" dirty="0" smtClean="0">
              <a:solidFill>
                <a:srgbClr val="002060"/>
              </a:solidFill>
            </a:endParaRPr>
          </a:p>
        </p:txBody>
      </p:sp>
      <p:pic>
        <p:nvPicPr>
          <p:cNvPr id="2" name="Image 1"/>
          <p:cNvPicPr>
            <a:picLocks noChangeAspect="1"/>
          </p:cNvPicPr>
          <p:nvPr/>
        </p:nvPicPr>
        <p:blipFill>
          <a:blip r:embed="rId3"/>
          <a:stretch>
            <a:fillRect/>
          </a:stretch>
        </p:blipFill>
        <p:spPr>
          <a:xfrm>
            <a:off x="956609" y="1515489"/>
            <a:ext cx="7148430" cy="3842676"/>
          </a:xfrm>
          <a:prstGeom prst="rect">
            <a:avLst/>
          </a:prstGeom>
        </p:spPr>
      </p:pic>
      <p:sp>
        <p:nvSpPr>
          <p:cNvPr id="7"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Performances du </a:t>
            </a:r>
            <a:r>
              <a:rPr lang="en-US" sz="2600" b="1" dirty="0" err="1" smtClean="0"/>
              <a:t>procédé</a:t>
            </a:r>
            <a:endParaRPr lang="fr-FR" sz="2600" b="1" dirty="0"/>
          </a:p>
        </p:txBody>
      </p:sp>
      <p:sp>
        <p:nvSpPr>
          <p:cNvPr id="8" name="ZoneTexte 7"/>
          <p:cNvSpPr txBox="1"/>
          <p:nvPr/>
        </p:nvSpPr>
        <p:spPr>
          <a:xfrm>
            <a:off x="558702" y="980728"/>
            <a:ext cx="758980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Recherche scientifique: Instrumentation en température</a:t>
            </a:r>
            <a:endParaRPr lang="fr-FR" sz="20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204059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59</a:t>
            </a:fld>
            <a:endParaRPr lang="fr-FR" altLang="fr-FR" dirty="0"/>
          </a:p>
        </p:txBody>
      </p:sp>
      <p:grpSp>
        <p:nvGrpSpPr>
          <p:cNvPr id="17" name="Groupe 16"/>
          <p:cNvGrpSpPr/>
          <p:nvPr/>
        </p:nvGrpSpPr>
        <p:grpSpPr>
          <a:xfrm>
            <a:off x="6296280" y="4842737"/>
            <a:ext cx="1743125" cy="374174"/>
            <a:chOff x="6336632" y="4980484"/>
            <a:chExt cx="1528090" cy="374174"/>
          </a:xfrm>
        </p:grpSpPr>
        <p:sp>
          <p:nvSpPr>
            <p:cNvPr id="18" name="Ellipse 17"/>
            <p:cNvSpPr/>
            <p:nvPr/>
          </p:nvSpPr>
          <p:spPr>
            <a:xfrm>
              <a:off x="6336632" y="4980484"/>
              <a:ext cx="1450282" cy="374174"/>
            </a:xfrm>
            <a:prstGeom prst="ellipse">
              <a:avLst/>
            </a:prstGeom>
            <a:solidFill>
              <a:sysClr val="window" lastClr="FFFFFF"/>
            </a:solidFill>
            <a:ln w="1905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9" name="Zone de texte 2"/>
            <p:cNvSpPr txBox="1">
              <a:spLocks noChangeArrowheads="1"/>
            </p:cNvSpPr>
            <p:nvPr/>
          </p:nvSpPr>
          <p:spPr bwMode="auto">
            <a:xfrm>
              <a:off x="6364430" y="4988782"/>
              <a:ext cx="1500292" cy="318048"/>
            </a:xfrm>
            <a:prstGeom prst="rect">
              <a:avLst/>
            </a:prstGeom>
            <a:noFill/>
            <a:ln w="9525">
              <a:noFill/>
              <a:miter lim="800000"/>
              <a:headEnd/>
              <a:tailEnd/>
            </a:ln>
          </p:spPr>
          <p:txBody>
            <a:bodyPr rot="0" vert="horz" wrap="square" lIns="91440" tIns="45720" rIns="91440" bIns="45720" anchor="t" anchorCtr="0">
              <a:noAutofit/>
            </a:bodyPr>
            <a:lstStyle/>
            <a:p>
              <a:pPr marL="0" marR="0" lvl="0" indent="0" defTabSz="914400" eaLnBrk="0" fontAlgn="base" latinLnBrk="0" hangingPunct="0">
                <a:lnSpc>
                  <a:spcPct val="115000"/>
                </a:lnSpc>
                <a:spcBef>
                  <a:spcPts val="0"/>
                </a:spcBef>
                <a:spcAft>
                  <a:spcPts val="0"/>
                </a:spcAft>
                <a:buClrTx/>
                <a:buSzTx/>
                <a:buFontTx/>
                <a:buNone/>
                <a:tabLst/>
                <a:defRPr/>
              </a:pPr>
              <a:r>
                <a:rPr kumimoji="0" lang="fr-FR" sz="12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Conditions </a:t>
              </a:r>
              <a:r>
                <a:rPr kumimoji="0" lang="fr-FR" sz="1200" b="0" i="0" u="none" strike="noStrike" kern="1200" cap="none" spc="0" normalizeH="0" baseline="0" noProof="0" dirty="0" smtClean="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industrielles</a:t>
              </a:r>
              <a:endParaRPr kumimoji="0" lang="fr-FR" sz="12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endParaRPr>
            </a:p>
          </p:txBody>
        </p:sp>
      </p:grpSp>
      <p:grpSp>
        <p:nvGrpSpPr>
          <p:cNvPr id="23" name="Groupe 22"/>
          <p:cNvGrpSpPr/>
          <p:nvPr/>
        </p:nvGrpSpPr>
        <p:grpSpPr>
          <a:xfrm>
            <a:off x="1115616" y="1409028"/>
            <a:ext cx="6768752" cy="4836197"/>
            <a:chOff x="1115616" y="1556792"/>
            <a:chExt cx="6768752" cy="4836197"/>
          </a:xfrm>
        </p:grpSpPr>
        <p:sp>
          <p:nvSpPr>
            <p:cNvPr id="25" name="Zone de texte 2"/>
            <p:cNvSpPr txBox="1">
              <a:spLocks noChangeArrowheads="1"/>
            </p:cNvSpPr>
            <p:nvPr/>
          </p:nvSpPr>
          <p:spPr bwMode="auto">
            <a:xfrm>
              <a:off x="1115616" y="1556792"/>
              <a:ext cx="1138520" cy="311053"/>
            </a:xfrm>
            <a:prstGeom prst="rect">
              <a:avLst/>
            </a:prstGeom>
            <a:noFill/>
            <a:ln w="9525">
              <a:noFill/>
              <a:miter lim="800000"/>
              <a:headEnd/>
              <a:tailEnd/>
            </a:ln>
          </p:spPr>
          <p:txBody>
            <a:bodyPr rot="0" vert="horz" wrap="square" lIns="91440" tIns="45720" rIns="91440" bIns="45720" anchor="t" anchorCtr="0">
              <a:noAutofit/>
            </a:bodyPr>
            <a:lstStyle/>
            <a:p>
              <a:pPr marL="0" marR="0" lvl="0" indent="0" defTabSz="914400" eaLnBrk="0" fontAlgn="base" latinLnBrk="0" hangingPunct="0">
                <a:lnSpc>
                  <a:spcPct val="115000"/>
                </a:lnSpc>
                <a:spcBef>
                  <a:spcPts val="0"/>
                </a:spcBef>
                <a:spcAft>
                  <a:spcPts val="0"/>
                </a:spcAft>
                <a:buClrTx/>
                <a:buSzTx/>
                <a:buFontTx/>
                <a:buNone/>
                <a:tabLst/>
                <a:defRPr/>
              </a:pPr>
              <a:r>
                <a:rPr kumimoji="0" lang="fr-FR" b="1" i="0"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u</a:t>
              </a:r>
              <a:r>
                <a:rPr kumimoji="0" lang="fr-FR" b="1" i="0" u="none" strike="noStrike" kern="1200" cap="none" spc="0" normalizeH="0" baseline="-2500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c</a:t>
              </a:r>
              <a:r>
                <a:rPr kumimoji="0" lang="fr-FR"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(J/mm</a:t>
              </a:r>
              <a:r>
                <a:rPr kumimoji="0" lang="fr-FR" b="1" i="0" u="none" strike="noStrike" kern="1200" cap="none" spc="0" normalizeH="0" baseline="3000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3</a:t>
              </a:r>
              <a:r>
                <a:rPr kumimoji="0" lang="fr-FR"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a:t>
              </a:r>
              <a:endParaRPr kumimoji="0" lang="fr-FR" b="1"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endParaRPr>
            </a:p>
          </p:txBody>
        </p:sp>
        <p:sp>
          <p:nvSpPr>
            <p:cNvPr id="26" name="Zone de texte 2"/>
            <p:cNvSpPr txBox="1">
              <a:spLocks noChangeArrowheads="1"/>
            </p:cNvSpPr>
            <p:nvPr/>
          </p:nvSpPr>
          <p:spPr bwMode="auto">
            <a:xfrm>
              <a:off x="3814112" y="5938581"/>
              <a:ext cx="2700631" cy="454408"/>
            </a:xfrm>
            <a:prstGeom prst="rect">
              <a:avLst/>
            </a:prstGeom>
            <a:noFill/>
            <a:ln w="9525">
              <a:noFill/>
              <a:miter lim="800000"/>
              <a:headEnd/>
              <a:tailEnd/>
            </a:ln>
          </p:spPr>
          <p:txBody>
            <a:bodyPr rot="0" vert="horz" wrap="square" lIns="91440" tIns="45720" rIns="91440" bIns="45720" anchor="t" anchorCtr="0">
              <a:noAutofit/>
            </a:bodyPr>
            <a:lstStyle/>
            <a:p>
              <a:pPr marL="0" marR="0" lvl="0" indent="0" defTabSz="914400" eaLnBrk="0" fontAlgn="base" latinLnBrk="0" hangingPunct="0">
                <a:lnSpc>
                  <a:spcPct val="115000"/>
                </a:lnSpc>
                <a:spcBef>
                  <a:spcPts val="0"/>
                </a:spcBef>
                <a:spcAft>
                  <a:spcPts val="0"/>
                </a:spcAft>
                <a:buClrTx/>
                <a:buSzTx/>
                <a:buFontTx/>
                <a:buNone/>
                <a:tabLst/>
                <a:defRPr/>
              </a:pPr>
              <a:r>
                <a:rPr kumimoji="0" lang="fr-FR"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De</a:t>
              </a:r>
              <a:r>
                <a:rPr kumimoji="0" lang="fr-FR" b="1" i="0" u="none" strike="noStrike" kern="1200" cap="none" spc="0" normalizeH="0" baseline="3000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1/4</a:t>
              </a:r>
              <a:r>
                <a:rPr kumimoji="0" lang="fr-FR"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ap</a:t>
              </a:r>
              <a:r>
                <a:rPr kumimoji="0" lang="fr-FR" b="1" i="0" u="none" strike="noStrike" kern="1200" cap="none" spc="0" normalizeH="0" baseline="3000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-3/4</a:t>
              </a:r>
              <a:r>
                <a:rPr kumimoji="0" lang="fr-FR"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Vw</a:t>
              </a:r>
              <a:r>
                <a:rPr kumimoji="0" lang="fr-FR" b="1" i="0" u="none" strike="noStrike" kern="1200" cap="none" spc="0" normalizeH="0" baseline="3000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-1/2</a:t>
              </a:r>
              <a:r>
                <a:rPr kumimoji="0" lang="fr-FR"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(mm</a:t>
              </a:r>
              <a:r>
                <a:rPr kumimoji="0" lang="fr-FR" b="1" i="0" u="none" strike="noStrike" kern="1200" cap="none" spc="0" normalizeH="0" baseline="3000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-1</a:t>
              </a:r>
              <a:r>
                <a:rPr kumimoji="0" lang="fr-FR"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min</a:t>
              </a:r>
              <a:r>
                <a:rPr kumimoji="0" lang="fr-FR" b="1" i="0" u="none" strike="noStrike" kern="1200" cap="none" spc="0" normalizeH="0" baseline="3000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1/2</a:t>
              </a:r>
              <a:r>
                <a:rPr kumimoji="0" lang="fr-FR"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a:t>
              </a:r>
              <a:endParaRPr kumimoji="0" lang="fr-FR" b="1"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endParaRPr>
            </a:p>
            <a:p>
              <a:pPr marL="0" marR="0" lvl="0" indent="0" defTabSz="914400" eaLnBrk="0" fontAlgn="base" latinLnBrk="0" hangingPunct="0">
                <a:lnSpc>
                  <a:spcPct val="115000"/>
                </a:lnSpc>
                <a:spcBef>
                  <a:spcPts val="0"/>
                </a:spcBef>
                <a:spcAft>
                  <a:spcPts val="0"/>
                </a:spcAft>
                <a:buClrTx/>
                <a:buSzTx/>
                <a:buFontTx/>
                <a:buNone/>
                <a:tabLst/>
                <a:defRPr/>
              </a:pPr>
              <a:r>
                <a:rPr kumimoji="0" lang="fr-FR" b="1"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rPr>
                <a:t> </a:t>
              </a:r>
            </a:p>
          </p:txBody>
        </p:sp>
        <p:grpSp>
          <p:nvGrpSpPr>
            <p:cNvPr id="27" name="Groupe 26"/>
            <p:cNvGrpSpPr/>
            <p:nvPr/>
          </p:nvGrpSpPr>
          <p:grpSpPr>
            <a:xfrm>
              <a:off x="1786799" y="1924646"/>
              <a:ext cx="6097569" cy="3905743"/>
              <a:chOff x="1786799" y="1924646"/>
              <a:chExt cx="6097569" cy="3905743"/>
            </a:xfrm>
          </p:grpSpPr>
          <p:cxnSp>
            <p:nvCxnSpPr>
              <p:cNvPr id="28" name="Connecteur droit avec flèche 27"/>
              <p:cNvCxnSpPr/>
              <p:nvPr/>
            </p:nvCxnSpPr>
            <p:spPr>
              <a:xfrm flipV="1">
                <a:off x="1786799" y="1924646"/>
                <a:ext cx="0" cy="3905743"/>
              </a:xfrm>
              <a:prstGeom prst="straightConnector1">
                <a:avLst/>
              </a:prstGeom>
              <a:noFill/>
              <a:ln w="12700" cap="flat" cmpd="sng" algn="ctr">
                <a:solidFill>
                  <a:sysClr val="windowText" lastClr="000000"/>
                </a:solidFill>
                <a:prstDash val="solid"/>
                <a:miter lim="800000"/>
                <a:tailEnd type="triangle"/>
              </a:ln>
              <a:effectLst/>
            </p:spPr>
          </p:cxnSp>
          <p:cxnSp>
            <p:nvCxnSpPr>
              <p:cNvPr id="29" name="Connecteur droit avec flèche 28"/>
              <p:cNvCxnSpPr/>
              <p:nvPr/>
            </p:nvCxnSpPr>
            <p:spPr>
              <a:xfrm flipV="1">
                <a:off x="1786799" y="5817810"/>
                <a:ext cx="6097569" cy="0"/>
              </a:xfrm>
              <a:prstGeom prst="straightConnector1">
                <a:avLst/>
              </a:prstGeom>
              <a:noFill/>
              <a:ln w="12700" cap="flat" cmpd="sng" algn="ctr">
                <a:solidFill>
                  <a:sysClr val="windowText" lastClr="000000"/>
                </a:solidFill>
                <a:prstDash val="solid"/>
                <a:miter lim="800000"/>
                <a:tailEnd type="triangle"/>
              </a:ln>
              <a:effectLst/>
            </p:spPr>
          </p:cxnSp>
        </p:grpSp>
      </p:grpSp>
      <p:grpSp>
        <p:nvGrpSpPr>
          <p:cNvPr id="30" name="Groupe 29"/>
          <p:cNvGrpSpPr/>
          <p:nvPr/>
        </p:nvGrpSpPr>
        <p:grpSpPr>
          <a:xfrm>
            <a:off x="2968625" y="4886580"/>
            <a:ext cx="3297614" cy="346110"/>
            <a:chOff x="2968625" y="5034344"/>
            <a:chExt cx="3297614" cy="346110"/>
          </a:xfrm>
        </p:grpSpPr>
        <p:cxnSp>
          <p:nvCxnSpPr>
            <p:cNvPr id="31" name="Connecteur droit 30"/>
            <p:cNvCxnSpPr/>
            <p:nvPr/>
          </p:nvCxnSpPr>
          <p:spPr>
            <a:xfrm flipH="1" flipV="1">
              <a:off x="2968625" y="5073043"/>
              <a:ext cx="3297614" cy="0"/>
            </a:xfrm>
            <a:prstGeom prst="line">
              <a:avLst/>
            </a:prstGeom>
            <a:noFill/>
            <a:ln w="25400" cap="flat" cmpd="sng" algn="ctr">
              <a:solidFill>
                <a:sysClr val="windowText" lastClr="000000"/>
              </a:solidFill>
              <a:prstDash val="lgDashDot"/>
              <a:miter lim="800000"/>
              <a:headEnd type="none"/>
              <a:tailEnd type="triangle"/>
            </a:ln>
            <a:effectLst/>
          </p:spPr>
        </p:cxnSp>
        <p:sp>
          <p:nvSpPr>
            <p:cNvPr id="32" name="Zone de texte 2"/>
            <p:cNvSpPr txBox="1">
              <a:spLocks noChangeArrowheads="1"/>
            </p:cNvSpPr>
            <p:nvPr/>
          </p:nvSpPr>
          <p:spPr bwMode="auto">
            <a:xfrm>
              <a:off x="4067944" y="5034344"/>
              <a:ext cx="1699829" cy="346110"/>
            </a:xfrm>
            <a:prstGeom prst="rect">
              <a:avLst/>
            </a:prstGeom>
            <a:noFill/>
            <a:ln w="9525">
              <a:noFill/>
              <a:miter lim="800000"/>
              <a:headEnd/>
              <a:tailEnd/>
            </a:ln>
          </p:spPr>
          <p:txBody>
            <a:bodyPr rot="0" vert="horz" wrap="square" lIns="91440" tIns="45720" rIns="91440" bIns="45720" anchor="t" anchorCtr="0">
              <a:noAutofit/>
            </a:bodyPr>
            <a:lstStyle/>
            <a:p>
              <a:pPr marL="0" marR="0" lvl="0" indent="0" defTabSz="914400" eaLnBrk="0" fontAlgn="base" latinLnBrk="0" hangingPunct="0">
                <a:lnSpc>
                  <a:spcPct val="115000"/>
                </a:lnSpc>
                <a:spcBef>
                  <a:spcPts val="0"/>
                </a:spcBef>
                <a:spcAft>
                  <a:spcPts val="0"/>
                </a:spcAft>
                <a:buClrTx/>
                <a:buSzTx/>
                <a:buFontTx/>
                <a:buNone/>
                <a:tabLst/>
                <a:defRPr/>
              </a:pPr>
              <a:r>
                <a:rPr kumimoji="0" lang="fr-FR" b="0" i="0" u="none" strike="noStrike" kern="1200" cap="none" spc="0" normalizeH="0" baseline="0" noProof="0" dirty="0" smtClean="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Augmentation de </a:t>
              </a:r>
              <a:r>
                <a:rPr kumimoji="0" lang="fr-FR" b="0" i="1" u="none" strike="noStrike" kern="1200" cap="none" spc="0" normalizeH="0" baseline="0" noProof="0" dirty="0" err="1" smtClean="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V</a:t>
              </a:r>
              <a:r>
                <a:rPr kumimoji="0" lang="fr-FR" b="0" i="1" u="none" strike="noStrike" kern="1200" cap="none" spc="0" normalizeH="0" baseline="-25000" noProof="0" dirty="0" err="1" smtClean="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w</a:t>
              </a:r>
              <a:endParaRPr kumimoji="0" lang="fr-FR"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endParaRPr>
            </a:p>
          </p:txBody>
        </p:sp>
      </p:grpSp>
      <p:grpSp>
        <p:nvGrpSpPr>
          <p:cNvPr id="33" name="Groupe 32"/>
          <p:cNvGrpSpPr/>
          <p:nvPr/>
        </p:nvGrpSpPr>
        <p:grpSpPr>
          <a:xfrm>
            <a:off x="7151488" y="2035035"/>
            <a:ext cx="474671" cy="2748457"/>
            <a:chOff x="7151488" y="1931738"/>
            <a:chExt cx="474671" cy="2996027"/>
          </a:xfrm>
        </p:grpSpPr>
        <p:cxnSp>
          <p:nvCxnSpPr>
            <p:cNvPr id="34" name="Connecteur droit 33"/>
            <p:cNvCxnSpPr/>
            <p:nvPr/>
          </p:nvCxnSpPr>
          <p:spPr>
            <a:xfrm flipV="1">
              <a:off x="7161166" y="1931738"/>
              <a:ext cx="0" cy="2996027"/>
            </a:xfrm>
            <a:prstGeom prst="line">
              <a:avLst/>
            </a:prstGeom>
            <a:noFill/>
            <a:ln w="25400" cap="flat" cmpd="sng" algn="ctr">
              <a:solidFill>
                <a:sysClr val="windowText" lastClr="000000"/>
              </a:solidFill>
              <a:prstDash val="lgDashDot"/>
              <a:miter lim="800000"/>
              <a:headEnd type="none"/>
              <a:tailEnd type="triangle"/>
            </a:ln>
            <a:effectLst/>
          </p:spPr>
        </p:cxnSp>
        <p:sp>
          <p:nvSpPr>
            <p:cNvPr id="35" name="Zone de texte 2"/>
            <p:cNvSpPr txBox="1">
              <a:spLocks noChangeArrowheads="1"/>
            </p:cNvSpPr>
            <p:nvPr/>
          </p:nvSpPr>
          <p:spPr bwMode="auto">
            <a:xfrm rot="16200000">
              <a:off x="5907482" y="3199797"/>
              <a:ext cx="2962684" cy="474671"/>
            </a:xfrm>
            <a:prstGeom prst="rect">
              <a:avLst/>
            </a:prstGeom>
            <a:noFill/>
            <a:ln w="9525">
              <a:noFill/>
              <a:miter lim="800000"/>
              <a:headEnd/>
              <a:tailEnd/>
            </a:ln>
          </p:spPr>
          <p:txBody>
            <a:bodyPr rot="0" vert="horz" wrap="square" lIns="91440" tIns="45720" rIns="91440" bIns="45720" anchor="t" anchorCtr="0">
              <a:noAutofit/>
            </a:bodyPr>
            <a:lstStyle/>
            <a:p>
              <a:pPr marL="0" marR="0" lvl="0" indent="0" defTabSz="914400" eaLnBrk="0" fontAlgn="base" latinLnBrk="0" hangingPunct="0">
                <a:lnSpc>
                  <a:spcPct val="115000"/>
                </a:lnSpc>
                <a:spcBef>
                  <a:spcPts val="0"/>
                </a:spcBef>
                <a:spcAft>
                  <a:spcPts val="0"/>
                </a:spcAft>
                <a:buClrTx/>
                <a:buSzTx/>
                <a:buFontTx/>
                <a:buNone/>
                <a:tabLst/>
                <a:defRPr/>
              </a:pPr>
              <a:r>
                <a:rPr kumimoji="0" lang="fr-FR" b="0" i="0" u="none" strike="noStrike" kern="1200" cap="none" spc="0" normalizeH="0" baseline="0" noProof="0" dirty="0" smtClean="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Diminution du nombre de dressage</a:t>
              </a:r>
              <a:endParaRPr kumimoji="0" lang="fr-FR"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endParaRPr>
            </a:p>
          </p:txBody>
        </p:sp>
      </p:grpSp>
      <p:grpSp>
        <p:nvGrpSpPr>
          <p:cNvPr id="36" name="Groupe 35"/>
          <p:cNvGrpSpPr/>
          <p:nvPr/>
        </p:nvGrpSpPr>
        <p:grpSpPr>
          <a:xfrm>
            <a:off x="1777289" y="1538859"/>
            <a:ext cx="5281915" cy="4141061"/>
            <a:chOff x="1777289" y="1686623"/>
            <a:chExt cx="5281915" cy="4141061"/>
          </a:xfrm>
        </p:grpSpPr>
        <p:grpSp>
          <p:nvGrpSpPr>
            <p:cNvPr id="37" name="Groupe 36"/>
            <p:cNvGrpSpPr/>
            <p:nvPr/>
          </p:nvGrpSpPr>
          <p:grpSpPr>
            <a:xfrm>
              <a:off x="1777289" y="1686623"/>
              <a:ext cx="5281915" cy="4141061"/>
              <a:chOff x="1777289" y="1686623"/>
              <a:chExt cx="5281915" cy="4141061"/>
            </a:xfrm>
          </p:grpSpPr>
          <p:sp>
            <p:nvSpPr>
              <p:cNvPr id="39" name="Zone de texte 610"/>
              <p:cNvSpPr txBox="1">
                <a:spLocks noChangeArrowheads="1"/>
              </p:cNvSpPr>
              <p:nvPr/>
            </p:nvSpPr>
            <p:spPr bwMode="auto">
              <a:xfrm>
                <a:off x="5341046" y="3561722"/>
                <a:ext cx="1635904" cy="454408"/>
              </a:xfrm>
              <a:prstGeom prst="rect">
                <a:avLst/>
              </a:prstGeom>
              <a:noFill/>
              <a:ln w="9525">
                <a:noFill/>
                <a:miter lim="800000"/>
                <a:headEnd/>
                <a:tailEnd/>
              </a:ln>
            </p:spPr>
            <p:txBody>
              <a:bodyPr rot="0" vert="horz" wrap="square" lIns="91440" tIns="45720" rIns="91440" bIns="45720" anchor="t" anchorCtr="0">
                <a:noAutofit/>
              </a:bodyPr>
              <a:lstStyle/>
              <a:p>
                <a:pPr marL="0" marR="0" lvl="0" indent="0" defTabSz="914400" eaLnBrk="0" fontAlgn="base" latinLnBrk="0" hangingPunct="0">
                  <a:lnSpc>
                    <a:spcPct val="115000"/>
                  </a:lnSpc>
                  <a:spcBef>
                    <a:spcPts val="0"/>
                  </a:spcBef>
                  <a:spcAft>
                    <a:spcPts val="0"/>
                  </a:spcAft>
                  <a:buClrTx/>
                  <a:buSzTx/>
                  <a:buFontTx/>
                  <a:buNone/>
                  <a:tabLst/>
                  <a:defRPr/>
                </a:pPr>
                <a:r>
                  <a:rPr kumimoji="0" lang="fr-FR" sz="1600" b="1" i="0" u="none" strike="noStrike" kern="1200" cap="none" spc="0" normalizeH="0" baseline="0" noProof="0" dirty="0">
                    <a:ln>
                      <a:noFill/>
                    </a:ln>
                    <a:solidFill>
                      <a:srgbClr val="2E74B5"/>
                    </a:solidFill>
                    <a:effectLst/>
                    <a:uLnTx/>
                    <a:uFillTx/>
                    <a:latin typeface="Times New Roman" panose="02020603050405020304" pitchFamily="18" charset="0"/>
                    <a:ea typeface="Calibri" panose="020F0502020204030204" pitchFamily="34" charset="0"/>
                    <a:cs typeface="Times New Roman" panose="02020603050405020304" pitchFamily="18" charset="0"/>
                  </a:rPr>
                  <a:t>Non Brûlure</a:t>
                </a:r>
                <a:endParaRPr kumimoji="0" lang="fr-FR" sz="1600" b="1"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endParaRPr>
              </a:p>
            </p:txBody>
          </p:sp>
          <p:cxnSp>
            <p:nvCxnSpPr>
              <p:cNvPr id="40" name="Connecteur droit 39"/>
              <p:cNvCxnSpPr/>
              <p:nvPr/>
            </p:nvCxnSpPr>
            <p:spPr>
              <a:xfrm flipH="1">
                <a:off x="1796311" y="2244356"/>
                <a:ext cx="5262893" cy="3583141"/>
              </a:xfrm>
              <a:prstGeom prst="line">
                <a:avLst/>
              </a:prstGeom>
              <a:noFill/>
              <a:ln w="31750" cap="flat" cmpd="sng" algn="ctr">
                <a:solidFill>
                  <a:srgbClr val="00B050"/>
                </a:solidFill>
                <a:prstDash val="sysDot"/>
                <a:miter lim="800000"/>
              </a:ln>
              <a:effectLst/>
            </p:spPr>
          </p:cxnSp>
          <p:cxnSp>
            <p:nvCxnSpPr>
              <p:cNvPr id="41" name="Connecteur droit 40"/>
              <p:cNvCxnSpPr/>
              <p:nvPr/>
            </p:nvCxnSpPr>
            <p:spPr>
              <a:xfrm flipH="1">
                <a:off x="1777289" y="1686623"/>
                <a:ext cx="4885546" cy="4141061"/>
              </a:xfrm>
              <a:prstGeom prst="line">
                <a:avLst/>
              </a:prstGeom>
              <a:noFill/>
              <a:ln w="31750" cap="flat" cmpd="sng" algn="ctr">
                <a:solidFill>
                  <a:srgbClr val="FF0000"/>
                </a:solidFill>
                <a:prstDash val="sysDot"/>
                <a:miter lim="800000"/>
              </a:ln>
              <a:effectLst/>
            </p:spPr>
          </p:cxnSp>
          <p:sp>
            <p:nvSpPr>
              <p:cNvPr id="45" name="Zone de texte 2"/>
              <p:cNvSpPr txBox="1">
                <a:spLocks noChangeArrowheads="1"/>
              </p:cNvSpPr>
              <p:nvPr/>
            </p:nvSpPr>
            <p:spPr bwMode="auto">
              <a:xfrm>
                <a:off x="2448473" y="3364857"/>
                <a:ext cx="1217417" cy="454408"/>
              </a:xfrm>
              <a:prstGeom prst="rect">
                <a:avLst/>
              </a:prstGeom>
              <a:noFill/>
              <a:ln w="9525">
                <a:noFill/>
                <a:miter lim="800000"/>
                <a:headEnd/>
                <a:tailEnd/>
              </a:ln>
            </p:spPr>
            <p:txBody>
              <a:bodyPr rot="0" vert="horz" wrap="square" lIns="91440" tIns="45720" rIns="91440" bIns="45720" anchor="t" anchorCtr="0">
                <a:noAutofit/>
              </a:bodyPr>
              <a:lstStyle/>
              <a:p>
                <a:pPr marL="0" marR="0" lvl="0" indent="0" defTabSz="914400" eaLnBrk="0" fontAlgn="base" latinLnBrk="0" hangingPunct="0">
                  <a:lnSpc>
                    <a:spcPct val="115000"/>
                  </a:lnSpc>
                  <a:spcBef>
                    <a:spcPts val="0"/>
                  </a:spcBef>
                  <a:spcAft>
                    <a:spcPts val="0"/>
                  </a:spcAft>
                  <a:buClrTx/>
                  <a:buSzTx/>
                  <a:buFontTx/>
                  <a:buNone/>
                  <a:tabLst/>
                  <a:defRPr/>
                </a:pPr>
                <a:r>
                  <a:rPr kumimoji="0" lang="fr-FR" sz="16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rPr>
                  <a:t>Brûlure</a:t>
                </a:r>
                <a:endParaRPr kumimoji="0" lang="fr-FR" sz="1600" b="1"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endParaRPr>
              </a:p>
            </p:txBody>
          </p:sp>
        </p:grpSp>
        <p:sp>
          <p:nvSpPr>
            <p:cNvPr id="38" name="Zone de texte 2"/>
            <p:cNvSpPr txBox="1">
              <a:spLocks noChangeArrowheads="1"/>
            </p:cNvSpPr>
            <p:nvPr/>
          </p:nvSpPr>
          <p:spPr bwMode="auto">
            <a:xfrm rot="19387479">
              <a:off x="3812359" y="3450315"/>
              <a:ext cx="1737177" cy="454408"/>
            </a:xfrm>
            <a:prstGeom prst="rect">
              <a:avLst/>
            </a:prstGeom>
            <a:noFill/>
            <a:ln w="9525">
              <a:noFill/>
              <a:miter lim="800000"/>
              <a:headEnd/>
              <a:tailEnd/>
            </a:ln>
          </p:spPr>
          <p:txBody>
            <a:bodyPr rot="0" vert="horz" wrap="square" lIns="91440" tIns="45720" rIns="91440" bIns="45720" anchor="t" anchorCtr="0">
              <a:noAutofit/>
            </a:bodyPr>
            <a:lstStyle/>
            <a:p>
              <a:pPr marL="0" marR="0" lvl="0" indent="0" defTabSz="914400" eaLnBrk="0" fontAlgn="base" latinLnBrk="0" hangingPunct="0">
                <a:lnSpc>
                  <a:spcPct val="115000"/>
                </a:lnSpc>
                <a:spcBef>
                  <a:spcPts val="0"/>
                </a:spcBef>
                <a:spcAft>
                  <a:spcPts val="0"/>
                </a:spcAft>
                <a:buClrTx/>
                <a:buSzTx/>
                <a:buFontTx/>
                <a:buNone/>
                <a:tabLst/>
                <a:defRPr/>
              </a:pPr>
              <a:r>
                <a:rPr kumimoji="0" lang="fr-FR" sz="1600" b="0" i="1"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Zone à risque</a:t>
              </a:r>
              <a:endParaRPr kumimoji="0" lang="fr-FR" sz="16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endParaRPr>
            </a:p>
          </p:txBody>
        </p:sp>
      </p:grpSp>
      <p:grpSp>
        <p:nvGrpSpPr>
          <p:cNvPr id="46" name="Groupe 45"/>
          <p:cNvGrpSpPr/>
          <p:nvPr/>
        </p:nvGrpSpPr>
        <p:grpSpPr>
          <a:xfrm>
            <a:off x="2492694" y="5250986"/>
            <a:ext cx="5069409" cy="445784"/>
            <a:chOff x="2492694" y="5398750"/>
            <a:chExt cx="5069409" cy="445784"/>
          </a:xfrm>
        </p:grpSpPr>
        <p:cxnSp>
          <p:nvCxnSpPr>
            <p:cNvPr id="47" name="Connecteur droit 46"/>
            <p:cNvCxnSpPr/>
            <p:nvPr/>
          </p:nvCxnSpPr>
          <p:spPr>
            <a:xfrm flipV="1">
              <a:off x="2492694" y="5398750"/>
              <a:ext cx="5069409" cy="0"/>
            </a:xfrm>
            <a:prstGeom prst="line">
              <a:avLst/>
            </a:prstGeom>
            <a:noFill/>
            <a:ln w="25400" cap="flat" cmpd="sng" algn="ctr">
              <a:solidFill>
                <a:sysClr val="windowText" lastClr="000000"/>
              </a:solidFill>
              <a:prstDash val="solid"/>
              <a:miter lim="800000"/>
            </a:ln>
            <a:effectLst/>
          </p:spPr>
        </p:cxnSp>
        <p:sp>
          <p:nvSpPr>
            <p:cNvPr id="48" name="Zone de texte 2"/>
            <p:cNvSpPr txBox="1">
              <a:spLocks noChangeArrowheads="1"/>
            </p:cNvSpPr>
            <p:nvPr/>
          </p:nvSpPr>
          <p:spPr bwMode="auto">
            <a:xfrm>
              <a:off x="3947969" y="5400945"/>
              <a:ext cx="2432916" cy="443589"/>
            </a:xfrm>
            <a:prstGeom prst="rect">
              <a:avLst/>
            </a:prstGeom>
            <a:noFill/>
            <a:ln w="9525">
              <a:noFill/>
              <a:miter lim="800000"/>
              <a:headEnd/>
              <a:tailEnd/>
            </a:ln>
          </p:spPr>
          <p:txBody>
            <a:bodyPr rot="0" vert="horz" wrap="square" lIns="91440" tIns="45720" rIns="91440" bIns="45720" anchor="t" anchorCtr="0">
              <a:noAutofit/>
            </a:bodyPr>
            <a:lstStyle/>
            <a:p>
              <a:pPr marL="0" marR="0" lvl="0" indent="0" defTabSz="914400" eaLnBrk="0" fontAlgn="base" latinLnBrk="0" hangingPunct="0">
                <a:lnSpc>
                  <a:spcPct val="115000"/>
                </a:lnSpc>
                <a:spcBef>
                  <a:spcPts val="0"/>
                </a:spcBef>
                <a:spcAft>
                  <a:spcPts val="0"/>
                </a:spcAft>
                <a:buClrTx/>
                <a:buSzTx/>
                <a:buFontTx/>
                <a:buNone/>
                <a:tabLst/>
                <a:defRPr/>
              </a:pPr>
              <a:r>
                <a:rPr kumimoji="0" lang="fr-FR" b="0" i="0" u="none" strike="noStrike" kern="1200" cap="none" spc="0" normalizeH="0" baseline="0" noProof="0" dirty="0" smtClean="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Etat de surface non satisfaisant</a:t>
              </a:r>
              <a:endParaRPr kumimoji="0" lang="fr-FR"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endParaRPr>
            </a:p>
          </p:txBody>
        </p:sp>
      </p:grpSp>
      <p:grpSp>
        <p:nvGrpSpPr>
          <p:cNvPr id="49" name="Groupe 48"/>
          <p:cNvGrpSpPr/>
          <p:nvPr/>
        </p:nvGrpSpPr>
        <p:grpSpPr>
          <a:xfrm>
            <a:off x="2988000" y="2084236"/>
            <a:ext cx="4140000" cy="2811600"/>
            <a:chOff x="2988000" y="2232000"/>
            <a:chExt cx="4140000" cy="2811600"/>
          </a:xfrm>
        </p:grpSpPr>
        <p:sp>
          <p:nvSpPr>
            <p:cNvPr id="50" name="Triangle isocèle 49"/>
            <p:cNvSpPr/>
            <p:nvPr/>
          </p:nvSpPr>
          <p:spPr>
            <a:xfrm>
              <a:off x="2988000" y="2232000"/>
              <a:ext cx="4140000" cy="2811600"/>
            </a:xfrm>
            <a:prstGeom prst="triangle">
              <a:avLst>
                <a:gd name="adj" fmla="val 100000"/>
              </a:avLst>
            </a:prstGeom>
            <a:solidFill>
              <a:srgbClr val="5B9BD5">
                <a:alpha val="18000"/>
              </a:srgbClr>
            </a:solidFill>
            <a:ln w="25400" cap="flat" cmpd="sng" algn="ctr">
              <a:solidFill>
                <a:sysClr val="windowText" lastClr="000000">
                  <a:alpha val="55000"/>
                </a:sys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51" name="Zone de texte 2"/>
            <p:cNvSpPr txBox="1">
              <a:spLocks noChangeArrowheads="1"/>
            </p:cNvSpPr>
            <p:nvPr/>
          </p:nvSpPr>
          <p:spPr bwMode="auto">
            <a:xfrm>
              <a:off x="4726318" y="4138592"/>
              <a:ext cx="2150418" cy="701576"/>
            </a:xfrm>
            <a:prstGeom prst="rect">
              <a:avLst/>
            </a:prstGeom>
            <a:noFill/>
            <a:ln w="9525">
              <a:noFill/>
              <a:miter lim="800000"/>
              <a:headEnd/>
              <a:tailEnd/>
            </a:ln>
          </p:spPr>
          <p:txBody>
            <a:bodyPr rot="0" vert="horz" wrap="square" lIns="91440" tIns="45720" rIns="91440" bIns="45720" anchor="t" anchorCtr="0">
              <a:noAutofit/>
            </a:bodyPr>
            <a:lstStyle/>
            <a:p>
              <a:pPr marL="0" marR="0" lvl="0" indent="0" defTabSz="914400" eaLnBrk="0" fontAlgn="base" latinLnBrk="0" hangingPunct="0">
                <a:lnSpc>
                  <a:spcPct val="115000"/>
                </a:lnSpc>
                <a:spcBef>
                  <a:spcPts val="0"/>
                </a:spcBef>
                <a:spcAft>
                  <a:spcPts val="0"/>
                </a:spcAft>
                <a:buClrTx/>
                <a:buSzTx/>
                <a:buFontTx/>
                <a:buNone/>
                <a:tabLst/>
                <a:defRPr/>
              </a:pPr>
              <a:r>
                <a:rPr kumimoji="0" lang="fr-FR" sz="1600" b="0" i="1"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Zone d’optimisation du </a:t>
              </a:r>
              <a:r>
                <a:rPr kumimoji="0" lang="fr-FR" sz="1600" b="0" i="1" u="none" strike="noStrike" kern="120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process</a:t>
              </a:r>
              <a:endParaRPr kumimoji="0" lang="fr-FR" sz="16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endParaRPr>
            </a:p>
          </p:txBody>
        </p:sp>
      </p:grpSp>
      <p:sp>
        <p:nvSpPr>
          <p:cNvPr id="52" name="ZoneTexte 51"/>
          <p:cNvSpPr txBox="1"/>
          <p:nvPr/>
        </p:nvSpPr>
        <p:spPr>
          <a:xfrm>
            <a:off x="1965589" y="1813282"/>
            <a:ext cx="3268415" cy="307777"/>
          </a:xfrm>
          <a:prstGeom prst="rect">
            <a:avLst/>
          </a:prstGeom>
          <a:noFill/>
        </p:spPr>
        <p:txBody>
          <a:bodyPr wrap="square" rtlCol="0">
            <a:spAutoFit/>
          </a:bodyPr>
          <a:lstStyle/>
          <a:p>
            <a:pPr algn="ctr"/>
            <a:r>
              <a:rPr lang="fr-FR" b="1" dirty="0" smtClean="0">
                <a:solidFill>
                  <a:schemeClr val="accent6">
                    <a:lumMod val="75000"/>
                  </a:schemeClr>
                </a:solidFill>
              </a:rPr>
              <a:t>Augmentation de </a:t>
            </a:r>
            <a:r>
              <a:rPr lang="fr-FR" b="1" dirty="0" err="1" smtClean="0">
                <a:solidFill>
                  <a:schemeClr val="accent6">
                    <a:lumMod val="75000"/>
                  </a:schemeClr>
                </a:solidFill>
              </a:rPr>
              <a:t>V</a:t>
            </a:r>
            <a:r>
              <a:rPr lang="fr-FR" b="1" baseline="-25000" dirty="0" err="1" smtClean="0">
                <a:solidFill>
                  <a:schemeClr val="accent6">
                    <a:lumMod val="75000"/>
                  </a:schemeClr>
                </a:solidFill>
              </a:rPr>
              <a:t>w</a:t>
            </a:r>
            <a:endParaRPr lang="fr-FR" b="1" dirty="0" smtClean="0">
              <a:solidFill>
                <a:schemeClr val="accent6">
                  <a:lumMod val="75000"/>
                </a:schemeClr>
              </a:solidFill>
            </a:endParaRPr>
          </a:p>
        </p:txBody>
      </p:sp>
      <p:sp>
        <p:nvSpPr>
          <p:cNvPr id="53" name="ZoneTexte 52"/>
          <p:cNvSpPr txBox="1"/>
          <p:nvPr/>
        </p:nvSpPr>
        <p:spPr>
          <a:xfrm>
            <a:off x="1960088" y="2395729"/>
            <a:ext cx="3268415" cy="307777"/>
          </a:xfrm>
          <a:prstGeom prst="rect">
            <a:avLst/>
          </a:prstGeom>
          <a:noFill/>
        </p:spPr>
        <p:txBody>
          <a:bodyPr wrap="square" rtlCol="0">
            <a:spAutoFit/>
          </a:bodyPr>
          <a:lstStyle/>
          <a:p>
            <a:pPr algn="ctr"/>
            <a:r>
              <a:rPr lang="fr-FR" b="1" dirty="0" smtClean="0">
                <a:solidFill>
                  <a:schemeClr val="accent6">
                    <a:lumMod val="75000"/>
                  </a:schemeClr>
                </a:solidFill>
              </a:rPr>
              <a:t>Diminution du nombre de dressage</a:t>
            </a:r>
          </a:p>
        </p:txBody>
      </p:sp>
      <p:sp>
        <p:nvSpPr>
          <p:cNvPr id="54" name="ZoneTexte 53"/>
          <p:cNvSpPr txBox="1"/>
          <p:nvPr/>
        </p:nvSpPr>
        <p:spPr>
          <a:xfrm>
            <a:off x="1522777" y="6309228"/>
            <a:ext cx="6316339" cy="523220"/>
          </a:xfrm>
          <a:prstGeom prst="rect">
            <a:avLst/>
          </a:prstGeom>
          <a:noFill/>
        </p:spPr>
        <p:txBody>
          <a:bodyPr wrap="square" rtlCol="0">
            <a:spAutoFit/>
          </a:bodyPr>
          <a:lstStyle/>
          <a:p>
            <a:pPr algn="ctr"/>
            <a:r>
              <a:rPr lang="fr-FR" b="1" dirty="0" smtClean="0">
                <a:solidFill>
                  <a:srgbClr val="002060"/>
                </a:solidFill>
              </a:rPr>
              <a:t>Localisation des conditions industrielles par rapport aux zones à risque et détermination d’axes d’optimisation </a:t>
            </a:r>
          </a:p>
        </p:txBody>
      </p:sp>
      <p:sp>
        <p:nvSpPr>
          <p:cNvPr id="42"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Performances du </a:t>
            </a:r>
            <a:r>
              <a:rPr lang="en-US" sz="2600" b="1" dirty="0" err="1" smtClean="0"/>
              <a:t>procédé</a:t>
            </a:r>
            <a:endParaRPr lang="fr-FR" sz="2600" b="1" dirty="0"/>
          </a:p>
        </p:txBody>
      </p:sp>
      <p:sp>
        <p:nvSpPr>
          <p:cNvPr id="44" name="ZoneTexte 43"/>
          <p:cNvSpPr txBox="1"/>
          <p:nvPr/>
        </p:nvSpPr>
        <p:spPr>
          <a:xfrm>
            <a:off x="558702" y="980728"/>
            <a:ext cx="758980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Recherche scientifique: Valorisation industrielle</a:t>
            </a:r>
            <a:endParaRPr lang="fr-FR" sz="20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7166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fade">
                                      <p:cBhvr>
                                        <p:cTn id="23" dur="500"/>
                                        <p:tgtEl>
                                          <p:spTgt spid="49"/>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2" fill="hold" nodeType="click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right)">
                                      <p:cBhvr>
                                        <p:cTn id="28" dur="500"/>
                                        <p:tgtEl>
                                          <p:spTgt spid="3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2"/>
                                        </p:tgtEl>
                                        <p:attrNameLst>
                                          <p:attrName>style.visibility</p:attrName>
                                        </p:attrNameLst>
                                      </p:cBhvr>
                                      <p:to>
                                        <p:strVal val="visible"/>
                                      </p:to>
                                    </p:set>
                                    <p:animEffect transition="in" filter="fade">
                                      <p:cBhvr>
                                        <p:cTn id="31" dur="500"/>
                                        <p:tgtEl>
                                          <p:spTgt spid="52"/>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wipe(down)">
                                      <p:cBhvr>
                                        <p:cTn id="36" dur="500"/>
                                        <p:tgtEl>
                                          <p:spTgt spid="3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fade">
                                      <p:cBhvr>
                                        <p:cTn id="39" dur="500"/>
                                        <p:tgtEl>
                                          <p:spTgt spid="53"/>
                                        </p:tgtEl>
                                      </p:cBhvr>
                                    </p:animEffec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p:bldP spid="5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60</a:t>
            </a:fld>
            <a:endParaRPr lang="fr-FR" altLang="fr-FR" dirty="0"/>
          </a:p>
        </p:txBody>
      </p:sp>
      <p:sp>
        <p:nvSpPr>
          <p:cNvPr id="43"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Rectification </a:t>
            </a:r>
            <a:r>
              <a:rPr lang="en-US" sz="2600" b="1" dirty="0" err="1" smtClean="0"/>
              <a:t>très</a:t>
            </a:r>
            <a:r>
              <a:rPr lang="en-US" sz="2600" b="1" dirty="0" smtClean="0"/>
              <a:t> </a:t>
            </a:r>
            <a:r>
              <a:rPr lang="en-US" sz="2600" b="1" dirty="0" err="1" smtClean="0"/>
              <a:t>grande</a:t>
            </a:r>
            <a:r>
              <a:rPr lang="en-US" sz="2600" b="1" dirty="0" smtClean="0"/>
              <a:t> </a:t>
            </a:r>
            <a:r>
              <a:rPr lang="en-US" sz="2600" b="1" dirty="0" err="1" smtClean="0"/>
              <a:t>vitesse</a:t>
            </a:r>
            <a:endParaRPr lang="fr-FR" sz="2600" b="1" dirty="0"/>
          </a:p>
        </p:txBody>
      </p:sp>
      <p:sp>
        <p:nvSpPr>
          <p:cNvPr id="5" name="ZoneTexte 4"/>
          <p:cNvSpPr txBox="1"/>
          <p:nvPr/>
        </p:nvSpPr>
        <p:spPr>
          <a:xfrm>
            <a:off x="558702" y="980728"/>
            <a:ext cx="509341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Principe</a:t>
            </a:r>
            <a:endParaRPr lang="fr-FR" sz="2000" i="1" dirty="0">
              <a:latin typeface="Times New Roman" panose="02020603050405020304" pitchFamily="18" charset="0"/>
              <a:cs typeface="Times New Roman" panose="02020603050405020304" pitchFamily="18" charset="0"/>
            </a:endParaRPr>
          </a:p>
        </p:txBody>
      </p:sp>
      <p:grpSp>
        <p:nvGrpSpPr>
          <p:cNvPr id="6" name="Groupe 5"/>
          <p:cNvGrpSpPr/>
          <p:nvPr/>
        </p:nvGrpSpPr>
        <p:grpSpPr>
          <a:xfrm>
            <a:off x="323528" y="3271462"/>
            <a:ext cx="8631560" cy="3058000"/>
            <a:chOff x="323528" y="1844824"/>
            <a:chExt cx="8631560" cy="3058000"/>
          </a:xfrm>
        </p:grpSpPr>
        <p:pic>
          <p:nvPicPr>
            <p:cNvPr id="3" name="Image 2"/>
            <p:cNvPicPr>
              <a:picLocks noChangeAspect="1"/>
            </p:cNvPicPr>
            <p:nvPr/>
          </p:nvPicPr>
          <p:blipFill rotWithShape="1">
            <a:blip r:embed="rId3"/>
            <a:srcRect t="11976"/>
            <a:stretch/>
          </p:blipFill>
          <p:spPr>
            <a:xfrm>
              <a:off x="323528" y="1844824"/>
              <a:ext cx="8631560" cy="3058000"/>
            </a:xfrm>
            <a:prstGeom prst="rect">
              <a:avLst/>
            </a:prstGeom>
          </p:spPr>
        </p:pic>
        <p:sp>
          <p:nvSpPr>
            <p:cNvPr id="4" name="Rectangle 3"/>
            <p:cNvSpPr/>
            <p:nvPr/>
          </p:nvSpPr>
          <p:spPr bwMode="auto">
            <a:xfrm>
              <a:off x="2195736" y="2221414"/>
              <a:ext cx="1512168" cy="415498"/>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fr-FR" sz="1050" b="1" i="0" u="none" strike="noStrike" cap="none" normalizeH="0" baseline="0" dirty="0" smtClean="0">
                  <a:ln>
                    <a:noFill/>
                  </a:ln>
                  <a:solidFill>
                    <a:schemeClr val="tx1"/>
                  </a:solidFill>
                  <a:effectLst/>
                  <a:latin typeface="Cambria" panose="02040503050406030204" pitchFamily="18" charset="0"/>
                </a:rPr>
                <a:t>Rectification conventionnelle</a:t>
              </a:r>
            </a:p>
          </p:txBody>
        </p:sp>
        <p:sp>
          <p:nvSpPr>
            <p:cNvPr id="12" name="Rectangle 11"/>
            <p:cNvSpPr/>
            <p:nvPr/>
          </p:nvSpPr>
          <p:spPr bwMode="auto">
            <a:xfrm>
              <a:off x="3923928" y="2213336"/>
              <a:ext cx="1872209" cy="415498"/>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fr-FR" sz="1050" b="1" i="0" u="none" strike="noStrike" cap="none" normalizeH="0" baseline="0" dirty="0" smtClean="0">
                  <a:ln>
                    <a:noFill/>
                  </a:ln>
                  <a:solidFill>
                    <a:schemeClr val="tx1"/>
                  </a:solidFill>
                  <a:effectLst/>
                  <a:latin typeface="Cambria" panose="02040503050406030204" pitchFamily="18" charset="0"/>
                </a:rPr>
                <a:t>Rectification</a:t>
              </a:r>
              <a:r>
                <a:rPr kumimoji="0" lang="fr-FR" sz="1050" b="1" i="0" u="none" strike="noStrike" cap="none" normalizeH="0" dirty="0" smtClean="0">
                  <a:ln>
                    <a:noFill/>
                  </a:ln>
                  <a:solidFill>
                    <a:schemeClr val="tx1"/>
                  </a:solidFill>
                  <a:effectLst/>
                  <a:latin typeface="Cambria" panose="02040503050406030204" pitchFamily="18" charset="0"/>
                </a:rPr>
                <a:t> passe profonde avance lente</a:t>
              </a:r>
              <a:endParaRPr kumimoji="0" lang="fr-FR" sz="1050" b="1" i="0" u="none" strike="noStrike" cap="none" normalizeH="0" baseline="0" dirty="0" smtClean="0">
                <a:ln>
                  <a:noFill/>
                </a:ln>
                <a:solidFill>
                  <a:schemeClr val="tx1"/>
                </a:solidFill>
                <a:effectLst/>
                <a:latin typeface="Cambria" panose="02040503050406030204" pitchFamily="18" charset="0"/>
              </a:endParaRPr>
            </a:p>
          </p:txBody>
        </p:sp>
        <p:sp>
          <p:nvSpPr>
            <p:cNvPr id="13" name="Rectangle 12"/>
            <p:cNvSpPr/>
            <p:nvPr/>
          </p:nvSpPr>
          <p:spPr bwMode="auto">
            <a:xfrm>
              <a:off x="6439646" y="2221414"/>
              <a:ext cx="1872209" cy="415498"/>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fr-FR" sz="1050" b="1" i="0" u="none" strike="noStrike" cap="none" normalizeH="0" baseline="0" dirty="0" smtClean="0">
                  <a:ln>
                    <a:noFill/>
                  </a:ln>
                  <a:solidFill>
                    <a:schemeClr val="tx1"/>
                  </a:solidFill>
                  <a:effectLst/>
                  <a:latin typeface="Cambria" panose="02040503050406030204" pitchFamily="18" charset="0"/>
                </a:rPr>
                <a:t>Rectification</a:t>
              </a:r>
              <a:r>
                <a:rPr kumimoji="0" lang="fr-FR" sz="1050" b="1" i="0" u="none" strike="noStrike" cap="none" normalizeH="0" dirty="0" smtClean="0">
                  <a:ln>
                    <a:noFill/>
                  </a:ln>
                  <a:solidFill>
                    <a:schemeClr val="tx1"/>
                  </a:solidFill>
                  <a:effectLst/>
                  <a:latin typeface="Cambria" panose="02040503050406030204" pitchFamily="18" charset="0"/>
                </a:rPr>
                <a:t> passe profonde très haute vitesse</a:t>
              </a:r>
              <a:endParaRPr kumimoji="0" lang="fr-FR" sz="1050" b="1" i="0" u="none" strike="noStrike" cap="none" normalizeH="0" baseline="0" dirty="0" smtClean="0">
                <a:ln>
                  <a:noFill/>
                </a:ln>
                <a:solidFill>
                  <a:schemeClr val="tx1"/>
                </a:solidFill>
                <a:effectLst/>
                <a:latin typeface="Cambria" panose="02040503050406030204" pitchFamily="18" charset="0"/>
              </a:endParaRPr>
            </a:p>
          </p:txBody>
        </p:sp>
      </p:grpSp>
      <p:sp>
        <p:nvSpPr>
          <p:cNvPr id="22" name="ZoneTexte 21"/>
          <p:cNvSpPr txBox="1"/>
          <p:nvPr/>
        </p:nvSpPr>
        <p:spPr>
          <a:xfrm>
            <a:off x="1054355" y="6413698"/>
            <a:ext cx="6952938" cy="307777"/>
          </a:xfrm>
          <a:prstGeom prst="rect">
            <a:avLst/>
          </a:prstGeom>
          <a:noFill/>
        </p:spPr>
        <p:txBody>
          <a:bodyPr wrap="square" rtlCol="0">
            <a:spAutoFit/>
          </a:bodyPr>
          <a:lstStyle/>
          <a:p>
            <a:pPr algn="ctr"/>
            <a:r>
              <a:rPr lang="fr-FR" dirty="0" smtClean="0"/>
              <a:t>Comparaison des différents paramètres de coupes pour trois types de rectification</a:t>
            </a:r>
          </a:p>
        </p:txBody>
      </p:sp>
      <p:sp>
        <p:nvSpPr>
          <p:cNvPr id="23" name="Rectangle 22"/>
          <p:cNvSpPr/>
          <p:nvPr/>
        </p:nvSpPr>
        <p:spPr>
          <a:xfrm>
            <a:off x="851123" y="1380838"/>
            <a:ext cx="7576370" cy="584775"/>
          </a:xfrm>
          <a:prstGeom prst="rect">
            <a:avLst/>
          </a:prstGeom>
        </p:spPr>
        <p:txBody>
          <a:bodyPr wrap="square">
            <a:spAutoFit/>
          </a:bodyPr>
          <a:lstStyle/>
          <a:p>
            <a:pP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Combine une importante vitesse périphérique de meule, une forte profondeur de passe et une haute vitesse d’avance de pièce</a:t>
            </a:r>
          </a:p>
        </p:txBody>
      </p:sp>
      <p:sp>
        <p:nvSpPr>
          <p:cNvPr id="27" name="Flèche droite 26"/>
          <p:cNvSpPr/>
          <p:nvPr/>
        </p:nvSpPr>
        <p:spPr bwMode="auto">
          <a:xfrm rot="5400000">
            <a:off x="4300746" y="2204889"/>
            <a:ext cx="460156" cy="290832"/>
          </a:xfrm>
          <a:prstGeom prst="rightArrow">
            <a:avLst/>
          </a:prstGeom>
          <a:solidFill>
            <a:schemeClr val="accent6">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sp>
        <p:nvSpPr>
          <p:cNvPr id="28" name="Rectangle 27"/>
          <p:cNvSpPr/>
          <p:nvPr/>
        </p:nvSpPr>
        <p:spPr>
          <a:xfrm>
            <a:off x="851123" y="2705002"/>
            <a:ext cx="7753325" cy="338554"/>
          </a:xfrm>
          <a:prstGeom prst="rect">
            <a:avLst/>
          </a:prstGeom>
        </p:spPr>
        <p:txBody>
          <a:bodyPr wrap="square">
            <a:spAutoFit/>
          </a:bodyPr>
          <a:lstStyle/>
          <a:p>
            <a:pPr>
              <a:spcAft>
                <a:spcPts val="800"/>
              </a:spcAft>
            </a:pPr>
            <a:r>
              <a:rPr lang="fr-FR" sz="1600" b="1" dirty="0" smtClean="0">
                <a:solidFill>
                  <a:schemeClr val="accent6">
                    <a:lumMod val="75000"/>
                  </a:schemeClr>
                </a:solidFill>
                <a:latin typeface="Times New Roman" panose="02020603050405020304" pitchFamily="18" charset="0"/>
                <a:ea typeface="Calibri" panose="020F0502020204030204" pitchFamily="34" charset="0"/>
              </a:rPr>
              <a:t>Augmenter le débit matière et limiter les échanges thermiques dans la zone de contact</a:t>
            </a:r>
          </a:p>
        </p:txBody>
      </p:sp>
    </p:spTree>
    <p:extLst>
      <p:ext uri="{BB962C8B-B14F-4D97-AF65-F5344CB8AC3E}">
        <p14:creationId xmlns:p14="http://schemas.microsoft.com/office/powerpoint/2010/main" val="317018200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61</a:t>
            </a:fld>
            <a:endParaRPr lang="fr-FR" altLang="fr-FR" dirty="0"/>
          </a:p>
        </p:txBody>
      </p:sp>
      <p:sp>
        <p:nvSpPr>
          <p:cNvPr id="43"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Rectification </a:t>
            </a:r>
            <a:r>
              <a:rPr lang="en-US" sz="2600" b="1" dirty="0" err="1" smtClean="0"/>
              <a:t>très</a:t>
            </a:r>
            <a:r>
              <a:rPr lang="en-US" sz="2600" b="1" dirty="0" smtClean="0"/>
              <a:t> </a:t>
            </a:r>
            <a:r>
              <a:rPr lang="en-US" sz="2600" b="1" dirty="0" err="1" smtClean="0"/>
              <a:t>grande</a:t>
            </a:r>
            <a:r>
              <a:rPr lang="en-US" sz="2600" b="1" dirty="0" smtClean="0"/>
              <a:t> </a:t>
            </a:r>
            <a:r>
              <a:rPr lang="en-US" sz="2600" b="1" dirty="0" err="1" smtClean="0"/>
              <a:t>vitesse</a:t>
            </a:r>
            <a:endParaRPr lang="fr-FR" sz="2600" b="1" dirty="0"/>
          </a:p>
        </p:txBody>
      </p:sp>
      <p:sp>
        <p:nvSpPr>
          <p:cNvPr id="5" name="ZoneTexte 4"/>
          <p:cNvSpPr txBox="1"/>
          <p:nvPr/>
        </p:nvSpPr>
        <p:spPr>
          <a:xfrm>
            <a:off x="558702" y="980728"/>
            <a:ext cx="509341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Avantages RTGV</a:t>
            </a:r>
            <a:endParaRPr lang="fr-FR" sz="2000" i="1" dirty="0">
              <a:latin typeface="Times New Roman" panose="02020603050405020304" pitchFamily="18" charset="0"/>
              <a:cs typeface="Times New Roman" panose="02020603050405020304" pitchFamily="18" charset="0"/>
            </a:endParaRPr>
          </a:p>
        </p:txBody>
      </p:sp>
      <p:sp>
        <p:nvSpPr>
          <p:cNvPr id="14" name="ZoneTexte 13"/>
          <p:cNvSpPr txBox="1"/>
          <p:nvPr/>
        </p:nvSpPr>
        <p:spPr>
          <a:xfrm>
            <a:off x="1164433" y="1556792"/>
            <a:ext cx="6912767" cy="2062103"/>
          </a:xfrm>
          <a:prstGeom prst="rect">
            <a:avLst/>
          </a:prstGeom>
          <a:noFill/>
        </p:spPr>
        <p:txBody>
          <a:bodyPr wrap="square" rtlCol="0">
            <a:spAutoFit/>
          </a:bodyPr>
          <a:lstStyle/>
          <a:p>
            <a:pPr>
              <a:buFont typeface="Wingdings" pitchFamily="2" charset="2"/>
              <a:buChar char="§"/>
            </a:pPr>
            <a:r>
              <a:rPr lang="fr-FR" sz="1600" dirty="0" smtClean="0">
                <a:solidFill>
                  <a:schemeClr val="tx1">
                    <a:lumMod val="85000"/>
                    <a:lumOff val="15000"/>
                  </a:schemeClr>
                </a:solidFill>
              </a:rPr>
              <a:t>Augmentation de la productivité</a:t>
            </a:r>
          </a:p>
          <a:p>
            <a:endParaRPr lang="fr-FR" sz="1600" dirty="0" smtClean="0">
              <a:solidFill>
                <a:schemeClr val="tx1">
                  <a:lumMod val="85000"/>
                  <a:lumOff val="15000"/>
                </a:schemeClr>
              </a:solidFill>
            </a:endParaRPr>
          </a:p>
          <a:p>
            <a:pPr>
              <a:buFont typeface="Wingdings" pitchFamily="2" charset="2"/>
              <a:buChar char="§"/>
            </a:pPr>
            <a:r>
              <a:rPr lang="fr-FR" sz="1600" dirty="0" smtClean="0">
                <a:solidFill>
                  <a:schemeClr val="tx1">
                    <a:lumMod val="85000"/>
                    <a:lumOff val="15000"/>
                  </a:schemeClr>
                </a:solidFill>
              </a:rPr>
              <a:t>Réduction des arrêts improductifs</a:t>
            </a:r>
          </a:p>
          <a:p>
            <a:endParaRPr lang="fr-FR" sz="1600" dirty="0" smtClean="0">
              <a:solidFill>
                <a:schemeClr val="tx1">
                  <a:lumMod val="85000"/>
                  <a:lumOff val="15000"/>
                </a:schemeClr>
              </a:solidFill>
            </a:endParaRPr>
          </a:p>
          <a:p>
            <a:pPr>
              <a:buFont typeface="Wingdings" pitchFamily="2" charset="2"/>
              <a:buChar char="§"/>
            </a:pPr>
            <a:r>
              <a:rPr lang="fr-FR" sz="1600" dirty="0" smtClean="0">
                <a:solidFill>
                  <a:schemeClr val="tx1">
                    <a:lumMod val="85000"/>
                    <a:lumOff val="15000"/>
                  </a:schemeClr>
                </a:solidFill>
              </a:rPr>
              <a:t>Mise en compétition avec d’autres procédés tels que le fraisage où le tournage</a:t>
            </a:r>
          </a:p>
          <a:p>
            <a:pPr>
              <a:buFont typeface="Wingdings" pitchFamily="2" charset="2"/>
              <a:buChar char="§"/>
            </a:pPr>
            <a:endParaRPr lang="fr-FR" sz="1600" dirty="0">
              <a:solidFill>
                <a:schemeClr val="tx1">
                  <a:lumMod val="85000"/>
                  <a:lumOff val="15000"/>
                </a:schemeClr>
              </a:solidFill>
            </a:endParaRPr>
          </a:p>
          <a:p>
            <a:pPr>
              <a:buFont typeface="Wingdings" pitchFamily="2" charset="2"/>
              <a:buChar char="§"/>
            </a:pPr>
            <a:r>
              <a:rPr lang="fr-FR" sz="1600" dirty="0" smtClean="0">
                <a:solidFill>
                  <a:schemeClr val="tx1">
                    <a:lumMod val="85000"/>
                    <a:lumOff val="15000"/>
                  </a:schemeClr>
                </a:solidFill>
              </a:rPr>
              <a:t>Meilleur état de surface</a:t>
            </a:r>
          </a:p>
        </p:txBody>
      </p:sp>
      <p:sp>
        <p:nvSpPr>
          <p:cNvPr id="15" name="ZoneTexte 14"/>
          <p:cNvSpPr txBox="1"/>
          <p:nvPr/>
        </p:nvSpPr>
        <p:spPr>
          <a:xfrm>
            <a:off x="558702" y="3761814"/>
            <a:ext cx="509341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Inconvénients RTGV</a:t>
            </a:r>
            <a:endParaRPr lang="fr-FR" sz="2000" i="1" dirty="0">
              <a:latin typeface="Times New Roman" panose="02020603050405020304" pitchFamily="18" charset="0"/>
              <a:cs typeface="Times New Roman" panose="02020603050405020304" pitchFamily="18" charset="0"/>
            </a:endParaRPr>
          </a:p>
        </p:txBody>
      </p:sp>
      <p:sp>
        <p:nvSpPr>
          <p:cNvPr id="16" name="ZoneTexte 15"/>
          <p:cNvSpPr txBox="1"/>
          <p:nvPr/>
        </p:nvSpPr>
        <p:spPr>
          <a:xfrm>
            <a:off x="1164433" y="4337878"/>
            <a:ext cx="6912767" cy="2062103"/>
          </a:xfrm>
          <a:prstGeom prst="rect">
            <a:avLst/>
          </a:prstGeom>
          <a:noFill/>
        </p:spPr>
        <p:txBody>
          <a:bodyPr wrap="square" rtlCol="0">
            <a:spAutoFit/>
          </a:bodyPr>
          <a:lstStyle/>
          <a:p>
            <a:pPr>
              <a:buFont typeface="Wingdings" pitchFamily="2" charset="2"/>
              <a:buChar char="§"/>
            </a:pPr>
            <a:r>
              <a:rPr lang="fr-FR" sz="1600" dirty="0" smtClean="0">
                <a:solidFill>
                  <a:schemeClr val="tx1">
                    <a:lumMod val="85000"/>
                    <a:lumOff val="15000"/>
                  </a:schemeClr>
                </a:solidFill>
              </a:rPr>
              <a:t>Exigences mécaniques extrême (équilibrage des meules, gestions des paramètres, carters de protection performants)</a:t>
            </a:r>
          </a:p>
          <a:p>
            <a:endParaRPr lang="fr-FR" sz="1600" dirty="0" smtClean="0">
              <a:solidFill>
                <a:schemeClr val="tx1">
                  <a:lumMod val="85000"/>
                  <a:lumOff val="15000"/>
                </a:schemeClr>
              </a:solidFill>
            </a:endParaRPr>
          </a:p>
          <a:p>
            <a:pPr>
              <a:buFont typeface="Wingdings" pitchFamily="2" charset="2"/>
              <a:buChar char="§"/>
            </a:pPr>
            <a:r>
              <a:rPr lang="fr-FR" sz="1600" dirty="0" smtClean="0">
                <a:solidFill>
                  <a:schemeClr val="tx1">
                    <a:lumMod val="85000"/>
                    <a:lumOff val="15000"/>
                  </a:schemeClr>
                </a:solidFill>
              </a:rPr>
              <a:t>Vitesses de coupe </a:t>
            </a:r>
            <a:r>
              <a:rPr lang="fr-FR" sz="1600" dirty="0" err="1" smtClean="0">
                <a:solidFill>
                  <a:schemeClr val="tx1">
                    <a:lumMod val="85000"/>
                    <a:lumOff val="15000"/>
                  </a:schemeClr>
                </a:solidFill>
              </a:rPr>
              <a:t>élévés</a:t>
            </a:r>
            <a:r>
              <a:rPr lang="fr-FR" sz="1600" dirty="0" smtClean="0">
                <a:solidFill>
                  <a:schemeClr val="tx1">
                    <a:lumMod val="85000"/>
                    <a:lumOff val="15000"/>
                  </a:schemeClr>
                </a:solidFill>
              </a:rPr>
              <a:t> oblige l’utilisation de meule CBN à liant céramique ou galvanique (très couteux)</a:t>
            </a:r>
          </a:p>
          <a:p>
            <a:endParaRPr lang="fr-FR" sz="1600" dirty="0">
              <a:solidFill>
                <a:schemeClr val="tx1">
                  <a:lumMod val="85000"/>
                  <a:lumOff val="15000"/>
                </a:schemeClr>
              </a:solidFill>
            </a:endParaRPr>
          </a:p>
          <a:p>
            <a:pPr>
              <a:buFont typeface="Wingdings" pitchFamily="2" charset="2"/>
              <a:buChar char="§"/>
            </a:pPr>
            <a:r>
              <a:rPr lang="fr-FR" sz="1600" dirty="0" smtClean="0">
                <a:solidFill>
                  <a:schemeClr val="tx1">
                    <a:lumMod val="85000"/>
                    <a:lumOff val="15000"/>
                  </a:schemeClr>
                </a:solidFill>
              </a:rPr>
              <a:t>Centrale d’arrosage et aspirateur à brouillard très performants en raison des hautes pressions de lubrification</a:t>
            </a:r>
          </a:p>
        </p:txBody>
      </p:sp>
    </p:spTree>
    <p:extLst>
      <p:ext uri="{BB962C8B-B14F-4D97-AF65-F5344CB8AC3E}">
        <p14:creationId xmlns:p14="http://schemas.microsoft.com/office/powerpoint/2010/main" val="302185417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2051720" y="1484784"/>
            <a:ext cx="4752528" cy="4533623"/>
          </a:xfrm>
          <a:prstGeom prst="rect">
            <a:avLst/>
          </a:prstGeom>
        </p:spPr>
      </p:pic>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62</a:t>
            </a:fld>
            <a:endParaRPr lang="fr-FR" altLang="fr-FR" dirty="0"/>
          </a:p>
        </p:txBody>
      </p:sp>
      <p:sp>
        <p:nvSpPr>
          <p:cNvPr id="43"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Rectification </a:t>
            </a:r>
            <a:r>
              <a:rPr lang="en-US" sz="2600" b="1" dirty="0" err="1" smtClean="0"/>
              <a:t>très</a:t>
            </a:r>
            <a:r>
              <a:rPr lang="en-US" sz="2600" b="1" dirty="0" smtClean="0"/>
              <a:t> </a:t>
            </a:r>
            <a:r>
              <a:rPr lang="en-US" sz="2600" b="1" dirty="0" err="1" smtClean="0"/>
              <a:t>grande</a:t>
            </a:r>
            <a:r>
              <a:rPr lang="en-US" sz="2600" b="1" dirty="0" smtClean="0"/>
              <a:t> </a:t>
            </a:r>
            <a:r>
              <a:rPr lang="en-US" sz="2600" b="1" dirty="0" err="1" smtClean="0"/>
              <a:t>vitesse</a:t>
            </a:r>
            <a:endParaRPr lang="fr-FR" sz="2600" b="1" dirty="0"/>
          </a:p>
        </p:txBody>
      </p:sp>
      <p:sp>
        <p:nvSpPr>
          <p:cNvPr id="5" name="ZoneTexte 4"/>
          <p:cNvSpPr txBox="1"/>
          <p:nvPr/>
        </p:nvSpPr>
        <p:spPr>
          <a:xfrm>
            <a:off x="558702" y="980728"/>
            <a:ext cx="509341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Exemple de pièce rectifiée</a:t>
            </a:r>
            <a:endParaRPr lang="fr-FR" sz="2000" i="1" dirty="0">
              <a:latin typeface="Times New Roman" panose="02020603050405020304" pitchFamily="18" charset="0"/>
              <a:cs typeface="Times New Roman" panose="02020603050405020304" pitchFamily="18" charset="0"/>
            </a:endParaRPr>
          </a:p>
        </p:txBody>
      </p:sp>
      <p:sp>
        <p:nvSpPr>
          <p:cNvPr id="11" name="ZoneTexte 10"/>
          <p:cNvSpPr txBox="1"/>
          <p:nvPr/>
        </p:nvSpPr>
        <p:spPr>
          <a:xfrm>
            <a:off x="2366752" y="6122353"/>
            <a:ext cx="4437496" cy="307777"/>
          </a:xfrm>
          <a:prstGeom prst="rect">
            <a:avLst/>
          </a:prstGeom>
          <a:noFill/>
        </p:spPr>
        <p:txBody>
          <a:bodyPr wrap="square" rtlCol="0">
            <a:spAutoFit/>
          </a:bodyPr>
          <a:lstStyle/>
          <a:p>
            <a:pPr algn="ctr"/>
            <a:r>
              <a:rPr lang="fr-FR" b="1" dirty="0" smtClean="0"/>
              <a:t>Rectification d’une clef anglaise</a:t>
            </a:r>
            <a:endParaRPr lang="fr-FR" b="1" i="1" dirty="0" smtClean="0"/>
          </a:p>
        </p:txBody>
      </p:sp>
    </p:spTree>
    <p:extLst>
      <p:ext uri="{BB962C8B-B14F-4D97-AF65-F5344CB8AC3E}">
        <p14:creationId xmlns:p14="http://schemas.microsoft.com/office/powerpoint/2010/main" val="83482111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289474" y="1124744"/>
            <a:ext cx="5002606" cy="5482967"/>
          </a:xfrm>
          <a:prstGeom prst="rect">
            <a:avLst/>
          </a:prstGeom>
        </p:spPr>
      </p:pic>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63</a:t>
            </a:fld>
            <a:endParaRPr lang="fr-FR" altLang="fr-FR" dirty="0"/>
          </a:p>
        </p:txBody>
      </p:sp>
      <p:sp>
        <p:nvSpPr>
          <p:cNvPr id="43" name="Text Box 7"/>
          <p:cNvSpPr txBox="1">
            <a:spLocks noChangeArrowheads="1"/>
          </p:cNvSpPr>
          <p:nvPr/>
        </p:nvSpPr>
        <p:spPr bwMode="auto">
          <a:xfrm>
            <a:off x="457200" y="135987"/>
            <a:ext cx="814724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a:defRPr sz="1400">
                <a:solidFill>
                  <a:schemeClr val="tx1"/>
                </a:solidFill>
                <a:latin typeface="Cambria" panose="02040503050406030204" pitchFamily="18" charset="0"/>
              </a:defRPr>
            </a:lvl1pPr>
            <a:lvl2pPr marL="742950" indent="-285750" algn="ctr">
              <a:defRPr sz="1400">
                <a:solidFill>
                  <a:schemeClr val="tx1"/>
                </a:solidFill>
                <a:latin typeface="Cambria" panose="02040503050406030204" pitchFamily="18" charset="0"/>
              </a:defRPr>
            </a:lvl2pPr>
            <a:lvl3pPr marL="1143000" indent="-228600" algn="ctr">
              <a:defRPr sz="1400">
                <a:solidFill>
                  <a:schemeClr val="tx1"/>
                </a:solidFill>
                <a:latin typeface="Cambria" panose="02040503050406030204" pitchFamily="18" charset="0"/>
              </a:defRPr>
            </a:lvl3pPr>
            <a:lvl4pPr marL="1600200" indent="-228600" algn="ctr">
              <a:defRPr sz="1400">
                <a:solidFill>
                  <a:schemeClr val="tx1"/>
                </a:solidFill>
                <a:latin typeface="Cambria" panose="02040503050406030204" pitchFamily="18" charset="0"/>
              </a:defRPr>
            </a:lvl4pPr>
            <a:lvl5pPr marL="2057400" indent="-228600" algn="ctr">
              <a:defRPr sz="1400">
                <a:solidFill>
                  <a:schemeClr val="tx1"/>
                </a:solidFill>
                <a:latin typeface="Cambria" panose="02040503050406030204" pitchFamily="18" charset="0"/>
              </a:defRPr>
            </a:lvl5pPr>
            <a:lvl6pPr marL="2514600" indent="-228600" algn="ctr" eaLnBrk="0" fontAlgn="base" hangingPunct="0">
              <a:spcBef>
                <a:spcPct val="0"/>
              </a:spcBef>
              <a:spcAft>
                <a:spcPct val="0"/>
              </a:spcAft>
              <a:defRPr sz="1400">
                <a:solidFill>
                  <a:schemeClr val="tx1"/>
                </a:solidFill>
                <a:latin typeface="Cambria" panose="02040503050406030204" pitchFamily="18" charset="0"/>
              </a:defRPr>
            </a:lvl6pPr>
            <a:lvl7pPr marL="2971800" indent="-228600" algn="ctr" eaLnBrk="0" fontAlgn="base" hangingPunct="0">
              <a:spcBef>
                <a:spcPct val="0"/>
              </a:spcBef>
              <a:spcAft>
                <a:spcPct val="0"/>
              </a:spcAft>
              <a:defRPr sz="1400">
                <a:solidFill>
                  <a:schemeClr val="tx1"/>
                </a:solidFill>
                <a:latin typeface="Cambria" panose="02040503050406030204" pitchFamily="18" charset="0"/>
              </a:defRPr>
            </a:lvl7pPr>
            <a:lvl8pPr marL="3429000" indent="-228600" algn="ctr" eaLnBrk="0" fontAlgn="base" hangingPunct="0">
              <a:spcBef>
                <a:spcPct val="0"/>
              </a:spcBef>
              <a:spcAft>
                <a:spcPct val="0"/>
              </a:spcAft>
              <a:defRPr sz="1400">
                <a:solidFill>
                  <a:schemeClr val="tx1"/>
                </a:solidFill>
                <a:latin typeface="Cambria" panose="02040503050406030204" pitchFamily="18" charset="0"/>
              </a:defRPr>
            </a:lvl8pPr>
            <a:lvl9pPr marL="3886200" indent="-228600" algn="ctr" eaLnBrk="0" fontAlgn="base" hangingPunct="0">
              <a:spcBef>
                <a:spcPct val="0"/>
              </a:spcBef>
              <a:spcAft>
                <a:spcPct val="0"/>
              </a:spcAft>
              <a:defRPr sz="1400">
                <a:solidFill>
                  <a:schemeClr val="tx1"/>
                </a:solidFill>
                <a:latin typeface="Cambria" panose="02040503050406030204" pitchFamily="18" charset="0"/>
              </a:defRPr>
            </a:lvl9pPr>
          </a:lstStyle>
          <a:p>
            <a:r>
              <a:rPr lang="en-US" sz="2600" b="1" dirty="0" smtClean="0"/>
              <a:t>Rectification </a:t>
            </a:r>
            <a:r>
              <a:rPr lang="en-US" sz="2600" b="1" dirty="0" err="1" smtClean="0"/>
              <a:t>très</a:t>
            </a:r>
            <a:r>
              <a:rPr lang="en-US" sz="2600" b="1" dirty="0" smtClean="0"/>
              <a:t> </a:t>
            </a:r>
            <a:r>
              <a:rPr lang="en-US" sz="2600" b="1" dirty="0" err="1" smtClean="0"/>
              <a:t>grande</a:t>
            </a:r>
            <a:r>
              <a:rPr lang="en-US" sz="2600" b="1" dirty="0" smtClean="0"/>
              <a:t> </a:t>
            </a:r>
            <a:r>
              <a:rPr lang="en-US" sz="2600" b="1" dirty="0" err="1" smtClean="0"/>
              <a:t>vitesse</a:t>
            </a:r>
            <a:endParaRPr lang="fr-FR" sz="2600" b="1" dirty="0"/>
          </a:p>
        </p:txBody>
      </p:sp>
      <p:sp>
        <p:nvSpPr>
          <p:cNvPr id="5" name="ZoneTexte 4"/>
          <p:cNvSpPr txBox="1"/>
          <p:nvPr/>
        </p:nvSpPr>
        <p:spPr>
          <a:xfrm>
            <a:off x="558702" y="980728"/>
            <a:ext cx="5093417"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Exemples de pièce rectifiée</a:t>
            </a:r>
            <a:endParaRPr lang="fr-FR" sz="2000" i="1" dirty="0">
              <a:latin typeface="Times New Roman" panose="02020603050405020304" pitchFamily="18" charset="0"/>
              <a:cs typeface="Times New Roman" panose="02020603050405020304" pitchFamily="18" charset="0"/>
            </a:endParaRPr>
          </a:p>
        </p:txBody>
      </p:sp>
      <p:sp>
        <p:nvSpPr>
          <p:cNvPr id="11" name="ZoneTexte 10"/>
          <p:cNvSpPr txBox="1"/>
          <p:nvPr/>
        </p:nvSpPr>
        <p:spPr>
          <a:xfrm>
            <a:off x="-36512" y="6329461"/>
            <a:ext cx="4437496" cy="307777"/>
          </a:xfrm>
          <a:prstGeom prst="rect">
            <a:avLst/>
          </a:prstGeom>
          <a:noFill/>
        </p:spPr>
        <p:txBody>
          <a:bodyPr wrap="square" rtlCol="0">
            <a:spAutoFit/>
          </a:bodyPr>
          <a:lstStyle/>
          <a:p>
            <a:pPr algn="ctr"/>
            <a:r>
              <a:rPr lang="fr-FR" b="1" dirty="0" smtClean="0"/>
              <a:t>Rectification d’une fraise trois tailles</a:t>
            </a:r>
            <a:endParaRPr lang="fr-FR" b="1" i="1" dirty="0" smtClean="0"/>
          </a:p>
        </p:txBody>
      </p:sp>
      <p:grpSp>
        <p:nvGrpSpPr>
          <p:cNvPr id="8" name="Groupe 7"/>
          <p:cNvGrpSpPr/>
          <p:nvPr/>
        </p:nvGrpSpPr>
        <p:grpSpPr>
          <a:xfrm>
            <a:off x="5436096" y="1321237"/>
            <a:ext cx="3199359" cy="4675451"/>
            <a:chOff x="5652119" y="1321237"/>
            <a:chExt cx="3199359" cy="4675451"/>
          </a:xfrm>
        </p:grpSpPr>
        <p:grpSp>
          <p:nvGrpSpPr>
            <p:cNvPr id="7" name="Groupe 6"/>
            <p:cNvGrpSpPr/>
            <p:nvPr/>
          </p:nvGrpSpPr>
          <p:grpSpPr>
            <a:xfrm>
              <a:off x="5652119" y="1769584"/>
              <a:ext cx="3170328" cy="4227104"/>
              <a:chOff x="5652119" y="1769584"/>
              <a:chExt cx="3170328" cy="4227104"/>
            </a:xfrm>
          </p:grpSpPr>
          <p:pic>
            <p:nvPicPr>
              <p:cNvPr id="4" name="Image 3"/>
              <p:cNvPicPr>
                <a:picLocks noChangeAspect="1"/>
              </p:cNvPicPr>
              <p:nvPr/>
            </p:nvPicPr>
            <p:blipFill rotWithShape="1">
              <a:blip r:embed="rId4"/>
              <a:srcRect l="19147" t="7820" r="19582" b="8768"/>
              <a:stretch/>
            </p:blipFill>
            <p:spPr>
              <a:xfrm>
                <a:off x="5652119" y="1769584"/>
                <a:ext cx="3170328" cy="4227104"/>
              </a:xfrm>
              <a:prstGeom prst="rect">
                <a:avLst/>
              </a:prstGeom>
            </p:spPr>
          </p:pic>
          <p:sp>
            <p:nvSpPr>
              <p:cNvPr id="6" name="Rectangle 5"/>
              <p:cNvSpPr/>
              <p:nvPr/>
            </p:nvSpPr>
            <p:spPr bwMode="auto">
              <a:xfrm rot="16200000">
                <a:off x="7062939" y="1690757"/>
                <a:ext cx="1406481" cy="1564136"/>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Cambria" panose="02040503050406030204" pitchFamily="18" charset="0"/>
                </a:endParaRPr>
              </a:p>
            </p:txBody>
          </p:sp>
        </p:grpSp>
        <p:pic>
          <p:nvPicPr>
            <p:cNvPr id="9" name="Image 8"/>
            <p:cNvPicPr>
              <a:picLocks noChangeAspect="1"/>
            </p:cNvPicPr>
            <p:nvPr/>
          </p:nvPicPr>
          <p:blipFill rotWithShape="1">
            <a:blip r:embed="rId4"/>
            <a:srcRect l="38468" t="7820" r="19582" b="63863"/>
            <a:stretch/>
          </p:blipFill>
          <p:spPr>
            <a:xfrm>
              <a:off x="6680879" y="1321237"/>
              <a:ext cx="2170599" cy="1435008"/>
            </a:xfrm>
            <a:prstGeom prst="rect">
              <a:avLst/>
            </a:prstGeom>
          </p:spPr>
        </p:pic>
      </p:grpSp>
      <p:sp>
        <p:nvSpPr>
          <p:cNvPr id="13" name="ZoneTexte 12"/>
          <p:cNvSpPr txBox="1"/>
          <p:nvPr/>
        </p:nvSpPr>
        <p:spPr>
          <a:xfrm>
            <a:off x="5354216" y="6334780"/>
            <a:ext cx="3312368" cy="523220"/>
          </a:xfrm>
          <a:prstGeom prst="rect">
            <a:avLst/>
          </a:prstGeom>
          <a:noFill/>
        </p:spPr>
        <p:txBody>
          <a:bodyPr wrap="square" rtlCol="0">
            <a:spAutoFit/>
          </a:bodyPr>
          <a:lstStyle/>
          <a:p>
            <a:pPr algn="ctr"/>
            <a:r>
              <a:rPr lang="fr-FR" b="1" dirty="0" smtClean="0"/>
              <a:t>Rectification de pignon solaire de boite de vitesse</a:t>
            </a:r>
            <a:endParaRPr lang="fr-FR" b="1" i="1" dirty="0" smtClean="0"/>
          </a:p>
        </p:txBody>
      </p:sp>
    </p:spTree>
    <p:extLst>
      <p:ext uri="{BB962C8B-B14F-4D97-AF65-F5344CB8AC3E}">
        <p14:creationId xmlns:p14="http://schemas.microsoft.com/office/powerpoint/2010/main" val="162728795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numéro de diapositive 5"/>
          <p:cNvSpPr>
            <a:spLocks noGrp="1"/>
          </p:cNvSpPr>
          <p:nvPr>
            <p:ph type="sldNum" sz="quarter" idx="12"/>
          </p:nvPr>
        </p:nvSpPr>
        <p:spPr>
          <a:xfrm>
            <a:off x="7010400" y="6245225"/>
            <a:ext cx="2133600" cy="476250"/>
          </a:xfrm>
        </p:spPr>
        <p:txBody>
          <a:bodyPr/>
          <a:lstStyle/>
          <a:p>
            <a:pPr>
              <a:defRPr/>
            </a:pPr>
            <a:fld id="{C45CD6C2-68BD-4DF6-9934-A567988CF1C7}" type="slidenum">
              <a:rPr lang="fr-FR" altLang="fr-FR"/>
              <a:pPr>
                <a:defRPr/>
              </a:pPr>
              <a:t>64</a:t>
            </a:fld>
            <a:endParaRPr lang="fr-FR" altLang="fr-FR" dirty="0"/>
          </a:p>
        </p:txBody>
      </p:sp>
      <p:pic>
        <p:nvPicPr>
          <p:cNvPr id="4" name="Image 3"/>
          <p:cNvPicPr>
            <a:picLocks noChangeAspect="1"/>
          </p:cNvPicPr>
          <p:nvPr/>
        </p:nvPicPr>
        <p:blipFill>
          <a:blip r:embed="rId3"/>
          <a:stretch>
            <a:fillRect/>
          </a:stretch>
        </p:blipFill>
        <p:spPr>
          <a:xfrm>
            <a:off x="611560" y="692696"/>
            <a:ext cx="8092327" cy="4248472"/>
          </a:xfrm>
          <a:prstGeom prst="rect">
            <a:avLst/>
          </a:prstGeom>
        </p:spPr>
      </p:pic>
      <p:sp>
        <p:nvSpPr>
          <p:cNvPr id="12" name="Rectangle 11"/>
          <p:cNvSpPr/>
          <p:nvPr/>
        </p:nvSpPr>
        <p:spPr>
          <a:xfrm>
            <a:off x="3181559" y="5517232"/>
            <a:ext cx="2664296" cy="369332"/>
          </a:xfrm>
          <a:prstGeom prst="rect">
            <a:avLst/>
          </a:prstGeom>
        </p:spPr>
        <p:txBody>
          <a:bodyPr wrap="square">
            <a:spAutoFit/>
          </a:bodyPr>
          <a:lstStyle/>
          <a:p>
            <a:pPr algn="ctr">
              <a:spcAft>
                <a:spcPts val="800"/>
              </a:spcAft>
            </a:pPr>
            <a:r>
              <a:rPr lang="fr-FR" sz="1800" b="1" dirty="0" smtClean="0">
                <a:solidFill>
                  <a:srgbClr val="C00000"/>
                </a:solidFill>
                <a:effectLst/>
                <a:latin typeface="Times New Roman" panose="02020603050405020304" pitchFamily="18" charset="0"/>
                <a:ea typeface="Calibri" panose="020F0502020204030204" pitchFamily="34" charset="0"/>
              </a:rPr>
              <a:t>Questions </a:t>
            </a:r>
            <a:r>
              <a:rPr lang="fr-FR" sz="1800" b="1" dirty="0" smtClean="0">
                <a:solidFill>
                  <a:srgbClr val="C00000"/>
                </a:solidFill>
                <a:latin typeface="Times New Roman" panose="02020603050405020304" pitchFamily="18" charset="0"/>
                <a:ea typeface="Calibri" panose="020F0502020204030204" pitchFamily="34" charset="0"/>
              </a:rPr>
              <a:t>10</a:t>
            </a:r>
            <a:r>
              <a:rPr lang="fr-FR" sz="1800" b="1" dirty="0" smtClean="0">
                <a:solidFill>
                  <a:srgbClr val="C00000"/>
                </a:solidFill>
                <a:effectLst/>
                <a:latin typeface="Times New Roman" panose="02020603050405020304" pitchFamily="18" charset="0"/>
                <a:ea typeface="Calibri" panose="020F0502020204030204" pitchFamily="34" charset="0"/>
              </a:rPr>
              <a:t>-15</a:t>
            </a:r>
            <a:endParaRPr lang="fr-FR" sz="1800" b="1" dirty="0">
              <a:solidFill>
                <a:srgbClr val="C0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987373621"/>
      </p:ext>
    </p:extLst>
  </p:cSld>
  <p:clrMapOvr>
    <a:masterClrMapping/>
  </p:clrMapOvr>
  <p:timing>
    <p:tnLst>
      <p:par>
        <p:cTn id="1" dur="indefinite" restart="never" nodeType="tmRoot"/>
      </p:par>
    </p:tnLst>
  </p:timing>
</p:sld>
</file>

<file path=ppt/theme/theme1.xml><?xml version="1.0" encoding="utf-8"?>
<a:theme xmlns:a="http://schemas.openxmlformats.org/drawingml/2006/main" name="Modèle par défaut">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rtlCol="0" anchor="t"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sz="1400" b="0" i="0" u="none" strike="noStrike" cap="none" normalizeH="0" baseline="0" smtClean="0">
            <a:ln>
              <a:noFill/>
            </a:ln>
            <a:solidFill>
              <a:schemeClr val="tx1"/>
            </a:solidFill>
            <a:effectLst/>
            <a:latin typeface="Cambria" panose="02040503050406030204" pitchFamily="18" charset="0"/>
          </a:defRPr>
        </a:defPPr>
      </a:lstStyle>
    </a:spDef>
    <a:lnDef>
      <a:spPr bwMode="auto">
        <a:noFill/>
        <a:ln w="127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32288</TotalTime>
  <Words>4332</Words>
  <Application>Microsoft Office PowerPoint</Application>
  <PresentationFormat>Affichage à l'écran (4:3)</PresentationFormat>
  <Paragraphs>781</Paragraphs>
  <Slides>64</Slides>
  <Notes>64</Notes>
  <HiddenSlides>0</HiddenSlides>
  <MMClips>2</MMClips>
  <ScaleCrop>false</ScaleCrop>
  <HeadingPairs>
    <vt:vector size="8" baseType="variant">
      <vt:variant>
        <vt:lpstr>Polices utilisées</vt:lpstr>
      </vt:variant>
      <vt:variant>
        <vt:i4>8</vt:i4>
      </vt:variant>
      <vt:variant>
        <vt:lpstr>Thème</vt:lpstr>
      </vt:variant>
      <vt:variant>
        <vt:i4>1</vt:i4>
      </vt:variant>
      <vt:variant>
        <vt:lpstr>Serveurs OLE incorporés</vt:lpstr>
      </vt:variant>
      <vt:variant>
        <vt:i4>1</vt:i4>
      </vt:variant>
      <vt:variant>
        <vt:lpstr>Titres des diapositives</vt:lpstr>
      </vt:variant>
      <vt:variant>
        <vt:i4>64</vt:i4>
      </vt:variant>
    </vt:vector>
  </HeadingPairs>
  <TitlesOfParts>
    <vt:vector size="74" baseType="lpstr">
      <vt:lpstr>Arial</vt:lpstr>
      <vt:lpstr>Calibri</vt:lpstr>
      <vt:lpstr>Cambria</vt:lpstr>
      <vt:lpstr>Cambria Math</vt:lpstr>
      <vt:lpstr>Century Schoolbook</vt:lpstr>
      <vt:lpstr>Symbol</vt:lpstr>
      <vt:lpstr>Times New Roman</vt:lpstr>
      <vt:lpstr>Wingdings</vt:lpstr>
      <vt:lpstr>Modèle par défaut</vt:lpstr>
      <vt:lpstr>Feuille de calcul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DCNS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Bruno LAVISSE</dc:creator>
  <cp:lastModifiedBy>LAVISSE Bruno</cp:lastModifiedBy>
  <cp:revision>1312</cp:revision>
  <cp:lastPrinted>2015-04-08T12:39:26Z</cp:lastPrinted>
  <dcterms:created xsi:type="dcterms:W3CDTF">2014-09-09T13:51:40Z</dcterms:created>
  <dcterms:modified xsi:type="dcterms:W3CDTF">2020-10-13T15:37:22Z</dcterms:modified>
</cp:coreProperties>
</file>