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79" r:id="rId2"/>
    <p:sldId id="342" r:id="rId3"/>
    <p:sldId id="343" r:id="rId4"/>
    <p:sldId id="339" r:id="rId5"/>
    <p:sldId id="346" r:id="rId6"/>
    <p:sldId id="347" r:id="rId7"/>
    <p:sldId id="348" r:id="rId8"/>
    <p:sldId id="349" r:id="rId9"/>
    <p:sldId id="351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63B8"/>
    <a:srgbClr val="80276C"/>
    <a:srgbClr val="FFA300"/>
    <a:srgbClr val="30C1BE"/>
    <a:srgbClr val="800000"/>
    <a:srgbClr val="9D9D9D"/>
    <a:srgbClr val="009999"/>
    <a:srgbClr val="2DB5B2"/>
    <a:srgbClr val="33CCCC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Style foncé 1 - Accentuation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Style foncé 1 - Accentuation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28" autoAdjust="0"/>
    <p:restoredTop sz="94970" autoAdjust="0"/>
  </p:normalViewPr>
  <p:slideViewPr>
    <p:cSldViewPr snapToGrid="0" snapToObjects="1">
      <p:cViewPr>
        <p:scale>
          <a:sx n="100" d="100"/>
          <a:sy n="100" d="100"/>
        </p:scale>
        <p:origin x="72" y="-1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387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EB5EA-4568-4144-9D4A-55A184510DCF}" type="datetimeFigureOut">
              <a:rPr lang="fr-FR" smtClean="0"/>
              <a:t>05/02/2023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103F74-0D94-494E-89F1-22FF88A26C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7168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95CFE9-9F99-4114-B0F9-7FA42898AD5B}" type="datetimeFigureOut">
              <a:rPr lang="fr-FR" smtClean="0"/>
              <a:t>05/02/2023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DBED7-5FDD-45AC-B77B-DE79C8ED6F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1996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DBED7-5FDD-45AC-B77B-DE79C8ED6F4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7760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slide" Target="../slides/slide2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slide" Target="../slides/slide2.xml"/><Relationship Id="rId4" Type="http://schemas.openxmlformats.org/officeDocument/2006/relationships/image" Target="../media/image5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remièr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6436222" y="4970837"/>
            <a:ext cx="408740" cy="90733"/>
          </a:xfrm>
          <a:prstGeom prst="rect">
            <a:avLst/>
          </a:prstGeom>
          <a:solidFill>
            <a:srgbClr val="8027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226" y="6078169"/>
            <a:ext cx="1950190" cy="583504"/>
          </a:xfrm>
          <a:prstGeom prst="rect">
            <a:avLst/>
          </a:prstGeom>
        </p:spPr>
      </p:pic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680882" y="3579621"/>
            <a:ext cx="3919421" cy="1256209"/>
          </a:xfrm>
        </p:spPr>
        <p:txBody>
          <a:bodyPr>
            <a:noAutofit/>
          </a:bodyPr>
          <a:lstStyle>
            <a:lvl1pPr marL="0" indent="0">
              <a:buNone/>
              <a:defRPr sz="3600" b="1" baseline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fr-FR" dirty="0"/>
              <a:t>Titre Powerpoint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1" hasCustomPrompt="1"/>
          </p:nvPr>
        </p:nvSpPr>
        <p:spPr>
          <a:xfrm>
            <a:off x="4680884" y="5167164"/>
            <a:ext cx="3919420" cy="714678"/>
          </a:xfrm>
        </p:spPr>
        <p:txBody>
          <a:bodyPr/>
          <a:lstStyle>
            <a:lvl1pPr marL="0" indent="0">
              <a:buNone/>
              <a:defRPr sz="140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2" hasCustomPrompt="1"/>
          </p:nvPr>
        </p:nvSpPr>
        <p:spPr>
          <a:xfrm>
            <a:off x="4773246" y="6251741"/>
            <a:ext cx="1799323" cy="33056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FFA300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266021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remièr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226" y="6078169"/>
            <a:ext cx="1950190" cy="583504"/>
          </a:xfrm>
          <a:prstGeom prst="rect">
            <a:avLst/>
          </a:prstGeom>
        </p:spPr>
      </p:pic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680882" y="3579622"/>
            <a:ext cx="4093663" cy="594446"/>
          </a:xfrm>
        </p:spPr>
        <p:txBody>
          <a:bodyPr>
            <a:noAutofit/>
          </a:bodyPr>
          <a:lstStyle>
            <a:lvl1pPr marL="0" indent="0">
              <a:buNone/>
              <a:defRPr sz="3600" b="1" baseline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1" hasCustomPrompt="1"/>
          </p:nvPr>
        </p:nvSpPr>
        <p:spPr>
          <a:xfrm>
            <a:off x="4680883" y="4309533"/>
            <a:ext cx="4093661" cy="1651000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 b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fr-FR" dirty="0"/>
              <a:t>Titre 1 </a:t>
            </a:r>
          </a:p>
          <a:p>
            <a:pPr lvl="0"/>
            <a:r>
              <a:rPr lang="fr-FR" dirty="0"/>
              <a:t>Titre 2</a:t>
            </a:r>
          </a:p>
          <a:p>
            <a:pPr lvl="0"/>
            <a:r>
              <a:rPr lang="fr-FR" dirty="0"/>
              <a:t>Titre 3</a:t>
            </a:r>
          </a:p>
          <a:p>
            <a:pPr lvl="0"/>
            <a:r>
              <a:rPr lang="fr-FR" dirty="0"/>
              <a:t>Titre 4</a:t>
            </a:r>
          </a:p>
        </p:txBody>
      </p:sp>
    </p:spTree>
    <p:extLst>
      <p:ext uri="{BB962C8B-B14F-4D97-AF65-F5344CB8AC3E}">
        <p14:creationId xmlns:p14="http://schemas.microsoft.com/office/powerpoint/2010/main" val="3453080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on 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226" y="6078169"/>
            <a:ext cx="1950190" cy="583504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4700588" y="4847268"/>
            <a:ext cx="408740" cy="90733"/>
          </a:xfrm>
          <a:prstGeom prst="rect">
            <a:avLst/>
          </a:prstGeom>
          <a:solidFill>
            <a:srgbClr val="8027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680883" y="3579621"/>
            <a:ext cx="4130608" cy="1256209"/>
          </a:xfrm>
        </p:spPr>
        <p:txBody>
          <a:bodyPr>
            <a:noAutofit/>
          </a:bodyPr>
          <a:lstStyle>
            <a:lvl1pPr marL="0" indent="0">
              <a:buNone/>
              <a:defRPr sz="3600" b="1" baseline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fr-FR" dirty="0"/>
              <a:t>Titre intercalaire</a:t>
            </a:r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1" hasCustomPrompt="1"/>
          </p:nvPr>
        </p:nvSpPr>
        <p:spPr>
          <a:xfrm>
            <a:off x="4680883" y="5167164"/>
            <a:ext cx="4130607" cy="385140"/>
          </a:xfrm>
        </p:spPr>
        <p:txBody>
          <a:bodyPr/>
          <a:lstStyle>
            <a:lvl1pPr marL="0" indent="0">
              <a:buNone/>
              <a:defRPr sz="140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fr-FR" dirty="0"/>
              <a:t>Sous-titre Texte</a:t>
            </a:r>
          </a:p>
        </p:txBody>
      </p:sp>
      <p:sp>
        <p:nvSpPr>
          <p:cNvPr id="8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166254" y="6367318"/>
            <a:ext cx="646546" cy="294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5A4C5B2E-C222-42BA-A6AE-2E2D0C9DED18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remièr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4700588" y="4847268"/>
            <a:ext cx="408740" cy="90733"/>
          </a:xfrm>
          <a:prstGeom prst="rect">
            <a:avLst/>
          </a:prstGeom>
          <a:solidFill>
            <a:srgbClr val="8027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226" y="6078169"/>
            <a:ext cx="1950190" cy="583504"/>
          </a:xfrm>
          <a:prstGeom prst="rect">
            <a:avLst/>
          </a:prstGeom>
        </p:spPr>
      </p:pic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4680882" y="3579621"/>
            <a:ext cx="3919421" cy="1256209"/>
          </a:xfrm>
        </p:spPr>
        <p:txBody>
          <a:bodyPr>
            <a:noAutofit/>
          </a:bodyPr>
          <a:lstStyle>
            <a:lvl1pPr marL="0" indent="0">
              <a:buNone/>
              <a:defRPr sz="3600" b="1" baseline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fr-FR" dirty="0"/>
              <a:t>Titre intercalaire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1" hasCustomPrompt="1"/>
          </p:nvPr>
        </p:nvSpPr>
        <p:spPr>
          <a:xfrm>
            <a:off x="4680884" y="5167164"/>
            <a:ext cx="3919420" cy="385140"/>
          </a:xfrm>
        </p:spPr>
        <p:txBody>
          <a:bodyPr/>
          <a:lstStyle>
            <a:lvl1pPr marL="0" indent="0">
              <a:buNone/>
              <a:defRPr sz="140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fr-FR" dirty="0"/>
              <a:t>Sous-titre Texte</a:t>
            </a: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166254" y="6367318"/>
            <a:ext cx="646546" cy="294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5A4C5B2E-C222-42BA-A6AE-2E2D0C9DED1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7132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20782" y="5910956"/>
            <a:ext cx="1785770" cy="957435"/>
          </a:xfrm>
          <a:custGeom>
            <a:avLst/>
            <a:gdLst>
              <a:gd name="connsiteX0" fmla="*/ 0 w 2517290"/>
              <a:gd name="connsiteY0" fmla="*/ 0 h 946677"/>
              <a:gd name="connsiteX1" fmla="*/ 2517290 w 2517290"/>
              <a:gd name="connsiteY1" fmla="*/ 0 h 946677"/>
              <a:gd name="connsiteX2" fmla="*/ 2517290 w 2517290"/>
              <a:gd name="connsiteY2" fmla="*/ 946677 h 946677"/>
              <a:gd name="connsiteX3" fmla="*/ 0 w 2517290"/>
              <a:gd name="connsiteY3" fmla="*/ 946677 h 946677"/>
              <a:gd name="connsiteX4" fmla="*/ 0 w 2517290"/>
              <a:gd name="connsiteY4" fmla="*/ 0 h 946677"/>
              <a:gd name="connsiteX0" fmla="*/ 0 w 2517290"/>
              <a:gd name="connsiteY0" fmla="*/ 0 h 957435"/>
              <a:gd name="connsiteX1" fmla="*/ 2517290 w 2517290"/>
              <a:gd name="connsiteY1" fmla="*/ 0 h 957435"/>
              <a:gd name="connsiteX2" fmla="*/ 1183341 w 2517290"/>
              <a:gd name="connsiteY2" fmla="*/ 957435 h 957435"/>
              <a:gd name="connsiteX3" fmla="*/ 0 w 2517290"/>
              <a:gd name="connsiteY3" fmla="*/ 946677 h 957435"/>
              <a:gd name="connsiteX4" fmla="*/ 0 w 2517290"/>
              <a:gd name="connsiteY4" fmla="*/ 0 h 957435"/>
              <a:gd name="connsiteX0" fmla="*/ 0 w 1785770"/>
              <a:gd name="connsiteY0" fmla="*/ 0 h 957435"/>
              <a:gd name="connsiteX1" fmla="*/ 1785770 w 1785770"/>
              <a:gd name="connsiteY1" fmla="*/ 10758 h 957435"/>
              <a:gd name="connsiteX2" fmla="*/ 1183341 w 1785770"/>
              <a:gd name="connsiteY2" fmla="*/ 957435 h 957435"/>
              <a:gd name="connsiteX3" fmla="*/ 0 w 1785770"/>
              <a:gd name="connsiteY3" fmla="*/ 946677 h 957435"/>
              <a:gd name="connsiteX4" fmla="*/ 0 w 1785770"/>
              <a:gd name="connsiteY4" fmla="*/ 0 h 957435"/>
              <a:gd name="connsiteX0" fmla="*/ 0 w 1785770"/>
              <a:gd name="connsiteY0" fmla="*/ 0 h 957435"/>
              <a:gd name="connsiteX1" fmla="*/ 1785770 w 1785770"/>
              <a:gd name="connsiteY1" fmla="*/ 10758 h 957435"/>
              <a:gd name="connsiteX2" fmla="*/ 1183341 w 1785770"/>
              <a:gd name="connsiteY2" fmla="*/ 957435 h 957435"/>
              <a:gd name="connsiteX3" fmla="*/ 10391 w 1785770"/>
              <a:gd name="connsiteY3" fmla="*/ 946677 h 957435"/>
              <a:gd name="connsiteX4" fmla="*/ 0 w 1785770"/>
              <a:gd name="connsiteY4" fmla="*/ 0 h 95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5770" h="957435">
                <a:moveTo>
                  <a:pt x="0" y="0"/>
                </a:moveTo>
                <a:lnTo>
                  <a:pt x="1785770" y="10758"/>
                </a:lnTo>
                <a:lnTo>
                  <a:pt x="1183341" y="957435"/>
                </a:lnTo>
                <a:lnTo>
                  <a:pt x="10391" y="946677"/>
                </a:lnTo>
                <a:lnTo>
                  <a:pt x="0" y="0"/>
                </a:lnTo>
                <a:close/>
              </a:path>
            </a:pathLst>
          </a:custGeom>
          <a:solidFill>
            <a:srgbClr val="FFA3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/>
          <p:cNvSpPr/>
          <p:nvPr userDrawn="1"/>
        </p:nvSpPr>
        <p:spPr>
          <a:xfrm rot="10800000">
            <a:off x="6794030" y="-10391"/>
            <a:ext cx="2349970" cy="1259929"/>
          </a:xfrm>
          <a:custGeom>
            <a:avLst/>
            <a:gdLst>
              <a:gd name="connsiteX0" fmla="*/ 0 w 2517290"/>
              <a:gd name="connsiteY0" fmla="*/ 0 h 946677"/>
              <a:gd name="connsiteX1" fmla="*/ 2517290 w 2517290"/>
              <a:gd name="connsiteY1" fmla="*/ 0 h 946677"/>
              <a:gd name="connsiteX2" fmla="*/ 2517290 w 2517290"/>
              <a:gd name="connsiteY2" fmla="*/ 946677 h 946677"/>
              <a:gd name="connsiteX3" fmla="*/ 0 w 2517290"/>
              <a:gd name="connsiteY3" fmla="*/ 946677 h 946677"/>
              <a:gd name="connsiteX4" fmla="*/ 0 w 2517290"/>
              <a:gd name="connsiteY4" fmla="*/ 0 h 946677"/>
              <a:gd name="connsiteX0" fmla="*/ 0 w 2517290"/>
              <a:gd name="connsiteY0" fmla="*/ 0 h 957435"/>
              <a:gd name="connsiteX1" fmla="*/ 2517290 w 2517290"/>
              <a:gd name="connsiteY1" fmla="*/ 0 h 957435"/>
              <a:gd name="connsiteX2" fmla="*/ 1183341 w 2517290"/>
              <a:gd name="connsiteY2" fmla="*/ 957435 h 957435"/>
              <a:gd name="connsiteX3" fmla="*/ 0 w 2517290"/>
              <a:gd name="connsiteY3" fmla="*/ 946677 h 957435"/>
              <a:gd name="connsiteX4" fmla="*/ 0 w 2517290"/>
              <a:gd name="connsiteY4" fmla="*/ 0 h 957435"/>
              <a:gd name="connsiteX0" fmla="*/ 0 w 1785770"/>
              <a:gd name="connsiteY0" fmla="*/ 0 h 957435"/>
              <a:gd name="connsiteX1" fmla="*/ 1785770 w 1785770"/>
              <a:gd name="connsiteY1" fmla="*/ 10758 h 957435"/>
              <a:gd name="connsiteX2" fmla="*/ 1183341 w 1785770"/>
              <a:gd name="connsiteY2" fmla="*/ 957435 h 957435"/>
              <a:gd name="connsiteX3" fmla="*/ 0 w 1785770"/>
              <a:gd name="connsiteY3" fmla="*/ 946677 h 957435"/>
              <a:gd name="connsiteX4" fmla="*/ 0 w 1785770"/>
              <a:gd name="connsiteY4" fmla="*/ 0 h 95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5770" h="957435">
                <a:moveTo>
                  <a:pt x="0" y="0"/>
                </a:moveTo>
                <a:lnTo>
                  <a:pt x="1785770" y="10758"/>
                </a:lnTo>
                <a:lnTo>
                  <a:pt x="1183341" y="957435"/>
                </a:lnTo>
                <a:lnTo>
                  <a:pt x="0" y="946677"/>
                </a:lnTo>
                <a:lnTo>
                  <a:pt x="0" y="0"/>
                </a:lnTo>
                <a:close/>
              </a:path>
            </a:pathLst>
          </a:custGeom>
          <a:solidFill>
            <a:srgbClr val="80276C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166254" y="6367318"/>
            <a:ext cx="646546" cy="294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5A4C5B2E-C222-42BA-A6AE-2E2D0C9DED18}" type="slidenum">
              <a:rPr lang="fr-FR" smtClean="0"/>
              <a:pPr/>
              <a:t>‹N°›</a:t>
            </a:fld>
            <a:endParaRPr lang="fr-FR" dirty="0"/>
          </a:p>
        </p:txBody>
      </p:sp>
      <p:grpSp>
        <p:nvGrpSpPr>
          <p:cNvPr id="2" name="Groupe 1"/>
          <p:cNvGrpSpPr/>
          <p:nvPr userDrawn="1"/>
        </p:nvGrpSpPr>
        <p:grpSpPr>
          <a:xfrm>
            <a:off x="6292645" y="6105119"/>
            <a:ext cx="2685957" cy="746252"/>
            <a:chOff x="2518504" y="377190"/>
            <a:chExt cx="2685957" cy="746252"/>
          </a:xfrm>
        </p:grpSpPr>
        <p:pic>
          <p:nvPicPr>
            <p:cNvPr id="12" name="Image 11"/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823" t="19083" r="5132" b="16993"/>
            <a:stretch/>
          </p:blipFill>
          <p:spPr>
            <a:xfrm>
              <a:off x="2526031" y="377190"/>
              <a:ext cx="2678430" cy="575310"/>
            </a:xfrm>
            <a:prstGeom prst="rect">
              <a:avLst/>
            </a:prstGeom>
          </p:spPr>
        </p:pic>
        <p:pic>
          <p:nvPicPr>
            <p:cNvPr id="14" name="image1.jpeg"/>
            <p:cNvPicPr>
              <a:picLocks noChangeAspect="1" noChangeArrowheads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518504" y="982840"/>
              <a:ext cx="456153" cy="1406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Image 14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7735"/>
          <a:stretch/>
        </p:blipFill>
        <p:spPr>
          <a:xfrm>
            <a:off x="73713" y="96166"/>
            <a:ext cx="831628" cy="979009"/>
          </a:xfrm>
          <a:prstGeom prst="rect">
            <a:avLst/>
          </a:prstGeom>
        </p:spPr>
      </p:pic>
      <p:pic>
        <p:nvPicPr>
          <p:cNvPr id="10" name="Image 9">
            <a:hlinkClick r:id="rId5" action="ppaction://hlinksldjump"/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2460">
            <a:off x="7954455" y="312516"/>
            <a:ext cx="758529" cy="71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17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/>
          <p:nvPr userDrawn="1"/>
        </p:nvSpPr>
        <p:spPr>
          <a:xfrm>
            <a:off x="-20782" y="5910956"/>
            <a:ext cx="1785770" cy="957435"/>
          </a:xfrm>
          <a:custGeom>
            <a:avLst/>
            <a:gdLst>
              <a:gd name="connsiteX0" fmla="*/ 0 w 2517290"/>
              <a:gd name="connsiteY0" fmla="*/ 0 h 946677"/>
              <a:gd name="connsiteX1" fmla="*/ 2517290 w 2517290"/>
              <a:gd name="connsiteY1" fmla="*/ 0 h 946677"/>
              <a:gd name="connsiteX2" fmla="*/ 2517290 w 2517290"/>
              <a:gd name="connsiteY2" fmla="*/ 946677 h 946677"/>
              <a:gd name="connsiteX3" fmla="*/ 0 w 2517290"/>
              <a:gd name="connsiteY3" fmla="*/ 946677 h 946677"/>
              <a:gd name="connsiteX4" fmla="*/ 0 w 2517290"/>
              <a:gd name="connsiteY4" fmla="*/ 0 h 946677"/>
              <a:gd name="connsiteX0" fmla="*/ 0 w 2517290"/>
              <a:gd name="connsiteY0" fmla="*/ 0 h 957435"/>
              <a:gd name="connsiteX1" fmla="*/ 2517290 w 2517290"/>
              <a:gd name="connsiteY1" fmla="*/ 0 h 957435"/>
              <a:gd name="connsiteX2" fmla="*/ 1183341 w 2517290"/>
              <a:gd name="connsiteY2" fmla="*/ 957435 h 957435"/>
              <a:gd name="connsiteX3" fmla="*/ 0 w 2517290"/>
              <a:gd name="connsiteY3" fmla="*/ 946677 h 957435"/>
              <a:gd name="connsiteX4" fmla="*/ 0 w 2517290"/>
              <a:gd name="connsiteY4" fmla="*/ 0 h 957435"/>
              <a:gd name="connsiteX0" fmla="*/ 0 w 1785770"/>
              <a:gd name="connsiteY0" fmla="*/ 0 h 957435"/>
              <a:gd name="connsiteX1" fmla="*/ 1785770 w 1785770"/>
              <a:gd name="connsiteY1" fmla="*/ 10758 h 957435"/>
              <a:gd name="connsiteX2" fmla="*/ 1183341 w 1785770"/>
              <a:gd name="connsiteY2" fmla="*/ 957435 h 957435"/>
              <a:gd name="connsiteX3" fmla="*/ 0 w 1785770"/>
              <a:gd name="connsiteY3" fmla="*/ 946677 h 957435"/>
              <a:gd name="connsiteX4" fmla="*/ 0 w 1785770"/>
              <a:gd name="connsiteY4" fmla="*/ 0 h 957435"/>
              <a:gd name="connsiteX0" fmla="*/ 0 w 1785770"/>
              <a:gd name="connsiteY0" fmla="*/ 0 h 957435"/>
              <a:gd name="connsiteX1" fmla="*/ 1785770 w 1785770"/>
              <a:gd name="connsiteY1" fmla="*/ 10758 h 957435"/>
              <a:gd name="connsiteX2" fmla="*/ 1183341 w 1785770"/>
              <a:gd name="connsiteY2" fmla="*/ 957435 h 957435"/>
              <a:gd name="connsiteX3" fmla="*/ 10391 w 1785770"/>
              <a:gd name="connsiteY3" fmla="*/ 946677 h 957435"/>
              <a:gd name="connsiteX4" fmla="*/ 0 w 1785770"/>
              <a:gd name="connsiteY4" fmla="*/ 0 h 95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5770" h="957435">
                <a:moveTo>
                  <a:pt x="0" y="0"/>
                </a:moveTo>
                <a:lnTo>
                  <a:pt x="1785770" y="10758"/>
                </a:lnTo>
                <a:lnTo>
                  <a:pt x="1183341" y="957435"/>
                </a:lnTo>
                <a:lnTo>
                  <a:pt x="10391" y="946677"/>
                </a:lnTo>
                <a:lnTo>
                  <a:pt x="0" y="0"/>
                </a:lnTo>
                <a:close/>
              </a:path>
            </a:pathLst>
          </a:custGeom>
          <a:solidFill>
            <a:srgbClr val="FFA3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2"/>
          <p:cNvSpPr/>
          <p:nvPr userDrawn="1"/>
        </p:nvSpPr>
        <p:spPr>
          <a:xfrm rot="10800000">
            <a:off x="6794030" y="-10391"/>
            <a:ext cx="2349970" cy="1259929"/>
          </a:xfrm>
          <a:custGeom>
            <a:avLst/>
            <a:gdLst>
              <a:gd name="connsiteX0" fmla="*/ 0 w 2517290"/>
              <a:gd name="connsiteY0" fmla="*/ 0 h 946677"/>
              <a:gd name="connsiteX1" fmla="*/ 2517290 w 2517290"/>
              <a:gd name="connsiteY1" fmla="*/ 0 h 946677"/>
              <a:gd name="connsiteX2" fmla="*/ 2517290 w 2517290"/>
              <a:gd name="connsiteY2" fmla="*/ 946677 h 946677"/>
              <a:gd name="connsiteX3" fmla="*/ 0 w 2517290"/>
              <a:gd name="connsiteY3" fmla="*/ 946677 h 946677"/>
              <a:gd name="connsiteX4" fmla="*/ 0 w 2517290"/>
              <a:gd name="connsiteY4" fmla="*/ 0 h 946677"/>
              <a:gd name="connsiteX0" fmla="*/ 0 w 2517290"/>
              <a:gd name="connsiteY0" fmla="*/ 0 h 957435"/>
              <a:gd name="connsiteX1" fmla="*/ 2517290 w 2517290"/>
              <a:gd name="connsiteY1" fmla="*/ 0 h 957435"/>
              <a:gd name="connsiteX2" fmla="*/ 1183341 w 2517290"/>
              <a:gd name="connsiteY2" fmla="*/ 957435 h 957435"/>
              <a:gd name="connsiteX3" fmla="*/ 0 w 2517290"/>
              <a:gd name="connsiteY3" fmla="*/ 946677 h 957435"/>
              <a:gd name="connsiteX4" fmla="*/ 0 w 2517290"/>
              <a:gd name="connsiteY4" fmla="*/ 0 h 957435"/>
              <a:gd name="connsiteX0" fmla="*/ 0 w 1785770"/>
              <a:gd name="connsiteY0" fmla="*/ 0 h 957435"/>
              <a:gd name="connsiteX1" fmla="*/ 1785770 w 1785770"/>
              <a:gd name="connsiteY1" fmla="*/ 10758 h 957435"/>
              <a:gd name="connsiteX2" fmla="*/ 1183341 w 1785770"/>
              <a:gd name="connsiteY2" fmla="*/ 957435 h 957435"/>
              <a:gd name="connsiteX3" fmla="*/ 0 w 1785770"/>
              <a:gd name="connsiteY3" fmla="*/ 946677 h 957435"/>
              <a:gd name="connsiteX4" fmla="*/ 0 w 1785770"/>
              <a:gd name="connsiteY4" fmla="*/ 0 h 95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5770" h="957435">
                <a:moveTo>
                  <a:pt x="0" y="0"/>
                </a:moveTo>
                <a:lnTo>
                  <a:pt x="1785770" y="10758"/>
                </a:lnTo>
                <a:lnTo>
                  <a:pt x="1183341" y="957435"/>
                </a:lnTo>
                <a:lnTo>
                  <a:pt x="0" y="946677"/>
                </a:lnTo>
                <a:lnTo>
                  <a:pt x="0" y="0"/>
                </a:lnTo>
                <a:close/>
              </a:path>
            </a:pathLst>
          </a:custGeom>
          <a:solidFill>
            <a:srgbClr val="80276C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166254" y="6367318"/>
            <a:ext cx="646546" cy="294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5A4C5B2E-C222-42BA-A6AE-2E2D0C9DED18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7735"/>
          <a:stretch/>
        </p:blipFill>
        <p:spPr>
          <a:xfrm>
            <a:off x="73713" y="96166"/>
            <a:ext cx="831628" cy="979009"/>
          </a:xfrm>
          <a:prstGeom prst="rect">
            <a:avLst/>
          </a:prstGeom>
        </p:spPr>
      </p:pic>
      <p:grpSp>
        <p:nvGrpSpPr>
          <p:cNvPr id="10" name="Groupe 9"/>
          <p:cNvGrpSpPr/>
          <p:nvPr userDrawn="1"/>
        </p:nvGrpSpPr>
        <p:grpSpPr>
          <a:xfrm>
            <a:off x="6292645" y="6105119"/>
            <a:ext cx="2685957" cy="746252"/>
            <a:chOff x="2518504" y="377190"/>
            <a:chExt cx="2685957" cy="746252"/>
          </a:xfrm>
        </p:grpSpPr>
        <p:pic>
          <p:nvPicPr>
            <p:cNvPr id="11" name="Image 10"/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823" t="19083" r="5132" b="16993"/>
            <a:stretch/>
          </p:blipFill>
          <p:spPr>
            <a:xfrm>
              <a:off x="2526031" y="377190"/>
              <a:ext cx="2678430" cy="575310"/>
            </a:xfrm>
            <a:prstGeom prst="rect">
              <a:avLst/>
            </a:prstGeom>
          </p:spPr>
        </p:pic>
        <p:pic>
          <p:nvPicPr>
            <p:cNvPr id="12" name="image1.jpeg"/>
            <p:cNvPicPr>
              <a:picLocks noChangeAspect="1" noChangeArrowheads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518504" y="982840"/>
              <a:ext cx="456153" cy="1406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Image 12">
            <a:hlinkClick r:id="rId5" action="ppaction://hlinksldjump"/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2460">
            <a:off x="7954455" y="312516"/>
            <a:ext cx="758529" cy="7166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5" b="63604"/>
          <a:stretch/>
        </p:blipFill>
        <p:spPr>
          <a:xfrm rot="16200000">
            <a:off x="-2187143" y="2187147"/>
            <a:ext cx="6870358" cy="2496066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166254" y="6367318"/>
            <a:ext cx="646546" cy="294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5A4C5B2E-C222-42BA-A6AE-2E2D0C9DED18}" type="slidenum">
              <a:rPr lang="fr-FR" smtClean="0"/>
              <a:pPr/>
              <a:t>‹N°›</a:t>
            </a:fld>
            <a:endParaRPr lang="fr-FR" dirty="0"/>
          </a:p>
        </p:txBody>
      </p:sp>
      <p:grpSp>
        <p:nvGrpSpPr>
          <p:cNvPr id="5" name="Groupe 4"/>
          <p:cNvGrpSpPr/>
          <p:nvPr userDrawn="1"/>
        </p:nvGrpSpPr>
        <p:grpSpPr>
          <a:xfrm>
            <a:off x="6292645" y="6105119"/>
            <a:ext cx="2685957" cy="746252"/>
            <a:chOff x="2518504" y="377190"/>
            <a:chExt cx="2685957" cy="746252"/>
          </a:xfrm>
        </p:grpSpPr>
        <p:pic>
          <p:nvPicPr>
            <p:cNvPr id="6" name="Image 5"/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823" t="19083" r="5132" b="16993"/>
            <a:stretch/>
          </p:blipFill>
          <p:spPr>
            <a:xfrm>
              <a:off x="2526031" y="377190"/>
              <a:ext cx="2678430" cy="575310"/>
            </a:xfrm>
            <a:prstGeom prst="rect">
              <a:avLst/>
            </a:prstGeom>
          </p:spPr>
        </p:pic>
        <p:pic>
          <p:nvPicPr>
            <p:cNvPr id="8" name="image1.jpeg"/>
            <p:cNvPicPr>
              <a:picLocks noChangeAspect="1" noChangeArrowheads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518504" y="982840"/>
              <a:ext cx="456153" cy="1406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5512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5" b="63724"/>
          <a:stretch/>
        </p:blipFill>
        <p:spPr>
          <a:xfrm rot="16200000">
            <a:off x="-2195382" y="2195382"/>
            <a:ext cx="6878594" cy="248783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166254" y="6367318"/>
            <a:ext cx="646546" cy="294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5A4C5B2E-C222-42BA-A6AE-2E2D0C9DED18}" type="slidenum">
              <a:rPr lang="fr-FR" smtClean="0"/>
              <a:pPr/>
              <a:t>‹N°›</a:t>
            </a:fld>
            <a:endParaRPr lang="fr-FR" dirty="0"/>
          </a:p>
        </p:txBody>
      </p:sp>
      <p:grpSp>
        <p:nvGrpSpPr>
          <p:cNvPr id="7" name="Groupe 6"/>
          <p:cNvGrpSpPr/>
          <p:nvPr userDrawn="1"/>
        </p:nvGrpSpPr>
        <p:grpSpPr>
          <a:xfrm>
            <a:off x="6292645" y="6105119"/>
            <a:ext cx="2685957" cy="746252"/>
            <a:chOff x="2518504" y="377190"/>
            <a:chExt cx="2685957" cy="746252"/>
          </a:xfrm>
        </p:grpSpPr>
        <p:pic>
          <p:nvPicPr>
            <p:cNvPr id="8" name="Image 7"/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823" t="19083" r="5132" b="16993"/>
            <a:stretch/>
          </p:blipFill>
          <p:spPr>
            <a:xfrm>
              <a:off x="2526031" y="377190"/>
              <a:ext cx="2678430" cy="575310"/>
            </a:xfrm>
            <a:prstGeom prst="rect">
              <a:avLst/>
            </a:prstGeom>
          </p:spPr>
        </p:pic>
        <p:pic>
          <p:nvPicPr>
            <p:cNvPr id="9" name="image1.jpeg"/>
            <p:cNvPicPr>
              <a:picLocks noChangeAspect="1" noChangeArrowheads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518504" y="982840"/>
              <a:ext cx="456153" cy="1406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00665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on dernièr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702" y="3805377"/>
            <a:ext cx="2698188" cy="807309"/>
          </a:xfrm>
          <a:prstGeom prst="rect">
            <a:avLst/>
          </a:prstGeom>
        </p:spPr>
      </p:pic>
      <p:grpSp>
        <p:nvGrpSpPr>
          <p:cNvPr id="12" name="Groupe 11"/>
          <p:cNvGrpSpPr/>
          <p:nvPr userDrawn="1"/>
        </p:nvGrpSpPr>
        <p:grpSpPr>
          <a:xfrm>
            <a:off x="4834622" y="4795924"/>
            <a:ext cx="2415650" cy="444840"/>
            <a:chOff x="4817012" y="4370070"/>
            <a:chExt cx="2569770" cy="473221"/>
          </a:xfrm>
        </p:grpSpPr>
        <p:pic>
          <p:nvPicPr>
            <p:cNvPr id="2" name="Image 1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7012" y="4370070"/>
              <a:ext cx="450000" cy="473221"/>
            </a:xfrm>
            <a:prstGeom prst="rect">
              <a:avLst/>
            </a:prstGeom>
          </p:spPr>
        </p:pic>
        <p:pic>
          <p:nvPicPr>
            <p:cNvPr id="3" name="Image 2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6898" y="4381280"/>
              <a:ext cx="450000" cy="450801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6841" y="4381280"/>
              <a:ext cx="450000" cy="450801"/>
            </a:xfrm>
            <a:prstGeom prst="rect">
              <a:avLst/>
            </a:prstGeom>
          </p:spPr>
        </p:pic>
        <p:pic>
          <p:nvPicPr>
            <p:cNvPr id="9" name="Image 8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6955" y="4381280"/>
              <a:ext cx="450000" cy="450801"/>
            </a:xfrm>
            <a:prstGeom prst="rect">
              <a:avLst/>
            </a:prstGeom>
          </p:spPr>
        </p:pic>
        <p:pic>
          <p:nvPicPr>
            <p:cNvPr id="10" name="Image 9"/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6782" y="4381280"/>
              <a:ext cx="450000" cy="450801"/>
            </a:xfrm>
            <a:prstGeom prst="rect">
              <a:avLst/>
            </a:prstGeom>
          </p:spPr>
        </p:pic>
      </p:grpSp>
      <p:sp>
        <p:nvSpPr>
          <p:cNvPr id="13" name="Espace réservé du texte 1"/>
          <p:cNvSpPr>
            <a:spLocks noGrp="1"/>
          </p:cNvSpPr>
          <p:nvPr>
            <p:ph type="body" sz="quarter" idx="11" hasCustomPrompt="1"/>
          </p:nvPr>
        </p:nvSpPr>
        <p:spPr>
          <a:xfrm>
            <a:off x="4729779" y="5434540"/>
            <a:ext cx="2775204" cy="319215"/>
          </a:xfrm>
        </p:spPr>
        <p:txBody>
          <a:bodyPr/>
          <a:lstStyle>
            <a:lvl1pPr marL="0" indent="0">
              <a:buNone/>
              <a:defRPr sz="1700">
                <a:solidFill>
                  <a:srgbClr val="80276C"/>
                </a:solidFill>
              </a:defRPr>
            </a:lvl1pPr>
          </a:lstStyle>
          <a:p>
            <a:r>
              <a:rPr lang="fr-FR" sz="1800" b="1" dirty="0">
                <a:latin typeface="Verdana" panose="020B0604030504040204" pitchFamily="34" charset="0"/>
                <a:ea typeface="Verdana" panose="020B0604030504040204" pitchFamily="34" charset="0"/>
              </a:rPr>
              <a:t>ARTSETMETIERS.FR</a:t>
            </a:r>
          </a:p>
          <a:p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3"/>
            <a:b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Autaspe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rnatenda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ilit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ex et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ped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dolenia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que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idemqua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spedit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qui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repuda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num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et ut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aut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evendignis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volorio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Rae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seque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poreped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ut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moluptia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inctate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Autaspe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rnatenda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ilit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ex et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ped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dolenia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que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idemqua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spedit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qui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repuda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num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et ut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aut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evendignis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volorio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Rae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seque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poreped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ut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moluptia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inctatem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solor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simusandit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quat officient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invenecabor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as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alit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et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volore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laccupicid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quatiis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enistis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ad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eos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sum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alitiunde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as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nulliti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con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etur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Arundio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Lent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quas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et qui arum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exerum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que m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solor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simusandit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quat officient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invenecabor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as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alit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et or as </a:t>
            </a:r>
            <a:r>
              <a:rPr lang="fr-FR" sz="1400" baseline="30000" dirty="0" err="1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alit</a:t>
            </a:r>
            <a:r>
              <a:rPr lang="fr-FR" sz="1400" baseline="30000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</a:t>
            </a:r>
          </a:p>
          <a:p>
            <a:pPr lvl="3"/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628650" y="6351215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5A4C5B2E-C222-42BA-A6AE-2E2D0C9DED1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1730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7" r:id="rId2"/>
    <p:sldLayoutId id="2147483661" r:id="rId3"/>
    <p:sldLayoutId id="2147483676" r:id="rId4"/>
    <p:sldLayoutId id="2147483680" r:id="rId5"/>
    <p:sldLayoutId id="2147483662" r:id="rId6"/>
    <p:sldLayoutId id="2147483682" r:id="rId7"/>
    <p:sldLayoutId id="2147483670" r:id="rId8"/>
    <p:sldLayoutId id="214748366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80276C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rgbClr val="80276C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80276C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80276C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rgbClr val="80276C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slide" Target="slide4.xml"/><Relationship Id="rId5" Type="http://schemas.openxmlformats.org/officeDocument/2006/relationships/slide" Target="slide3.xml"/><Relationship Id="rId4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file:///\\intram.ensam.eu\ANGERS\Pedagogie\M2P\ENMA\Ressources\CATIA\postpro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file:///\\intram.ensam.eu\ANGERS\Pedagogie\M2P\ENMA\Ressources\CATIA\postpro\SGPOST.lnk" TargetMode="Externa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4064974" y="3424470"/>
            <a:ext cx="4732100" cy="1256209"/>
          </a:xfrm>
        </p:spPr>
        <p:txBody>
          <a:bodyPr/>
          <a:lstStyle/>
          <a:p>
            <a:pPr algn="ctr"/>
            <a:r>
              <a:rPr lang="fr-FR" dirty="0"/>
              <a:t>FAO </a:t>
            </a:r>
          </a:p>
          <a:p>
            <a:pPr algn="ctr"/>
            <a:r>
              <a:rPr lang="fr-FR" dirty="0"/>
              <a:t>Générer le Code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4680884" y="5228124"/>
            <a:ext cx="3919420" cy="714678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Génération de l’APT</a:t>
            </a:r>
          </a:p>
          <a:p>
            <a:pPr algn="ctr"/>
            <a:r>
              <a:rPr lang="fr-FR" dirty="0"/>
              <a:t>Génération du code ISO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27"/>
          <a:stretch/>
        </p:blipFill>
        <p:spPr>
          <a:xfrm>
            <a:off x="7182662" y="358814"/>
            <a:ext cx="1614412" cy="159952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4808060-0B28-4701-83D2-E0550044DC1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1A3564"/>
              </a:clrFrom>
              <a:clrTo>
                <a:srgbClr val="1A356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19" y="1408456"/>
            <a:ext cx="2757201" cy="202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06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4C5B2E-C222-42BA-A6AE-2E2D0C9DED18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902825" y="312516"/>
            <a:ext cx="618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000" b="1" u="sng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Sommaire</a:t>
            </a:r>
            <a:endParaRPr lang="fr-FR" altLang="fr-FR" sz="900" b="1" u="sng" dirty="0">
              <a:solidFill>
                <a:srgbClr val="80276C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278547" y="3756994"/>
            <a:ext cx="21052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>
                <a:hlinkClick r:id="rId3" action="ppaction://hlinksldjump"/>
              </a:rPr>
              <a:t>Générer APT</a:t>
            </a: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>
                <a:hlinkClick r:id="rId4" action="ppaction://hlinksldjump"/>
              </a:rPr>
              <a:t>Générer Code CN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990578" y="3438452"/>
            <a:ext cx="2659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>
                <a:solidFill>
                  <a:srgbClr val="80276C"/>
                </a:solidFill>
                <a:latin typeface="Arial" panose="020B0604020202020204" pitchFamily="34" charset="0"/>
              </a:rPr>
              <a:t>Générer le programme</a:t>
            </a:r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7CEF0E3-6E23-4747-B2D1-CE92D8CE1B11}"/>
              </a:ext>
            </a:extLst>
          </p:cNvPr>
          <p:cNvSpPr txBox="1"/>
          <p:nvPr/>
        </p:nvSpPr>
        <p:spPr>
          <a:xfrm>
            <a:off x="1278547" y="1786281"/>
            <a:ext cx="2380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>
                <a:hlinkClick r:id="rId5" action="ppaction://hlinksldjump"/>
              </a:rPr>
              <a:t>Gérer les </a:t>
            </a:r>
            <a:r>
              <a:rPr lang="fr-FR" dirty="0" err="1">
                <a:hlinkClick r:id="rId5" action="ppaction://hlinksldjump"/>
              </a:rPr>
              <a:t>catsettings</a:t>
            </a:r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B9182D2-A12E-4176-BB9B-34BAD8BE829D}"/>
              </a:ext>
            </a:extLst>
          </p:cNvPr>
          <p:cNvSpPr/>
          <p:nvPr/>
        </p:nvSpPr>
        <p:spPr>
          <a:xfrm>
            <a:off x="990578" y="1467739"/>
            <a:ext cx="44037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>
                <a:solidFill>
                  <a:srgbClr val="80276C"/>
                </a:solidFill>
                <a:latin typeface="Arial" panose="020B0604020202020204" pitchFamily="34" charset="0"/>
              </a:rPr>
              <a:t>Configurer 3Dexperience (</a:t>
            </a:r>
            <a:r>
              <a:rPr lang="fr-FR" b="1" u="sng" dirty="0" err="1">
                <a:solidFill>
                  <a:srgbClr val="80276C"/>
                </a:solidFill>
                <a:latin typeface="Arial" panose="020B0604020202020204" pitchFamily="34" charset="0"/>
              </a:rPr>
              <a:t>Catsettings</a:t>
            </a:r>
            <a:r>
              <a:rPr lang="fr-FR" b="1" u="sng" dirty="0">
                <a:solidFill>
                  <a:srgbClr val="80276C"/>
                </a:solidFill>
                <a:latin typeface="Arial" panose="020B0604020202020204" pitchFamily="34" charset="0"/>
              </a:rPr>
              <a:t>)</a:t>
            </a:r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88C2C55-7153-4331-B111-BD3EFA1691FC}"/>
              </a:ext>
            </a:extLst>
          </p:cNvPr>
          <p:cNvSpPr txBox="1"/>
          <p:nvPr/>
        </p:nvSpPr>
        <p:spPr>
          <a:xfrm>
            <a:off x="1278547" y="2771637"/>
            <a:ext cx="4216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>
                <a:hlinkClick r:id="rId6" action="ppaction://hlinksldjump"/>
              </a:rPr>
              <a:t>Les paramètres de la machine d’usinage</a:t>
            </a:r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3A7BA42-9BFC-4E57-AC62-B6995B4525BA}"/>
              </a:ext>
            </a:extLst>
          </p:cNvPr>
          <p:cNvSpPr/>
          <p:nvPr/>
        </p:nvSpPr>
        <p:spPr>
          <a:xfrm>
            <a:off x="990578" y="2453095"/>
            <a:ext cx="2621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>
                <a:solidFill>
                  <a:srgbClr val="80276C"/>
                </a:solidFill>
                <a:latin typeface="Arial" panose="020B0604020202020204" pitchFamily="34" charset="0"/>
              </a:rPr>
              <a:t>Configurer la machine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3241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4C5B2E-C222-42BA-A6AE-2E2D0C9DED18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574951" y="1832043"/>
            <a:ext cx="3041217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350" i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Catégorie de Préférences: </a:t>
            </a:r>
            <a:r>
              <a:rPr lang="fr-FR" sz="135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USINAGE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491EB8-A723-42D8-848B-4179ACE61F36}"/>
              </a:ext>
            </a:extLst>
          </p:cNvPr>
          <p:cNvSpPr/>
          <p:nvPr/>
        </p:nvSpPr>
        <p:spPr>
          <a:xfrm>
            <a:off x="902825" y="312516"/>
            <a:ext cx="6180881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000" b="1" u="sng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Configurer 3DExperience</a:t>
            </a:r>
            <a:br>
              <a:rPr lang="fr-FR" altLang="fr-FR" sz="2000" b="1" u="sng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fr-FR" altLang="fr-FR" sz="900" i="1" dirty="0">
              <a:solidFill>
                <a:srgbClr val="80276C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127010-4D90-48AE-9949-72344C2E1B13}"/>
              </a:ext>
            </a:extLst>
          </p:cNvPr>
          <p:cNvSpPr/>
          <p:nvPr/>
        </p:nvSpPr>
        <p:spPr>
          <a:xfrm>
            <a:off x="489527" y="1204816"/>
            <a:ext cx="79686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80276C"/>
                </a:solidFill>
              </a:rPr>
              <a:t>Si les settings n’ont pas été copié lors du lancement il faut configurer 3Dexperience manuellement.</a:t>
            </a:r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99AF4CD5-8D67-46B8-AC1F-BF029D0BE5FF}"/>
              </a:ext>
            </a:extLst>
          </p:cNvPr>
          <p:cNvGrpSpPr/>
          <p:nvPr/>
        </p:nvGrpSpPr>
        <p:grpSpPr>
          <a:xfrm>
            <a:off x="1899285" y="2144491"/>
            <a:ext cx="5149155" cy="1490325"/>
            <a:chOff x="1934550" y="2509156"/>
            <a:chExt cx="5149155" cy="1490325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4550" y="2509156"/>
              <a:ext cx="5149155" cy="1490325"/>
            </a:xfrm>
            <a:prstGeom prst="rect">
              <a:avLst/>
            </a:prstGeom>
          </p:spPr>
        </p:pic>
        <p:sp>
          <p:nvSpPr>
            <p:cNvPr id="13" name="Rectangle à coins arrondis 17">
              <a:extLst>
                <a:ext uri="{FF2B5EF4-FFF2-40B4-BE49-F238E27FC236}">
                  <a16:creationId xmlns:a16="http://schemas.microsoft.com/office/drawing/2014/main" id="{799504A2-5195-49BC-BB81-276554B8AB88}"/>
                </a:ext>
              </a:extLst>
            </p:cNvPr>
            <p:cNvSpPr/>
            <p:nvPr/>
          </p:nvSpPr>
          <p:spPr>
            <a:xfrm>
              <a:off x="3124856" y="3507540"/>
              <a:ext cx="3542644" cy="382136"/>
            </a:xfrm>
            <a:prstGeom prst="roundRect">
              <a:avLst>
                <a:gd name="adj" fmla="val 10388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A1E7138-F808-4A7F-833D-593DF7E00F35}"/>
              </a:ext>
            </a:extLst>
          </p:cNvPr>
          <p:cNvGrpSpPr/>
          <p:nvPr/>
        </p:nvGrpSpPr>
        <p:grpSpPr>
          <a:xfrm>
            <a:off x="1031689" y="3645978"/>
            <a:ext cx="6884346" cy="1754833"/>
            <a:chOff x="1935639" y="4158287"/>
            <a:chExt cx="6884346" cy="1754833"/>
          </a:xfrm>
        </p:grpSpPr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639" y="4158287"/>
              <a:ext cx="6884346" cy="1754833"/>
            </a:xfrm>
            <a:prstGeom prst="rect">
              <a:avLst/>
            </a:prstGeom>
          </p:spPr>
        </p:pic>
        <p:sp>
          <p:nvSpPr>
            <p:cNvPr id="16" name="Rectangle à coins arrondis 17">
              <a:extLst>
                <a:ext uri="{FF2B5EF4-FFF2-40B4-BE49-F238E27FC236}">
                  <a16:creationId xmlns:a16="http://schemas.microsoft.com/office/drawing/2014/main" id="{3C7923FE-6B13-4F92-82F1-E6FE40449B94}"/>
                </a:ext>
              </a:extLst>
            </p:cNvPr>
            <p:cNvSpPr/>
            <p:nvPr/>
          </p:nvSpPr>
          <p:spPr>
            <a:xfrm>
              <a:off x="2621936" y="5404920"/>
              <a:ext cx="5965804" cy="382136"/>
            </a:xfrm>
            <a:prstGeom prst="roundRect">
              <a:avLst>
                <a:gd name="adj" fmla="val 10388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BC78CFB3-E44B-4038-9B17-526B7F9A2899}"/>
              </a:ext>
            </a:extLst>
          </p:cNvPr>
          <p:cNvSpPr/>
          <p:nvPr/>
        </p:nvSpPr>
        <p:spPr>
          <a:xfrm>
            <a:off x="613084" y="5468518"/>
            <a:ext cx="81756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0070C0"/>
                </a:solidFill>
              </a:rPr>
              <a:t>\\intram.ensam.eu\angers\Pedagogie\M2P\ENMA\Ressources\CATIA\Manufacturing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75EDA14C-DE11-4F10-B182-3E00C310E2E7}"/>
              </a:ext>
            </a:extLst>
          </p:cNvPr>
          <p:cNvCxnSpPr>
            <a:cxnSpLocks/>
            <a:stCxn id="16" idx="2"/>
            <a:endCxn id="17" idx="0"/>
          </p:cNvCxnSpPr>
          <p:nvPr/>
        </p:nvCxnSpPr>
        <p:spPr>
          <a:xfrm>
            <a:off x="4700888" y="5274747"/>
            <a:ext cx="0" cy="193771"/>
          </a:xfrm>
          <a:prstGeom prst="straightConnector1">
            <a:avLst/>
          </a:prstGeom>
          <a:ln w="1905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5887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4C5B2E-C222-42BA-A6AE-2E2D0C9DED18}" type="slidenum">
              <a:rPr lang="fr-FR" smtClean="0"/>
              <a:pPr/>
              <a:t>4</a:t>
            </a:fld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53" y="2229188"/>
            <a:ext cx="4102373" cy="316196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/>
          <a:srcRect l="1772" t="24032" r="10266"/>
          <a:stretch/>
        </p:blipFill>
        <p:spPr>
          <a:xfrm>
            <a:off x="4476749" y="2333415"/>
            <a:ext cx="4582203" cy="298098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02825" y="312516"/>
            <a:ext cx="6180881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000" b="1" u="sng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Configurer la Machine</a:t>
            </a:r>
            <a:br>
              <a:rPr lang="fr-FR" altLang="fr-FR" sz="2000" b="1" u="sng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fr-FR" altLang="fr-FR" sz="900" i="1" dirty="0">
              <a:solidFill>
                <a:srgbClr val="80276C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166252" y="4573740"/>
            <a:ext cx="1662547" cy="817409"/>
          </a:xfrm>
          <a:prstGeom prst="roundRect">
            <a:avLst>
              <a:gd name="adj" fmla="val 1038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à coins arrondis 17"/>
          <p:cNvSpPr/>
          <p:nvPr/>
        </p:nvSpPr>
        <p:spPr>
          <a:xfrm>
            <a:off x="2433202" y="2428876"/>
            <a:ext cx="1835424" cy="1038224"/>
          </a:xfrm>
          <a:prstGeom prst="roundRect">
            <a:avLst>
              <a:gd name="adj" fmla="val 1038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Pentagone 18"/>
          <p:cNvSpPr/>
          <p:nvPr/>
        </p:nvSpPr>
        <p:spPr>
          <a:xfrm rot="5400000">
            <a:off x="2255375" y="1856428"/>
            <a:ext cx="504000" cy="252000"/>
          </a:xfrm>
          <a:prstGeom prst="homePlate">
            <a:avLst/>
          </a:prstGeom>
          <a:solidFill>
            <a:srgbClr val="FFA3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fr-FR" sz="1400" dirty="0">
              <a:solidFill>
                <a:srgbClr val="7030A0"/>
              </a:solidFill>
            </a:endParaRPr>
          </a:p>
        </p:txBody>
      </p:sp>
      <p:sp>
        <p:nvSpPr>
          <p:cNvPr id="20" name="Pentagone 19"/>
          <p:cNvSpPr/>
          <p:nvPr/>
        </p:nvSpPr>
        <p:spPr>
          <a:xfrm rot="5400000">
            <a:off x="8341850" y="1955415"/>
            <a:ext cx="504000" cy="252000"/>
          </a:xfrm>
          <a:prstGeom prst="homePlate">
            <a:avLst/>
          </a:prstGeom>
          <a:solidFill>
            <a:srgbClr val="FFA3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fr-FR" sz="1400" dirty="0">
              <a:solidFill>
                <a:srgbClr val="7030A0"/>
              </a:solidFill>
            </a:endParaRPr>
          </a:p>
        </p:txBody>
      </p:sp>
      <p:sp>
        <p:nvSpPr>
          <p:cNvPr id="21" name="Rectangle à coins arrondis 20"/>
          <p:cNvSpPr/>
          <p:nvPr/>
        </p:nvSpPr>
        <p:spPr>
          <a:xfrm>
            <a:off x="4604902" y="2795208"/>
            <a:ext cx="462398" cy="2424491"/>
          </a:xfrm>
          <a:prstGeom prst="roundRect">
            <a:avLst>
              <a:gd name="adj" fmla="val 10388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845196" y="1271080"/>
            <a:ext cx="65582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Arial" panose="020B0604020202020204" pitchFamily="34" charset="0"/>
              </a:rPr>
              <a:t>Configure la machine pour pouvoir générer le programme APT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5828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540795" y="1950053"/>
            <a:ext cx="3352809" cy="569932"/>
            <a:chOff x="903940" y="4867926"/>
            <a:chExt cx="4470412" cy="759909"/>
          </a:xfrm>
        </p:grpSpPr>
        <p:sp>
          <p:nvSpPr>
            <p:cNvPr id="3" name="ZoneTexte 2"/>
            <p:cNvSpPr txBox="1"/>
            <p:nvPr/>
          </p:nvSpPr>
          <p:spPr>
            <a:xfrm>
              <a:off x="1524580" y="5073838"/>
              <a:ext cx="3849772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100" dirty="0">
                  <a:solidFill>
                    <a:srgbClr val="0070C0"/>
                  </a:solidFill>
                  <a:sym typeface="Wingdings" panose="05000000000000000000" pitchFamily="2" charset="2"/>
                </a:rPr>
                <a:t></a:t>
              </a:r>
              <a:r>
                <a:rPr lang="fr-FR" sz="1350" dirty="0">
                  <a:sym typeface="Wingdings" panose="05000000000000000000" pitchFamily="2" charset="2"/>
                </a:rPr>
                <a:t> </a:t>
              </a:r>
              <a:r>
                <a:rPr lang="fr-FR" sz="1350" dirty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Action «</a:t>
              </a:r>
              <a:r>
                <a:rPr lang="fr-FR" sz="1350" b="1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 Générer le code CN</a:t>
              </a:r>
              <a:r>
                <a:rPr lang="fr-FR" sz="1350" dirty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 »</a:t>
              </a:r>
              <a:endParaRPr lang="fr-FR" sz="13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903940" y="4867926"/>
              <a:ext cx="3708708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350" dirty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Section « </a:t>
              </a:r>
              <a:r>
                <a:rPr lang="fr-FR" sz="1350" b="1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Analyse et résultats</a:t>
              </a:r>
              <a:r>
                <a:rPr lang="fr-FR" sz="1350" dirty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  »</a:t>
              </a:r>
              <a:endParaRPr lang="fr-FR" sz="1350" dirty="0"/>
            </a:p>
          </p:txBody>
        </p:sp>
      </p:grp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t="7471" r="14038" b="13469"/>
          <a:stretch/>
        </p:blipFill>
        <p:spPr>
          <a:xfrm>
            <a:off x="4018645" y="1891012"/>
            <a:ext cx="644795" cy="67208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1820120" y="1091637"/>
            <a:ext cx="463566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500" b="1" u="sng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Générer le programme APT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/>
          <a:srcRect l="-947" t="4349" r="947" b="269"/>
          <a:stretch/>
        </p:blipFill>
        <p:spPr>
          <a:xfrm>
            <a:off x="5083275" y="1950055"/>
            <a:ext cx="2574374" cy="3462863"/>
          </a:xfrm>
          <a:prstGeom prst="rect">
            <a:avLst/>
          </a:prstGeom>
        </p:spPr>
      </p:pic>
      <p:sp>
        <p:nvSpPr>
          <p:cNvPr id="8" name="Rectangle à coins arrondis 7"/>
          <p:cNvSpPr/>
          <p:nvPr/>
        </p:nvSpPr>
        <p:spPr>
          <a:xfrm>
            <a:off x="5265933" y="3689604"/>
            <a:ext cx="2037838" cy="174480"/>
          </a:xfrm>
          <a:prstGeom prst="roundRect">
            <a:avLst>
              <a:gd name="adj" fmla="val 10388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9" name="Pentagone 8"/>
          <p:cNvSpPr/>
          <p:nvPr/>
        </p:nvSpPr>
        <p:spPr>
          <a:xfrm>
            <a:off x="4847944" y="3668272"/>
            <a:ext cx="416143" cy="217144"/>
          </a:xfrm>
          <a:prstGeom prst="homePlate">
            <a:avLst/>
          </a:prstGeom>
          <a:solidFill>
            <a:srgbClr val="FFA3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fr-FR" sz="1050" dirty="0">
                <a:solidFill>
                  <a:srgbClr val="7030A0"/>
                </a:solidFill>
              </a:rPr>
              <a:t>1</a:t>
            </a:r>
          </a:p>
        </p:txBody>
      </p:sp>
      <p:sp>
        <p:nvSpPr>
          <p:cNvPr id="10" name="Pentagone 9"/>
          <p:cNvSpPr/>
          <p:nvPr/>
        </p:nvSpPr>
        <p:spPr>
          <a:xfrm>
            <a:off x="4757538" y="5010820"/>
            <a:ext cx="416143" cy="217144"/>
          </a:xfrm>
          <a:prstGeom prst="homePlate">
            <a:avLst/>
          </a:prstGeom>
          <a:solidFill>
            <a:srgbClr val="FFA3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fr-FR" sz="1050" dirty="0">
                <a:solidFill>
                  <a:srgbClr val="7030A0"/>
                </a:solidFill>
              </a:rPr>
              <a:t>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2733" y="3326720"/>
            <a:ext cx="358208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sz="1350" dirty="0">
                <a:solidFill>
                  <a:srgbClr val="80276C"/>
                </a:solidFill>
              </a:rPr>
              <a:t>1- Donner un nom au programme</a:t>
            </a:r>
          </a:p>
          <a:p>
            <a:pPr lvl="1"/>
            <a:endParaRPr lang="fr-FR" sz="1350" dirty="0">
              <a:solidFill>
                <a:srgbClr val="80276C"/>
              </a:solidFill>
            </a:endParaRPr>
          </a:p>
          <a:p>
            <a:pPr lvl="1"/>
            <a:r>
              <a:rPr lang="fr-FR" sz="1350" dirty="0">
                <a:solidFill>
                  <a:srgbClr val="80276C"/>
                </a:solidFill>
              </a:rPr>
              <a:t>2- Exécuter</a:t>
            </a:r>
          </a:p>
          <a:p>
            <a:pPr lvl="1"/>
            <a:endParaRPr lang="fr-FR" sz="1350" dirty="0">
              <a:solidFill>
                <a:srgbClr val="80276C"/>
              </a:solidFill>
            </a:endParaRPr>
          </a:p>
          <a:p>
            <a:pPr lvl="1"/>
            <a:r>
              <a:rPr lang="fr-FR" sz="1350" dirty="0">
                <a:solidFill>
                  <a:srgbClr val="80276C"/>
                </a:solidFill>
              </a:rPr>
              <a:t>3- Une fenêtre s’affiche indiquant si la génération s’est bien passée !</a:t>
            </a:r>
            <a:endParaRPr lang="fr-FR" sz="1350" dirty="0"/>
          </a:p>
        </p:txBody>
      </p:sp>
    </p:spTree>
    <p:extLst>
      <p:ext uri="{BB962C8B-B14F-4D97-AF65-F5344CB8AC3E}">
        <p14:creationId xmlns:p14="http://schemas.microsoft.com/office/powerpoint/2010/main" val="2774148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0120" y="1091637"/>
            <a:ext cx="463566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500" b="1" u="sng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Exporter le programme APT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772507"/>
            <a:ext cx="2695194" cy="151123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316" y="1961389"/>
            <a:ext cx="3688547" cy="223385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1419" y="4508883"/>
            <a:ext cx="3466004" cy="785992"/>
          </a:xfrm>
          <a:prstGeom prst="rect">
            <a:avLst/>
          </a:prstGeom>
        </p:spPr>
      </p:pic>
      <p:sp>
        <p:nvSpPr>
          <p:cNvPr id="7" name="Rectangle à coins arrondis 6"/>
          <p:cNvSpPr/>
          <p:nvPr/>
        </p:nvSpPr>
        <p:spPr>
          <a:xfrm>
            <a:off x="458332" y="2440884"/>
            <a:ext cx="1112151" cy="199446"/>
          </a:xfrm>
          <a:prstGeom prst="roundRect">
            <a:avLst>
              <a:gd name="adj" fmla="val 10388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8" name="Rectangle à coins arrondis 7"/>
          <p:cNvSpPr/>
          <p:nvPr/>
        </p:nvSpPr>
        <p:spPr>
          <a:xfrm>
            <a:off x="6455780" y="4039362"/>
            <a:ext cx="1590083" cy="155876"/>
          </a:xfrm>
          <a:prstGeom prst="roundRect">
            <a:avLst>
              <a:gd name="adj" fmla="val 10388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9" name="Pentagone 8"/>
          <p:cNvSpPr/>
          <p:nvPr/>
        </p:nvSpPr>
        <p:spPr>
          <a:xfrm flipH="1">
            <a:off x="1570483" y="2423187"/>
            <a:ext cx="416143" cy="217144"/>
          </a:xfrm>
          <a:prstGeom prst="homePlate">
            <a:avLst/>
          </a:prstGeom>
          <a:solidFill>
            <a:srgbClr val="FFA3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fr-FR" sz="1050" dirty="0">
                <a:solidFill>
                  <a:srgbClr val="7030A0"/>
                </a:solidFill>
              </a:rPr>
              <a:t>1</a:t>
            </a:r>
          </a:p>
        </p:txBody>
      </p:sp>
      <p:sp>
        <p:nvSpPr>
          <p:cNvPr id="10" name="Pentagone 9"/>
          <p:cNvSpPr/>
          <p:nvPr/>
        </p:nvSpPr>
        <p:spPr>
          <a:xfrm>
            <a:off x="6073928" y="4008727"/>
            <a:ext cx="416143" cy="217144"/>
          </a:xfrm>
          <a:prstGeom prst="homePlate">
            <a:avLst/>
          </a:prstGeom>
          <a:solidFill>
            <a:srgbClr val="FFA3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fr-FR" sz="1050" dirty="0">
                <a:solidFill>
                  <a:srgbClr val="7030A0"/>
                </a:solidFill>
              </a:rPr>
              <a:t>2</a:t>
            </a:r>
          </a:p>
        </p:txBody>
      </p:sp>
      <p:sp>
        <p:nvSpPr>
          <p:cNvPr id="11" name="Pentagone 10"/>
          <p:cNvSpPr/>
          <p:nvPr/>
        </p:nvSpPr>
        <p:spPr>
          <a:xfrm flipH="1">
            <a:off x="5657785" y="4692935"/>
            <a:ext cx="416143" cy="217144"/>
          </a:xfrm>
          <a:prstGeom prst="homePlate">
            <a:avLst/>
          </a:prstGeom>
          <a:solidFill>
            <a:srgbClr val="FFA3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fr-FR" sz="1050" dirty="0">
                <a:solidFill>
                  <a:srgbClr val="7030A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920275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80110" y="1663106"/>
            <a:ext cx="6759702" cy="2377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50" dirty="0"/>
              <a:t>Un fichier APT (.</a:t>
            </a:r>
            <a:r>
              <a:rPr lang="fr-FR" sz="1350" dirty="0" err="1"/>
              <a:t>aptsource</a:t>
            </a:r>
            <a:r>
              <a:rPr lang="fr-FR" sz="1350" dirty="0"/>
              <a:t>) est créé dans le répertoire de travail. Ce fichier définie votre programme de fabrication (trajectoire, vitesse, changement d’outil…) dans un langage universelle mais incompréhensible par une machine outil.</a:t>
            </a:r>
          </a:p>
          <a:p>
            <a:endParaRPr lang="fr-FR" sz="1350" dirty="0"/>
          </a:p>
          <a:p>
            <a:r>
              <a:rPr lang="fr-FR" sz="1350" dirty="0"/>
              <a:t>Le post-processeur doit donc traduire le langage </a:t>
            </a:r>
            <a:r>
              <a:rPr lang="fr-FR" sz="1350" b="1" dirty="0">
                <a:solidFill>
                  <a:srgbClr val="00B050"/>
                </a:solidFill>
              </a:rPr>
              <a:t>APT</a:t>
            </a:r>
            <a:r>
              <a:rPr lang="fr-FR" sz="1350" dirty="0"/>
              <a:t> en un langage (ISO, </a:t>
            </a:r>
            <a:r>
              <a:rPr lang="fr-FR" sz="1350" dirty="0" err="1"/>
              <a:t>Heidenhain</a:t>
            </a:r>
            <a:r>
              <a:rPr lang="fr-FR" sz="1350" dirty="0"/>
              <a:t>, </a:t>
            </a:r>
            <a:r>
              <a:rPr lang="fr-FR" sz="1350" dirty="0" err="1"/>
              <a:t>Fagor</a:t>
            </a:r>
            <a:r>
              <a:rPr lang="fr-FR" sz="1350" dirty="0"/>
              <a:t>…) </a:t>
            </a:r>
            <a:r>
              <a:rPr lang="fr-FR" sz="1350" b="1" dirty="0">
                <a:solidFill>
                  <a:srgbClr val="FF0000"/>
                </a:solidFill>
              </a:rPr>
              <a:t>compréhensible par la machine-outil</a:t>
            </a:r>
            <a:r>
              <a:rPr lang="fr-FR" sz="1350" dirty="0"/>
              <a:t> à utiliser. Le post-processeur est propre à chaque machine.</a:t>
            </a:r>
          </a:p>
          <a:p>
            <a:endParaRPr lang="fr-FR" sz="1350" dirty="0"/>
          </a:p>
          <a:p>
            <a:r>
              <a:rPr lang="fr-FR" sz="1350" dirty="0"/>
              <a:t>Lancer l’application du post processeur en utilisant le raccourci suivant :</a:t>
            </a:r>
          </a:p>
          <a:p>
            <a:r>
              <a:rPr lang="fr-FR" sz="1350" dirty="0"/>
              <a:t>disponible sur </a:t>
            </a:r>
            <a:r>
              <a:rPr lang="fr-FR" sz="1350" dirty="0">
                <a:hlinkClick r:id="rId2" action="ppaction://hlinkfile"/>
              </a:rPr>
              <a:t>\\intram.ensam.eu\ANGERS\Pedagogie\M2P\ENMA\Ressources\CATIA\postpro</a:t>
            </a:r>
            <a:endParaRPr lang="fr-FR" sz="1350" dirty="0"/>
          </a:p>
        </p:txBody>
      </p:sp>
      <p:sp>
        <p:nvSpPr>
          <p:cNvPr id="3" name="Rectangle 2"/>
          <p:cNvSpPr/>
          <p:nvPr/>
        </p:nvSpPr>
        <p:spPr>
          <a:xfrm>
            <a:off x="1820120" y="1091637"/>
            <a:ext cx="463566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500" b="1" u="sng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Générer le Code CN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1658" y="4040680"/>
            <a:ext cx="1877092" cy="19323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5125" y="3150393"/>
            <a:ext cx="521494" cy="55721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9812" y="5059138"/>
            <a:ext cx="518531" cy="553449"/>
          </a:xfrm>
          <a:prstGeom prst="rect">
            <a:avLst/>
          </a:prstGeom>
        </p:spPr>
      </p:pic>
      <p:sp>
        <p:nvSpPr>
          <p:cNvPr id="7" name="Rectangle à coins arrondis 6"/>
          <p:cNvSpPr/>
          <p:nvPr/>
        </p:nvSpPr>
        <p:spPr>
          <a:xfrm>
            <a:off x="4836160" y="4730358"/>
            <a:ext cx="2651760" cy="929070"/>
          </a:xfrm>
          <a:prstGeom prst="roundRect">
            <a:avLst>
              <a:gd name="adj" fmla="val 23013"/>
            </a:avLst>
          </a:prstGeom>
          <a:ln w="12700">
            <a:solidFill>
              <a:srgbClr val="FF0000"/>
            </a:solidFill>
            <a:prstDash val="dashDot"/>
          </a:ln>
        </p:spPr>
        <p:txBody>
          <a:bodyPr wrap="square" lIns="36000" tIns="36000" rIns="36000" bIns="36000">
            <a:spAutoFit/>
          </a:bodyPr>
          <a:lstStyle/>
          <a:p>
            <a:pPr algn="ctr"/>
            <a:r>
              <a:rPr lang="fr-FR" sz="1600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Vous pouvez aussi créer un raccourci sur votre bureau !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693768" y="4180577"/>
            <a:ext cx="22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Ou</a:t>
            </a:r>
            <a:r>
              <a:rPr lang="fr-FR" dirty="0"/>
              <a:t> </a:t>
            </a:r>
            <a:r>
              <a:rPr lang="fr-FR" dirty="0">
                <a:hlinkClick r:id="rId6" action="ppaction://hlinkfile"/>
              </a:rPr>
              <a:t>Lancement du lien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1720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8726" y="1888522"/>
            <a:ext cx="2621756" cy="180736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" y="2683050"/>
            <a:ext cx="3429000" cy="255031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0888" y="1664354"/>
            <a:ext cx="66431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50" dirty="0"/>
              <a:t> 1) Dans « </a:t>
            </a:r>
            <a:r>
              <a:rPr lang="fr-FR" sz="1350" b="1" dirty="0" err="1">
                <a:solidFill>
                  <a:srgbClr val="80276C"/>
                </a:solidFill>
              </a:rPr>
              <a:t>Postprocesseur</a:t>
            </a:r>
            <a:r>
              <a:rPr lang="fr-FR" sz="1350" b="1" dirty="0">
                <a:solidFill>
                  <a:srgbClr val="80276C"/>
                </a:solidFill>
              </a:rPr>
              <a:t> », </a:t>
            </a:r>
            <a:r>
              <a:rPr lang="fr-FR" sz="1350" dirty="0"/>
              <a:t>Choisir la machine qui sera utilisée pour l’usinage : </a:t>
            </a:r>
          </a:p>
          <a:p>
            <a:r>
              <a:rPr lang="fr-FR" sz="1350" dirty="0"/>
              <a:t>	. SOMAB (fraiseuse 3 axes) </a:t>
            </a:r>
          </a:p>
          <a:p>
            <a:r>
              <a:rPr lang="fr-FR" sz="1350" dirty="0"/>
              <a:t>	. Ou UCP600-ISO (fraiseuse 5 axes langage ISO) </a:t>
            </a:r>
          </a:p>
          <a:p>
            <a:r>
              <a:rPr lang="fr-FR" sz="1350" dirty="0"/>
              <a:t>	. </a:t>
            </a:r>
            <a:r>
              <a:rPr lang="fr-FR" sz="1350" strike="sngStrike" dirty="0"/>
              <a:t>UCP600-Heindenhain</a:t>
            </a:r>
            <a:r>
              <a:rPr lang="fr-FR" sz="1350" dirty="0"/>
              <a:t>(fraiseuse 5 axes langage </a:t>
            </a:r>
            <a:r>
              <a:rPr lang="fr-FR" sz="1350" dirty="0" err="1"/>
              <a:t>Heidenhain</a:t>
            </a:r>
            <a:r>
              <a:rPr lang="fr-FR" sz="1350" dirty="0"/>
              <a:t>)</a:t>
            </a:r>
          </a:p>
        </p:txBody>
      </p:sp>
      <p:sp>
        <p:nvSpPr>
          <p:cNvPr id="5" name="Rectangle 4"/>
          <p:cNvSpPr/>
          <p:nvPr/>
        </p:nvSpPr>
        <p:spPr>
          <a:xfrm>
            <a:off x="4158234" y="4340047"/>
            <a:ext cx="469112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350" dirty="0"/>
              <a:t>2) Dans « </a:t>
            </a:r>
            <a:r>
              <a:rPr lang="fr-FR" sz="1350" b="1" dirty="0">
                <a:solidFill>
                  <a:srgbClr val="80276C"/>
                </a:solidFill>
              </a:rPr>
              <a:t>fichier</a:t>
            </a:r>
            <a:r>
              <a:rPr lang="fr-FR" sz="1350" dirty="0"/>
              <a:t> », Sélectionner le fichier APT à ‘</a:t>
            </a:r>
            <a:r>
              <a:rPr lang="fr-FR" sz="1350" dirty="0" err="1"/>
              <a:t>postprocesser</a:t>
            </a:r>
            <a:r>
              <a:rPr lang="fr-FR" sz="1350" dirty="0"/>
              <a:t>’</a:t>
            </a:r>
          </a:p>
          <a:p>
            <a:endParaRPr lang="fr-FR" sz="1350" dirty="0"/>
          </a:p>
          <a:p>
            <a:r>
              <a:rPr lang="fr-FR" sz="1350" dirty="0"/>
              <a:t>3) Confirmer pour lancer la traduction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820120" y="1091637"/>
            <a:ext cx="463566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500" b="1" u="sng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Générer le Code CN</a:t>
            </a:r>
          </a:p>
        </p:txBody>
      </p:sp>
      <p:sp>
        <p:nvSpPr>
          <p:cNvPr id="7" name="Pentagone 6"/>
          <p:cNvSpPr/>
          <p:nvPr/>
        </p:nvSpPr>
        <p:spPr>
          <a:xfrm>
            <a:off x="6117944" y="2327267"/>
            <a:ext cx="416143" cy="217144"/>
          </a:xfrm>
          <a:prstGeom prst="homePlate">
            <a:avLst/>
          </a:prstGeom>
          <a:solidFill>
            <a:srgbClr val="FFA3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fr-FR" sz="1050" dirty="0">
                <a:solidFill>
                  <a:srgbClr val="7030A0"/>
                </a:solidFill>
              </a:rPr>
              <a:t>1</a:t>
            </a:r>
          </a:p>
        </p:txBody>
      </p:sp>
      <p:sp>
        <p:nvSpPr>
          <p:cNvPr id="8" name="Pentagone 7"/>
          <p:cNvSpPr/>
          <p:nvPr/>
        </p:nvSpPr>
        <p:spPr>
          <a:xfrm>
            <a:off x="726676" y="3651845"/>
            <a:ext cx="416143" cy="217144"/>
          </a:xfrm>
          <a:prstGeom prst="homePlate">
            <a:avLst/>
          </a:prstGeom>
          <a:solidFill>
            <a:srgbClr val="FFA3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fr-FR" sz="1050" dirty="0">
                <a:solidFill>
                  <a:srgbClr val="7030A0"/>
                </a:solidFill>
              </a:rPr>
              <a:t>2</a:t>
            </a:r>
          </a:p>
        </p:txBody>
      </p:sp>
      <p:sp>
        <p:nvSpPr>
          <p:cNvPr id="9" name="Pentagone 8"/>
          <p:cNvSpPr/>
          <p:nvPr/>
        </p:nvSpPr>
        <p:spPr>
          <a:xfrm rot="19074063">
            <a:off x="1928478" y="5167110"/>
            <a:ext cx="416143" cy="217144"/>
          </a:xfrm>
          <a:prstGeom prst="homePlate">
            <a:avLst/>
          </a:prstGeom>
          <a:solidFill>
            <a:srgbClr val="FFA3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fr-FR" sz="1050" dirty="0">
                <a:solidFill>
                  <a:srgbClr val="7030A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36061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342" y="1655347"/>
            <a:ext cx="3968496" cy="373318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05304" y="2865304"/>
            <a:ext cx="2303387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350" dirty="0"/>
              <a:t>Vérifier qu’il n’y a pas d’erreur</a:t>
            </a:r>
          </a:p>
        </p:txBody>
      </p:sp>
      <p:sp>
        <p:nvSpPr>
          <p:cNvPr id="4" name="Rectangle 3"/>
          <p:cNvSpPr/>
          <p:nvPr/>
        </p:nvSpPr>
        <p:spPr>
          <a:xfrm>
            <a:off x="1820120" y="1091637"/>
            <a:ext cx="463566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500" b="1" u="sng" dirty="0">
                <a:solidFill>
                  <a:srgbClr val="80276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Générer le Code CN</a:t>
            </a:r>
          </a:p>
        </p:txBody>
      </p:sp>
    </p:spTree>
    <p:extLst>
      <p:ext uri="{BB962C8B-B14F-4D97-AF65-F5344CB8AC3E}">
        <p14:creationId xmlns:p14="http://schemas.microsoft.com/office/powerpoint/2010/main" val="220837873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10191</TotalTime>
  <Words>360</Words>
  <Application>Microsoft Office PowerPoint</Application>
  <PresentationFormat>Affichage à l'écran (4:3)</PresentationFormat>
  <Paragraphs>58</Paragraphs>
  <Slides>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Arial</vt:lpstr>
      <vt:lpstr>Calibri</vt:lpstr>
      <vt:lpstr>Verdana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Flavien Guerin</dc:creator>
  <cp:lastModifiedBy>KREMER Arnaud</cp:lastModifiedBy>
  <cp:revision>543</cp:revision>
  <cp:lastPrinted>2019-04-16T13:00:43Z</cp:lastPrinted>
  <dcterms:created xsi:type="dcterms:W3CDTF">2018-12-14T10:04:20Z</dcterms:created>
  <dcterms:modified xsi:type="dcterms:W3CDTF">2023-02-05T17:59:35Z</dcterms:modified>
</cp:coreProperties>
</file>