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322" r:id="rId3"/>
    <p:sldId id="327" r:id="rId4"/>
    <p:sldId id="328" r:id="rId5"/>
    <p:sldId id="329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76C"/>
    <a:srgbClr val="E36B09"/>
    <a:srgbClr val="00FF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110" y="108"/>
      </p:cViewPr>
      <p:guideLst>
        <p:guide orient="horz" pos="26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25/09/2024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784D7D-0E99-44FE-9FA7-B7FC5D4C0E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3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19D5B4-FB76-4A1D-94EF-47D049663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5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5DC827-757F-4D6E-91BB-0408EB0C8A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1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 flipV="1">
            <a:off x="127322" y="6501245"/>
            <a:ext cx="8924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17362" y="6500634"/>
            <a:ext cx="9144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4479925" algn="ctr"/>
                <a:tab pos="8785225" algn="r"/>
              </a:tabLs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CAO 2A	Particularités Surfaces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8" descr="Image_3Dexp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71" y="282020"/>
            <a:ext cx="3007981" cy="900000"/>
          </a:xfrm>
          <a:prstGeom prst="rect">
            <a:avLst/>
          </a:prstGeom>
        </p:spPr>
      </p:pic>
      <p:pic>
        <p:nvPicPr>
          <p:cNvPr id="9" name="image1.jpeg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311" y="1059418"/>
            <a:ext cx="456153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E04926-E516-4119-A4AE-02EC43B15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2247906"/>
            <a:ext cx="9144000" cy="34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0" tIns="19044" rIns="108000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809625" algn="l"/>
              </a:tabLst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Points clés sur quelques fonctions surfaciques</a:t>
            </a:r>
            <a:endParaRPr lang="fr-FR" altLang="fr-FR" sz="135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1198573"/>
            <a:ext cx="914400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CAO (2A) - Concevoir</a:t>
            </a:r>
            <a:endParaRPr lang="fr-FR" altLang="fr-FR" sz="9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D261198-DD95-4A47-AA6D-5B173C880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8066"/>
            <a:ext cx="9144000" cy="228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40146" tIns="19044" rIns="173300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Remplissage</a:t>
            </a: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fr-FR" altLang="fr-FR" sz="2100" dirty="0">
              <a:solidFill>
                <a:srgbClr val="80276C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</a:rPr>
              <a:t>Multi Sections</a:t>
            </a: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fr-FR" altLang="fr-FR" sz="2100" dirty="0">
              <a:solidFill>
                <a:srgbClr val="80276C"/>
              </a:solidFill>
              <a:latin typeface="Arial" panose="020B0604020202020204" pitchFamily="34" charset="0"/>
            </a:endParaRP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</a:rPr>
              <a:t>Décalage de surface</a:t>
            </a: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fr-FR" altLang="fr-FR" sz="2100" dirty="0">
              <a:solidFill>
                <a:srgbClr val="80276C"/>
              </a:solidFill>
              <a:latin typeface="Arial" panose="020B0604020202020204" pitchFamily="34" charset="0"/>
            </a:endParaRPr>
          </a:p>
          <a:p>
            <a:pPr marL="800100" lvl="1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</a:rPr>
              <a:t>Visualisation des tangences</a:t>
            </a:r>
            <a:endParaRPr lang="fr-FR" altLang="fr-FR" sz="135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Remplissage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8A8194-3402-4442-96E1-1773CD1059EF}"/>
              </a:ext>
            </a:extLst>
          </p:cNvPr>
          <p:cNvSpPr txBox="1"/>
          <p:nvPr/>
        </p:nvSpPr>
        <p:spPr>
          <a:xfrm>
            <a:off x="1012809" y="2103120"/>
            <a:ext cx="444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 contour fermé (plusieurs courbes possibles)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47FFB7-D242-4C19-9EA3-84FD23605E5C}"/>
              </a:ext>
            </a:extLst>
          </p:cNvPr>
          <p:cNvSpPr txBox="1"/>
          <p:nvPr/>
        </p:nvSpPr>
        <p:spPr>
          <a:xfrm>
            <a:off x="193472" y="1733788"/>
            <a:ext cx="17670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i="1" u="sng" dirty="0">
                <a:solidFill>
                  <a:srgbClr val="80276C"/>
                </a:solidFill>
              </a:rPr>
              <a:t>Obligatoirement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23C7F3-C180-46F4-8B2A-70BAB6F64082}"/>
              </a:ext>
            </a:extLst>
          </p:cNvPr>
          <p:cNvSpPr txBox="1"/>
          <p:nvPr/>
        </p:nvSpPr>
        <p:spPr>
          <a:xfrm>
            <a:off x="1012809" y="3846314"/>
            <a:ext cx="213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Eléments de passage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7D0613-44CA-4448-82D3-D63BC6C78DFD}"/>
              </a:ext>
            </a:extLst>
          </p:cNvPr>
          <p:cNvSpPr txBox="1"/>
          <p:nvPr/>
        </p:nvSpPr>
        <p:spPr>
          <a:xfrm>
            <a:off x="193472" y="3476982"/>
            <a:ext cx="109126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i="1" u="sng" dirty="0">
                <a:solidFill>
                  <a:srgbClr val="80276C"/>
                </a:solidFill>
              </a:rPr>
              <a:t>Facultatif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4700C9-E776-4482-B7FD-80C41404909D}"/>
              </a:ext>
            </a:extLst>
          </p:cNvPr>
          <p:cNvSpPr txBox="1"/>
          <p:nvPr/>
        </p:nvSpPr>
        <p:spPr>
          <a:xfrm>
            <a:off x="5153915" y="3846314"/>
            <a:ext cx="342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Support (tangence …) + pt passage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9F0EAF-623D-4E92-9B80-E99DA2636C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 l="4829" r="9923"/>
          <a:stretch/>
        </p:blipFill>
        <p:spPr>
          <a:xfrm>
            <a:off x="1082040" y="2575085"/>
            <a:ext cx="2438400" cy="9705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8517C4-4400-4679-884E-B249DECC4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 l="6596" t="6416" r="13915"/>
          <a:stretch/>
        </p:blipFill>
        <p:spPr>
          <a:xfrm>
            <a:off x="4572000" y="2539874"/>
            <a:ext cx="2384211" cy="943623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C017580-439F-450E-899A-C172C0551652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 flipV="1">
            <a:off x="3520440" y="3011686"/>
            <a:ext cx="1051560" cy="48698"/>
          </a:xfrm>
          <a:prstGeom prst="straightConnector1">
            <a:avLst/>
          </a:prstGeom>
          <a:ln w="22225">
            <a:solidFill>
              <a:srgbClr val="80276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93B91CAB-95F7-42C4-8207-7BBAFC2CF9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636" y="4215637"/>
            <a:ext cx="2357438" cy="108127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EEB282-1656-4FF1-BF91-21CB577D69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8" y="5220167"/>
            <a:ext cx="2458022" cy="123215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702570-F259-4D45-BFFB-BDF2B01B7ED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2716" y="5296915"/>
            <a:ext cx="2586990" cy="12234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6570E9-7E04-4E18-82AD-CBC49EB1E37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8882" y="4036757"/>
            <a:ext cx="3023711" cy="1260158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8D3F1B0-1AF5-43D9-B17A-B3C4DB1D311B}"/>
              </a:ext>
            </a:extLst>
          </p:cNvPr>
          <p:cNvGrpSpPr/>
          <p:nvPr/>
        </p:nvGrpSpPr>
        <p:grpSpPr>
          <a:xfrm>
            <a:off x="1694389" y="5156536"/>
            <a:ext cx="65536" cy="65536"/>
            <a:chOff x="1707842" y="5224328"/>
            <a:chExt cx="65536" cy="65536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35625709-9A4A-419F-8D6F-79641EB0AF1B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A3E86B85-94CD-452A-811B-53BF1D7EAF9A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B2442F2-6EF8-4DE9-832E-4E1D7B9886D4}"/>
              </a:ext>
            </a:extLst>
          </p:cNvPr>
          <p:cNvGrpSpPr/>
          <p:nvPr/>
        </p:nvGrpSpPr>
        <p:grpSpPr>
          <a:xfrm>
            <a:off x="1681819" y="6268668"/>
            <a:ext cx="65536" cy="65536"/>
            <a:chOff x="1707842" y="5224328"/>
            <a:chExt cx="65536" cy="65536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894FB3F-1DCF-410D-BCB3-733837318EB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42D45944-38D9-49D6-A82B-497C1FB7EB17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793B266-43A6-4224-A04F-F38BA7101136}"/>
              </a:ext>
            </a:extLst>
          </p:cNvPr>
          <p:cNvGrpSpPr/>
          <p:nvPr/>
        </p:nvGrpSpPr>
        <p:grpSpPr>
          <a:xfrm>
            <a:off x="7098679" y="5220167"/>
            <a:ext cx="65536" cy="65536"/>
            <a:chOff x="1707842" y="5224328"/>
            <a:chExt cx="65536" cy="65536"/>
          </a:xfrm>
        </p:grpSpPr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18CAC2EF-806C-495B-BBF4-77C70AB8199F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56F05DCE-328D-4A1B-ACD5-51DFC72AF9C3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A369C37-0347-40A0-BCEE-B430F50CDFF8}"/>
              </a:ext>
            </a:extLst>
          </p:cNvPr>
          <p:cNvGrpSpPr/>
          <p:nvPr/>
        </p:nvGrpSpPr>
        <p:grpSpPr>
          <a:xfrm>
            <a:off x="7180594" y="6397631"/>
            <a:ext cx="65536" cy="65536"/>
            <a:chOff x="1707842" y="5224328"/>
            <a:chExt cx="65536" cy="65536"/>
          </a:xfrm>
        </p:grpSpPr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A11F62B9-AD84-46B5-BF67-73A4332BABB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9A3CAC0E-55FF-4226-B3DB-9B52BECC2215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phique 2">
            <a:extLst>
              <a:ext uri="{FF2B5EF4-FFF2-40B4-BE49-F238E27FC236}">
                <a16:creationId xmlns:a16="http://schemas.microsoft.com/office/drawing/2014/main" id="{14D8C322-EFE3-4FF1-8137-FD8D5E38E3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39014" y="1428206"/>
            <a:ext cx="474239" cy="49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2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8EF462-4A35-4B43-9EEA-DFA6C4478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93" y="1311456"/>
            <a:ext cx="2857500" cy="40957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A9C4BE-4992-49B0-9631-7A1F75971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875" y="1529170"/>
            <a:ext cx="5235381" cy="30669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B9659E-4E57-41BE-A291-1FE861F3F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062" y="4674189"/>
            <a:ext cx="6448425" cy="1762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5B72D4-4020-44E8-86AC-87FB4D29B4B6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err="1">
                <a:solidFill>
                  <a:srgbClr val="80276C"/>
                </a:solidFill>
                <a:latin typeface="Arial" panose="020B0604020202020204" pitchFamily="34" charset="0"/>
              </a:rPr>
              <a:t>MultiSection</a:t>
            </a:r>
            <a:endParaRPr lang="fr-FR" altLang="fr-FR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93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E519FA-17B8-4752-803B-E596FA3223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4140" r="25333" b="11758"/>
          <a:stretch/>
        </p:blipFill>
        <p:spPr>
          <a:xfrm>
            <a:off x="2507060" y="1665310"/>
            <a:ext cx="853825" cy="721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AD3B5E-A28B-4AC7-BF52-562CDC383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501" y="1822012"/>
            <a:ext cx="2800350" cy="1152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4D784F-AD65-48E2-AAAC-DD265E22F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64" y="4083028"/>
            <a:ext cx="2581275" cy="1352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D3CC99A-2528-4DB7-9C84-FE3CD074B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92" b="92704" l="6074" r="93926">
                        <a14:foregroundMark x1="6725" y1="12446" x2="10846" y2="84549"/>
                        <a14:foregroundMark x1="10846" y1="84549" x2="35358" y2="89270"/>
                        <a14:foregroundMark x1="35358" y1="89270" x2="50759" y2="88841"/>
                        <a14:foregroundMark x1="50759" y1="88841" x2="81345" y2="90987"/>
                        <a14:foregroundMark x1="81345" y1="90987" x2="92625" y2="84979"/>
                        <a14:foregroundMark x1="92625" y1="84979" x2="91757" y2="19313"/>
                        <a14:foregroundMark x1="91757" y1="19313" x2="73319" y2="6009"/>
                        <a14:foregroundMark x1="73319" y1="6009" x2="21909" y2="6438"/>
                        <a14:foregroundMark x1="21909" y1="6438" x2="6725" y2="16309"/>
                        <a14:foregroundMark x1="6725" y1="16309" x2="10412" y2="21459"/>
                        <a14:foregroundMark x1="11714" y1="18026" x2="24946" y2="81545"/>
                        <a14:foregroundMark x1="27766" y1="34335" x2="51844" y2="85837"/>
                        <a14:foregroundMark x1="51844" y1="85837" x2="54230" y2="83262"/>
                        <a14:foregroundMark x1="54664" y1="49356" x2="63991" y2="69957"/>
                        <a14:foregroundMark x1="63991" y1="69957" x2="70499" y2="76824"/>
                        <a14:foregroundMark x1="72668" y1="45064" x2="83080" y2="70815"/>
                        <a14:foregroundMark x1="83080" y1="70815" x2="83948" y2="78970"/>
                        <a14:foregroundMark x1="38395" y1="45064" x2="63557" y2="45923"/>
                        <a14:foregroundMark x1="63557" y1="45923" x2="73970" y2="42489"/>
                        <a14:foregroundMark x1="8460" y1="70386" x2="6725" y2="81545"/>
                        <a14:foregroundMark x1="6725" y1="81545" x2="6291" y2="81545"/>
                        <a14:foregroundMark x1="6074" y1="71674" x2="6508" y2="67811"/>
                        <a14:foregroundMark x1="22777" y1="18884" x2="22777" y2="18884"/>
                        <a14:foregroundMark x1="55098" y1="20172" x2="55531" y2="20172"/>
                        <a14:foregroundMark x1="8243" y1="8584" x2="8243" y2="8584"/>
                        <a14:foregroundMark x1="40781" y1="20601" x2="40781" y2="20601"/>
                        <a14:foregroundMark x1="8894" y1="8584" x2="9328" y2="8155"/>
                        <a14:foregroundMark x1="92191" y1="16738" x2="92191" y2="16738"/>
                        <a14:foregroundMark x1="92842" y1="15880" x2="92842" y2="15880"/>
                        <a14:foregroundMark x1="94577" y1="12876" x2="94577" y2="12876"/>
                        <a14:foregroundMark x1="63124" y1="37339" x2="63124" y2="37339"/>
                        <a14:foregroundMark x1="52061" y1="92275" x2="52061" y2="90558"/>
                        <a14:foregroundMark x1="47289" y1="93133" x2="48373" y2="91416"/>
                        <a14:foregroundMark x1="51193" y1="70386" x2="53579" y2="67382"/>
                        <a14:foregroundMark x1="30152" y1="61803" x2="36876" y2="58369"/>
                        <a14:foregroundMark x1="15401" y1="66524" x2="10629" y2="35622"/>
                        <a14:foregroundMark x1="10629" y1="35622" x2="17137" y2="15021"/>
                        <a14:foregroundMark x1="17137" y1="15021" x2="26464" y2="8155"/>
                        <a14:foregroundMark x1="14100" y1="60086" x2="9544" y2="60086"/>
                        <a14:foregroundMark x1="17137" y1="4292" x2="17137" y2="4292"/>
                        <a14:foregroundMark x1="14534" y1="12446" x2="81128" y2="17167"/>
                        <a14:foregroundMark x1="19306" y1="54077" x2="78959" y2="66524"/>
                        <a14:foregroundMark x1="44469" y1="76395" x2="75271" y2="78970"/>
                        <a14:foregroundMark x1="75271" y1="78970" x2="78091" y2="78112"/>
                        <a14:foregroundMark x1="39913" y1="76824" x2="51627" y2="77682"/>
                        <a14:foregroundMark x1="51627" y1="77682" x2="73319" y2="76824"/>
                        <a14:foregroundMark x1="73319" y1="76824" x2="62907" y2="83262"/>
                        <a14:foregroundMark x1="14534" y1="58798" x2="22993" y2="44206"/>
                        <a14:foregroundMark x1="22993" y1="44206" x2="32104" y2="68240"/>
                        <a14:foregroundMark x1="32104" y1="68240" x2="57050" y2="73391"/>
                        <a14:foregroundMark x1="57050" y1="73391" x2="68547" y2="83691"/>
                        <a14:foregroundMark x1="68547" y1="83691" x2="75271" y2="84120"/>
                        <a14:foregroundMark x1="26681" y1="49356" x2="14967" y2="62232"/>
                        <a14:foregroundMark x1="14967" y1="62232" x2="13232" y2="62232"/>
                        <a14:foregroundMark x1="15618" y1="48498" x2="33623" y2="46781"/>
                        <a14:foregroundMark x1="33623" y1="46781" x2="18004" y2="45923"/>
                        <a14:foregroundMark x1="18004" y1="45923" x2="16920" y2="46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461" y="2973365"/>
            <a:ext cx="4391025" cy="22193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592C5E-EBF0-40B1-B098-7FF2876F0B8D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Décalage Surface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ECFF14-BE48-44DC-A8AC-D3B9B41D7F8A}"/>
              </a:ext>
            </a:extLst>
          </p:cNvPr>
          <p:cNvSpPr txBox="1"/>
          <p:nvPr/>
        </p:nvSpPr>
        <p:spPr>
          <a:xfrm>
            <a:off x="5939245" y="5435578"/>
            <a:ext cx="2342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i="1" dirty="0"/>
              <a:t>Avec Symétrie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C45496E-C38C-4973-9F64-82EBFB3B109D}"/>
              </a:ext>
            </a:extLst>
          </p:cNvPr>
          <p:cNvSpPr txBox="1"/>
          <p:nvPr/>
        </p:nvSpPr>
        <p:spPr>
          <a:xfrm>
            <a:off x="5939245" y="3037421"/>
            <a:ext cx="2342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i="1" dirty="0"/>
              <a:t>Décalage simple</a:t>
            </a:r>
          </a:p>
        </p:txBody>
      </p:sp>
    </p:spTree>
    <p:extLst>
      <p:ext uri="{BB962C8B-B14F-4D97-AF65-F5344CB8AC3E}">
        <p14:creationId xmlns:p14="http://schemas.microsoft.com/office/powerpoint/2010/main" val="326154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9154E1-4EEE-4C02-A92D-E0FAFC6F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571" y="1820677"/>
            <a:ext cx="6228184" cy="3216645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8CF1DE0-D3B2-4CAE-9EC7-9A2145066D9A}"/>
              </a:ext>
            </a:extLst>
          </p:cNvPr>
          <p:cNvGrpSpPr/>
          <p:nvPr/>
        </p:nvGrpSpPr>
        <p:grpSpPr>
          <a:xfrm>
            <a:off x="6196934" y="2729397"/>
            <a:ext cx="2721494" cy="1284702"/>
            <a:chOff x="6044687" y="2119001"/>
            <a:chExt cx="2721494" cy="1284702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75479B6-9101-4A99-B344-80251553E3D9}"/>
                </a:ext>
              </a:extLst>
            </p:cNvPr>
            <p:cNvGrpSpPr/>
            <p:nvPr/>
          </p:nvGrpSpPr>
          <p:grpSpPr>
            <a:xfrm>
              <a:off x="6044687" y="2119001"/>
              <a:ext cx="2376264" cy="1097717"/>
              <a:chOff x="5868144" y="2492895"/>
              <a:chExt cx="2376264" cy="1097717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83E2D000-7C8D-427E-9223-326464FF0F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478" t="3962" r="4131"/>
              <a:stretch/>
            </p:blipFill>
            <p:spPr>
              <a:xfrm>
                <a:off x="5868144" y="2492895"/>
                <a:ext cx="2376264" cy="1097717"/>
              </a:xfrm>
              <a:prstGeom prst="rect">
                <a:avLst/>
              </a:prstGeom>
            </p:spPr>
          </p:pic>
          <p:sp>
            <p:nvSpPr>
              <p:cNvPr id="8" name="Rectangle à coins arrondis 14">
                <a:extLst>
                  <a:ext uri="{FF2B5EF4-FFF2-40B4-BE49-F238E27FC236}">
                    <a16:creationId xmlns:a16="http://schemas.microsoft.com/office/drawing/2014/main" id="{C6B39C32-E4A9-4621-A0ED-CB12883A08BF}"/>
                  </a:ext>
                </a:extLst>
              </p:cNvPr>
              <p:cNvSpPr/>
              <p:nvPr/>
            </p:nvSpPr>
            <p:spPr>
              <a:xfrm>
                <a:off x="6610819" y="2870475"/>
                <a:ext cx="321940" cy="322347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ZoneTexte 16">
              <a:extLst>
                <a:ext uri="{FF2B5EF4-FFF2-40B4-BE49-F238E27FC236}">
                  <a16:creationId xmlns:a16="http://schemas.microsoft.com/office/drawing/2014/main" id="{08322640-E2F6-4AB4-A36E-B600C9FA43C0}"/>
                </a:ext>
              </a:extLst>
            </p:cNvPr>
            <p:cNvSpPr txBox="1"/>
            <p:nvPr/>
          </p:nvSpPr>
          <p:spPr>
            <a:xfrm>
              <a:off x="7194011" y="2818928"/>
              <a:ext cx="15721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600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Arêtes lisses demi visibles</a:t>
              </a:r>
              <a:endParaRPr lang="fr-FR" sz="1600" i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201E0095-0393-43FD-8204-E82079ECFC61}"/>
              </a:ext>
            </a:extLst>
          </p:cNvPr>
          <p:cNvCxnSpPr>
            <a:cxnSpLocks/>
            <a:stCxn id="7" idx="1"/>
          </p:cNvCxnSpPr>
          <p:nvPr/>
        </p:nvCxnSpPr>
        <p:spPr>
          <a:xfrm rot="10800000">
            <a:off x="4324726" y="2540758"/>
            <a:ext cx="1872208" cy="73749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23">
            <a:extLst>
              <a:ext uri="{FF2B5EF4-FFF2-40B4-BE49-F238E27FC236}">
                <a16:creationId xmlns:a16="http://schemas.microsoft.com/office/drawing/2014/main" id="{11173898-1AB4-4006-984D-13EA5B285F1F}"/>
              </a:ext>
            </a:extLst>
          </p:cNvPr>
          <p:cNvSpPr txBox="1"/>
          <p:nvPr/>
        </p:nvSpPr>
        <p:spPr>
          <a:xfrm>
            <a:off x="2159693" y="4947357"/>
            <a:ext cx="35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Visualisation des tangences</a:t>
            </a:r>
            <a:b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 surfaces assemblées ! 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1AE7A5-F877-44C3-A0BF-CA71A5D5137E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Visualisation des tangences</a:t>
            </a:r>
          </a:p>
        </p:txBody>
      </p:sp>
    </p:spTree>
    <p:extLst>
      <p:ext uri="{BB962C8B-B14F-4D97-AF65-F5344CB8AC3E}">
        <p14:creationId xmlns:p14="http://schemas.microsoft.com/office/powerpoint/2010/main" val="30173067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13217</TotalTime>
  <Words>65</Words>
  <Application>Microsoft Office PowerPoint</Application>
  <PresentationFormat>Affichage à l'écran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310</cp:revision>
  <dcterms:created xsi:type="dcterms:W3CDTF">2019-07-18T20:46:18Z</dcterms:created>
  <dcterms:modified xsi:type="dcterms:W3CDTF">2024-09-25T11:18:02Z</dcterms:modified>
</cp:coreProperties>
</file>