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47"/>
  </p:notesMasterIdLst>
  <p:sldIdLst>
    <p:sldId id="265" r:id="rId3"/>
    <p:sldId id="269" r:id="rId4"/>
    <p:sldId id="291" r:id="rId5"/>
    <p:sldId id="270" r:id="rId6"/>
    <p:sldId id="311" r:id="rId7"/>
    <p:sldId id="258" r:id="rId8"/>
    <p:sldId id="305" r:id="rId9"/>
    <p:sldId id="306" r:id="rId10"/>
    <p:sldId id="261" r:id="rId11"/>
    <p:sldId id="315" r:id="rId12"/>
    <p:sldId id="259" r:id="rId13"/>
    <p:sldId id="307" r:id="rId14"/>
    <p:sldId id="257" r:id="rId15"/>
    <p:sldId id="264" r:id="rId16"/>
    <p:sldId id="272" r:id="rId17"/>
    <p:sldId id="273" r:id="rId18"/>
    <p:sldId id="274" r:id="rId19"/>
    <p:sldId id="314" r:id="rId20"/>
    <p:sldId id="276" r:id="rId21"/>
    <p:sldId id="277" r:id="rId22"/>
    <p:sldId id="278" r:id="rId23"/>
    <p:sldId id="280" r:id="rId24"/>
    <p:sldId id="281" r:id="rId25"/>
    <p:sldId id="316" r:id="rId26"/>
    <p:sldId id="282" r:id="rId27"/>
    <p:sldId id="283" r:id="rId28"/>
    <p:sldId id="285" r:id="rId29"/>
    <p:sldId id="317" r:id="rId30"/>
    <p:sldId id="312" r:id="rId31"/>
    <p:sldId id="310" r:id="rId32"/>
    <p:sldId id="286" r:id="rId33"/>
    <p:sldId id="287" r:id="rId34"/>
    <p:sldId id="288" r:id="rId35"/>
    <p:sldId id="289" r:id="rId36"/>
    <p:sldId id="271" r:id="rId37"/>
    <p:sldId id="292" r:id="rId38"/>
    <p:sldId id="294" r:id="rId39"/>
    <p:sldId id="295" r:id="rId40"/>
    <p:sldId id="296" r:id="rId41"/>
    <p:sldId id="297" r:id="rId42"/>
    <p:sldId id="298" r:id="rId43"/>
    <p:sldId id="304" r:id="rId44"/>
    <p:sldId id="313" r:id="rId45"/>
    <p:sldId id="299" r:id="rId4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1774" userDrawn="1">
          <p15:clr>
            <a:srgbClr val="A4A3A4"/>
          </p15:clr>
        </p15:guide>
        <p15:guide id="4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25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538" y="86"/>
      </p:cViewPr>
      <p:guideLst>
        <p:guide orient="horz" pos="1774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9840EB-D73C-44D5-A3A1-2E012CD2627A}" type="datetimeFigureOut">
              <a:rPr lang="fr-FR" smtClean="0"/>
              <a:t>10/02/2019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DEB242-7521-406A-A6BE-BC1CA80223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742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D4C58-4140-47B9-9106-41BD2C0B486C}" type="datetime1">
              <a:rPr lang="fr-FR" smtClean="0"/>
              <a:t>10/02/2019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4437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57DB-9453-460E-BC5F-1A7F2DA17F79}" type="datetime1">
              <a:rPr lang="fr-FR" smtClean="0"/>
              <a:t>10/02/2019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27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A9B9D-4D7E-4CC8-9043-4E32ACD4BBFA}" type="datetime1">
              <a:rPr lang="fr-FR" smtClean="0"/>
              <a:t>10/02/2019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652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761-79A2-4EE4-A39B-603C73171DE7}" type="datetime1">
              <a:rPr lang="fr-FR" smtClean="0"/>
              <a:t>10/02/2019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349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6C7DF-4AAC-425D-91CB-CC1532AC5FD4}" type="datetime1">
              <a:rPr lang="fr-FR" smtClean="0"/>
              <a:t>10/02/2019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2801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3A1E1-2ACD-4F79-A454-F33E27C93370}" type="datetime1">
              <a:rPr lang="fr-FR" smtClean="0"/>
              <a:t>10/02/2019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758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CF379-15A2-4A28-B17E-4587A961BF1B}" type="datetime1">
              <a:rPr lang="fr-FR" smtClean="0"/>
              <a:t>10/02/2019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7760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450EE-8601-49A1-BEBF-B4E59F085808}" type="datetime1">
              <a:rPr lang="fr-FR" smtClean="0"/>
              <a:t>10/02/2019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55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C94C9-1C71-4B7C-AD9D-4A6311B47F80}" type="datetime1">
              <a:rPr lang="fr-FR" smtClean="0"/>
              <a:t>10/02/2019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313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1F0FA-5801-4A11-B4DA-9648238F418F}" type="datetime1">
              <a:rPr lang="fr-FR" smtClean="0"/>
              <a:t>10/02/2019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540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E4C84-76BD-4C76-88EA-097CF3840C76}" type="datetime1">
              <a:rPr lang="fr-FR" smtClean="0"/>
              <a:t>10/02/2019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6444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B94CC0-77FC-49C7-A819-84F96599ADD5}" type="datetime1">
              <a:rPr lang="fr-FR" smtClean="0"/>
              <a:t>10/02/2019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7FB11-8363-47A6-AA9A-FA4989F0E9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281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7F9A88-97EC-41F3-A27B-32DAD5B77138}" type="datetime1">
              <a:rPr lang="fr-FR" smtClean="0"/>
              <a:t>10/02/2019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7FB11-8363-47A6-AA9A-FA4989F0E9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364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9BEBB3-842A-49FA-BE13-EBF838B5B467}" type="datetime1">
              <a:rPr lang="fr-FR" smtClean="0"/>
              <a:t>10/02/2019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7FB11-8363-47A6-AA9A-FA4989F0E9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806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7303F5-D5D3-46F6-B3F9-E6E6228F8459}" type="datetime1">
              <a:rPr lang="fr-FR" smtClean="0"/>
              <a:t>10/02/2019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7FB11-8363-47A6-AA9A-FA4989F0E9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8801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E57A9B-42E5-4550-92B6-FB0EA442ADDB}" type="datetime1">
              <a:rPr lang="fr-FR" smtClean="0"/>
              <a:t>10/02/2019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7FB11-8363-47A6-AA9A-FA4989F0E9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036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C120FF-D810-40DB-B3DF-EFCC4A9C3FCF}" type="datetime1">
              <a:rPr lang="fr-FR" smtClean="0"/>
              <a:t>10/02/2019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7FB11-8363-47A6-AA9A-FA4989F0E9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5551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146DEC-FDF4-4988-88C4-023DCD0000E3}" type="datetime1">
              <a:rPr lang="fr-FR" smtClean="0"/>
              <a:t>10/02/2019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7FB11-8363-47A6-AA9A-FA4989F0E9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552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4FE733-ADAA-4D0D-A522-1007A3CDC3D1}" type="datetime1">
              <a:rPr lang="fr-FR" smtClean="0"/>
              <a:t>10/02/2019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7FB11-8363-47A6-AA9A-FA4989F0E9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904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A469C3-6C59-4141-A9C3-4920CC3D81AE}" type="datetime1">
              <a:rPr lang="fr-FR" smtClean="0"/>
              <a:t>10/02/2019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7FB11-8363-47A6-AA9A-FA4989F0E9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285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290109-5EC8-49F8-AB42-A6D8E927860C}" type="datetime1">
              <a:rPr lang="fr-FR" smtClean="0"/>
              <a:t>10/02/2019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7FB11-8363-47A6-AA9A-FA4989F0E9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9668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A0657F-59D2-4DAE-A28E-DA43C0C3004C}" type="datetime1">
              <a:rPr lang="fr-FR" smtClean="0"/>
              <a:t>10/02/2019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7FB11-8363-47A6-AA9A-FA4989F0E9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332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91ECD-5289-4ECA-82DA-B35773F43AA8}" type="datetime1">
              <a:rPr lang="fr-FR" smtClean="0"/>
              <a:t>10/02/2019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666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7FB11-8363-47A6-AA9A-FA4989F0E9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73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file:///\\ensam\angers\Pedagogie\M2P\ENMA\Ressources\CATIA\catSetting_CATIA.ht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t="15752" r="50764" b="3597"/>
          <a:stretch/>
        </p:blipFill>
        <p:spPr>
          <a:xfrm>
            <a:off x="983933" y="1858806"/>
            <a:ext cx="4262978" cy="364897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0413" y="6368999"/>
            <a:ext cx="4497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>
                <a:latin typeface="Helvetica" panose="020B0604020202020204" pitchFamily="34" charset="0"/>
              </a:rPr>
              <a:t>Tutoriel originel de Dickson </a:t>
            </a:r>
            <a:r>
              <a:rPr lang="fr-FR" i="1" dirty="0" err="1" smtClean="0">
                <a:latin typeface="Helvetica" panose="020B0604020202020204" pitchFamily="34" charset="0"/>
              </a:rPr>
              <a:t>Sham</a:t>
            </a:r>
            <a:r>
              <a:rPr lang="fr-FR" i="1" dirty="0" smtClean="0">
                <a:latin typeface="Helvetica" panose="020B0604020202020204" pitchFamily="34" charset="0"/>
              </a:rPr>
              <a:t>, modifié</a:t>
            </a:r>
            <a:endParaRPr lang="fr-FR" i="1" dirty="0"/>
          </a:p>
        </p:txBody>
      </p:sp>
      <p:sp>
        <p:nvSpPr>
          <p:cNvPr id="4" name="ZoneTexte 3"/>
          <p:cNvSpPr txBox="1"/>
          <p:nvPr/>
        </p:nvSpPr>
        <p:spPr>
          <a:xfrm>
            <a:off x="4942936" y="150259"/>
            <a:ext cx="3086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i="1" u="sng" dirty="0" smtClean="0"/>
              <a:t>CAO Surfacique</a:t>
            </a:r>
            <a:endParaRPr lang="fr-FR" sz="3600" i="1" u="sng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26" y="195723"/>
            <a:ext cx="2265872" cy="55540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0624960" y="288758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GIM2 – 4h</a:t>
            </a:r>
            <a:endParaRPr lang="fr-FR" i="1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/>
          <a:srcRect l="50332" t="48148" b="1"/>
          <a:stretch/>
        </p:blipFill>
        <p:spPr>
          <a:xfrm>
            <a:off x="5328923" y="3491631"/>
            <a:ext cx="4300357" cy="234594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/>
          <a:srcRect l="71786" t="2620" b="53107"/>
          <a:stretch/>
        </p:blipFill>
        <p:spPr>
          <a:xfrm>
            <a:off x="7479102" y="1161733"/>
            <a:ext cx="2442802" cy="2003081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</a:t>
            </a:fld>
            <a:endParaRPr lang="fr-FR"/>
          </a:p>
        </p:txBody>
      </p:sp>
      <p:sp>
        <p:nvSpPr>
          <p:cNvPr id="10" name="Accolade fermante 9"/>
          <p:cNvSpPr/>
          <p:nvPr/>
        </p:nvSpPr>
        <p:spPr>
          <a:xfrm>
            <a:off x="9152164" y="4865914"/>
            <a:ext cx="204107" cy="914400"/>
          </a:xfrm>
          <a:prstGeom prst="rightBrace">
            <a:avLst>
              <a:gd name="adj1" fmla="val 5690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9557675" y="5138448"/>
            <a:ext cx="2279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atin typeface="Helvetica" panose="020B0604020202020204" pitchFamily="34" charset="0"/>
              </a:rPr>
              <a:t>Tutoriels spécifiques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99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8365" y="500326"/>
            <a:ext cx="3160597" cy="12697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11" y="2549787"/>
            <a:ext cx="2221482" cy="117824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5057" y="2368756"/>
            <a:ext cx="1742820" cy="154030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8953" y="4012579"/>
            <a:ext cx="2245772" cy="151257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7031" y="414304"/>
            <a:ext cx="70613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err="1" smtClean="0">
                <a:latin typeface="Helvetica-Bold"/>
              </a:rPr>
              <a:t>Modeling</a:t>
            </a:r>
            <a:r>
              <a:rPr lang="fr-FR" b="1" dirty="0" smtClean="0">
                <a:latin typeface="Helvetica-Bold"/>
              </a:rPr>
              <a:t> the </a:t>
            </a:r>
            <a:r>
              <a:rPr lang="fr-FR" b="1" dirty="0" err="1" smtClean="0">
                <a:latin typeface="Helvetica-Bold"/>
              </a:rPr>
              <a:t>handle</a:t>
            </a:r>
            <a:r>
              <a:rPr lang="fr-FR" b="1" dirty="0">
                <a:latin typeface="Helvetica-Bold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Helvetica-Bold"/>
              </a:rPr>
              <a:t>[ 1a_Fry_CAO_poignee SURF ]</a:t>
            </a:r>
            <a:endParaRPr lang="fr-FR" b="1" dirty="0">
              <a:solidFill>
                <a:srgbClr val="FF0000"/>
              </a:solidFill>
              <a:latin typeface="Helvetica-Bold"/>
            </a:endParaRPr>
          </a:p>
          <a:p>
            <a:r>
              <a:rPr lang="en-US" dirty="0">
                <a:latin typeface="Helvetica" panose="020B0604020202020204" pitchFamily="34" charset="0"/>
              </a:rPr>
              <a:t>• Build a Master Model of the basket handle</a:t>
            </a:r>
          </a:p>
          <a:p>
            <a:r>
              <a:rPr lang="en-US" dirty="0">
                <a:latin typeface="Helvetica" panose="020B0604020202020204" pitchFamily="34" charset="0"/>
              </a:rPr>
              <a:t>• Create the upper &amp; the lower parts from the Master Model</a:t>
            </a:r>
          </a:p>
          <a:p>
            <a:r>
              <a:rPr lang="en-US" dirty="0">
                <a:latin typeface="Helvetica" panose="020B0604020202020204" pitchFamily="34" charset="0"/>
              </a:rPr>
              <a:t>• Build the mechanical features on the both parts</a:t>
            </a:r>
          </a:p>
          <a:p>
            <a:r>
              <a:rPr lang="en-US" dirty="0">
                <a:latin typeface="Helvetica" panose="020B0604020202020204" pitchFamily="34" charset="0"/>
              </a:rPr>
              <a:t>• Get the both parts auto-updated after modifying the outlook of the</a:t>
            </a:r>
          </a:p>
          <a:p>
            <a:r>
              <a:rPr lang="fr-FR" dirty="0">
                <a:latin typeface="Helvetica" panose="020B0604020202020204" pitchFamily="34" charset="0"/>
              </a:rPr>
              <a:t>master model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558287" y="2400245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err="1" smtClean="0">
                <a:latin typeface="Helvetica-Bold"/>
              </a:rPr>
              <a:t>Modeling</a:t>
            </a:r>
            <a:r>
              <a:rPr lang="fr-FR" b="1" dirty="0" smtClean="0">
                <a:latin typeface="Helvetica-Bold"/>
              </a:rPr>
              <a:t> Arm and </a:t>
            </a:r>
            <a:r>
              <a:rPr lang="fr-FR" b="1" dirty="0">
                <a:latin typeface="Helvetica-Bold"/>
              </a:rPr>
              <a:t>basket </a:t>
            </a:r>
            <a:r>
              <a:rPr lang="fr-FR" b="1" dirty="0" smtClean="0">
                <a:solidFill>
                  <a:srgbClr val="FF0000"/>
                </a:solidFill>
                <a:latin typeface="Helvetica-Bold"/>
              </a:rPr>
              <a:t>[ 1b-Fry_CAO_panier_bras ]</a:t>
            </a:r>
            <a:endParaRPr lang="fr-FR" b="1" dirty="0">
              <a:solidFill>
                <a:srgbClr val="FF0000"/>
              </a:solidFill>
              <a:latin typeface="Helvetica-Bold"/>
            </a:endParaRPr>
          </a:p>
          <a:p>
            <a:r>
              <a:rPr lang="fr-FR" dirty="0">
                <a:latin typeface="Helvetica" panose="020B0604020202020204" pitchFamily="34" charset="0"/>
              </a:rPr>
              <a:t>• </a:t>
            </a:r>
            <a:r>
              <a:rPr lang="fr-FR" dirty="0" err="1">
                <a:latin typeface="Helvetica" panose="020B0604020202020204" pitchFamily="34" charset="0"/>
              </a:rPr>
              <a:t>Build</a:t>
            </a:r>
            <a:r>
              <a:rPr lang="fr-FR" dirty="0">
                <a:latin typeface="Helvetica" panose="020B0604020202020204" pitchFamily="34" charset="0"/>
              </a:rPr>
              <a:t> the </a:t>
            </a:r>
            <a:r>
              <a:rPr lang="fr-FR" dirty="0" err="1">
                <a:latin typeface="Helvetica" panose="020B0604020202020204" pitchFamily="34" charset="0"/>
              </a:rPr>
              <a:t>metal</a:t>
            </a:r>
            <a:r>
              <a:rPr lang="fr-FR" dirty="0">
                <a:latin typeface="Helvetica" panose="020B0604020202020204" pitchFamily="34" charset="0"/>
              </a:rPr>
              <a:t> arm</a:t>
            </a:r>
          </a:p>
          <a:p>
            <a:r>
              <a:rPr lang="fr-FR" dirty="0">
                <a:latin typeface="Helvetica" panose="020B0604020202020204" pitchFamily="34" charset="0"/>
              </a:rPr>
              <a:t>• </a:t>
            </a:r>
            <a:r>
              <a:rPr lang="fr-FR" dirty="0" err="1">
                <a:latin typeface="Helvetica" panose="020B0604020202020204" pitchFamily="34" charset="0"/>
              </a:rPr>
              <a:t>Build</a:t>
            </a:r>
            <a:r>
              <a:rPr lang="fr-FR" dirty="0">
                <a:latin typeface="Helvetica" panose="020B0604020202020204" pitchFamily="34" charset="0"/>
              </a:rPr>
              <a:t> the basket</a:t>
            </a:r>
          </a:p>
          <a:p>
            <a:r>
              <a:rPr lang="en-US" dirty="0">
                <a:latin typeface="Helvetica" panose="020B0604020202020204" pitchFamily="34" charset="0"/>
              </a:rPr>
              <a:t>• Add material texture onto all components</a:t>
            </a:r>
          </a:p>
          <a:p>
            <a:r>
              <a:rPr lang="fr-FR" dirty="0">
                <a:latin typeface="Helvetica" panose="020B0604020202020204" pitchFamily="34" charset="0"/>
              </a:rPr>
              <a:t>• Assemble components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26210" y="4033344"/>
            <a:ext cx="107485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Helvetica-Bold"/>
              </a:rPr>
              <a:t>Tutorial </a:t>
            </a:r>
            <a:r>
              <a:rPr lang="fr-FR" b="1" dirty="0" smtClean="0">
                <a:latin typeface="Helvetica-Bold"/>
              </a:rPr>
              <a:t>Structural </a:t>
            </a:r>
            <a:r>
              <a:rPr lang="fr-FR" b="1" dirty="0" err="1" smtClean="0">
                <a:latin typeface="Helvetica-Bold"/>
              </a:rPr>
              <a:t>analysis</a:t>
            </a:r>
            <a:r>
              <a:rPr lang="fr-FR" b="1" dirty="0" smtClean="0">
                <a:latin typeface="Helvetica-Bold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Helvetica-Bold"/>
              </a:rPr>
              <a:t>[ 2-Fry_elt finis ]</a:t>
            </a:r>
            <a:endParaRPr lang="fr-FR" b="1" dirty="0">
              <a:solidFill>
                <a:srgbClr val="FF0000"/>
              </a:solidFill>
              <a:latin typeface="Helvetica-Bold"/>
            </a:endParaRPr>
          </a:p>
          <a:p>
            <a:r>
              <a:rPr lang="en-US" dirty="0">
                <a:latin typeface="Helvetica" panose="020B0604020202020204" pitchFamily="34" charset="0"/>
              </a:rPr>
              <a:t>• Simplify the model for analysis</a:t>
            </a:r>
          </a:p>
          <a:p>
            <a:r>
              <a:rPr lang="en-US" dirty="0">
                <a:latin typeface="Helvetica" panose="020B0604020202020204" pitchFamily="34" charset="0"/>
              </a:rPr>
              <a:t>• Create Meshes onto two components and create a connector </a:t>
            </a:r>
            <a:r>
              <a:rPr lang="en-US" dirty="0" smtClean="0">
                <a:latin typeface="Helvetica" panose="020B0604020202020204" pitchFamily="34" charset="0"/>
              </a:rPr>
              <a:t>between </a:t>
            </a:r>
            <a:r>
              <a:rPr lang="fr-FR" dirty="0" err="1" smtClean="0">
                <a:latin typeface="Helvetica" panose="020B0604020202020204" pitchFamily="34" charset="0"/>
              </a:rPr>
              <a:t>them</a:t>
            </a:r>
            <a:endParaRPr lang="fr-FR" dirty="0">
              <a:latin typeface="Helvetica" panose="020B0604020202020204" pitchFamily="34" charset="0"/>
            </a:endParaRPr>
          </a:p>
          <a:p>
            <a:r>
              <a:rPr lang="en-US" dirty="0">
                <a:latin typeface="Helvetica" panose="020B0604020202020204" pitchFamily="34" charset="0"/>
              </a:rPr>
              <a:t>• Create boundary conditions &amp; define properties</a:t>
            </a:r>
          </a:p>
          <a:p>
            <a:r>
              <a:rPr lang="fr-FR" dirty="0">
                <a:latin typeface="Helvetica" panose="020B0604020202020204" pitchFamily="34" charset="0"/>
              </a:rPr>
              <a:t>• </a:t>
            </a:r>
            <a:r>
              <a:rPr lang="fr-FR" dirty="0" err="1">
                <a:latin typeface="Helvetica" panose="020B0604020202020204" pitchFamily="34" charset="0"/>
              </a:rPr>
              <a:t>Analyze</a:t>
            </a:r>
            <a:r>
              <a:rPr lang="fr-FR" dirty="0">
                <a:latin typeface="Helvetica" panose="020B0604020202020204" pitchFamily="34" charset="0"/>
              </a:rPr>
              <a:t> </a:t>
            </a:r>
            <a:r>
              <a:rPr lang="fr-FR" dirty="0" err="1">
                <a:latin typeface="Helvetica" panose="020B0604020202020204" pitchFamily="34" charset="0"/>
              </a:rPr>
              <a:t>displacements</a:t>
            </a:r>
            <a:r>
              <a:rPr lang="fr-FR" dirty="0">
                <a:latin typeface="Helvetica" panose="020B0604020202020204" pitchFamily="34" charset="0"/>
              </a:rPr>
              <a:t> &amp; stresses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396570" y="5577413"/>
            <a:ext cx="8403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Helvetica-Bold"/>
              </a:rPr>
              <a:t>Tutorial </a:t>
            </a:r>
            <a:r>
              <a:rPr lang="fr-FR" b="1" dirty="0" smtClean="0">
                <a:latin typeface="Helvetica-Bold"/>
              </a:rPr>
              <a:t>Design </a:t>
            </a:r>
            <a:r>
              <a:rPr lang="fr-FR" b="1" dirty="0" err="1" smtClean="0">
                <a:latin typeface="Helvetica-Bold"/>
              </a:rPr>
              <a:t>optimization</a:t>
            </a:r>
            <a:r>
              <a:rPr lang="fr-FR" b="1" dirty="0">
                <a:latin typeface="Helvetica-Bold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Helvetica-Bold"/>
              </a:rPr>
              <a:t>[ 3-Fry_optim ]</a:t>
            </a:r>
            <a:endParaRPr lang="fr-FR" b="1" dirty="0">
              <a:solidFill>
                <a:srgbClr val="FF0000"/>
              </a:solidFill>
              <a:latin typeface="Helvetica-Bold"/>
            </a:endParaRPr>
          </a:p>
          <a:p>
            <a:r>
              <a:rPr lang="fr-FR" dirty="0">
                <a:latin typeface="Helvetica" panose="020B0604020202020204" pitchFamily="34" charset="0"/>
              </a:rPr>
              <a:t>• </a:t>
            </a:r>
            <a:r>
              <a:rPr lang="fr-FR" dirty="0" err="1">
                <a:latin typeface="Helvetica" panose="020B0604020202020204" pitchFamily="34" charset="0"/>
              </a:rPr>
              <a:t>Create</a:t>
            </a:r>
            <a:r>
              <a:rPr lang="fr-FR" dirty="0">
                <a:latin typeface="Helvetica" panose="020B0604020202020204" pitchFamily="34" charset="0"/>
              </a:rPr>
              <a:t> a user </a:t>
            </a:r>
            <a:r>
              <a:rPr lang="fr-FR" dirty="0" err="1">
                <a:latin typeface="Helvetica" panose="020B0604020202020204" pitchFamily="34" charset="0"/>
              </a:rPr>
              <a:t>parameter</a:t>
            </a:r>
            <a:r>
              <a:rPr lang="fr-FR" dirty="0">
                <a:latin typeface="Helvetica" panose="020B0604020202020204" pitchFamily="34" charset="0"/>
              </a:rPr>
              <a:t> “volume”</a:t>
            </a:r>
          </a:p>
          <a:p>
            <a:r>
              <a:rPr lang="en-US" dirty="0">
                <a:latin typeface="Helvetica" panose="020B0604020202020204" pitchFamily="34" charset="0"/>
              </a:rPr>
              <a:t>• Run optimization to get the minimum volume of the metal arm with the</a:t>
            </a:r>
          </a:p>
          <a:p>
            <a:r>
              <a:rPr lang="fr-FR" dirty="0" err="1">
                <a:latin typeface="Helvetica" panose="020B0604020202020204" pitchFamily="34" charset="0"/>
              </a:rPr>
              <a:t>smallest</a:t>
            </a:r>
            <a:r>
              <a:rPr lang="fr-FR" dirty="0">
                <a:latin typeface="Helvetica" panose="020B0604020202020204" pitchFamily="34" charset="0"/>
              </a:rPr>
              <a:t> part </a:t>
            </a:r>
            <a:r>
              <a:rPr lang="fr-FR" dirty="0" err="1">
                <a:latin typeface="Helvetica" panose="020B0604020202020204" pitchFamily="34" charset="0"/>
              </a:rPr>
              <a:t>deformation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5298474" y="67664"/>
            <a:ext cx="15950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i="1" u="sng" dirty="0" smtClean="0"/>
              <a:t>LES ETAPES</a:t>
            </a:r>
            <a:endParaRPr lang="fr-FR" sz="2400" b="1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10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3</a:t>
            </a:fld>
            <a:endParaRPr lang="fr-FR"/>
          </a:p>
        </p:txBody>
      </p:sp>
      <p:sp>
        <p:nvSpPr>
          <p:cNvPr id="4" name="Rectangle 2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1421478" y="620828"/>
            <a:ext cx="8221286" cy="302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539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file"/>
              </a:rPr>
              <a:t>\\</a:t>
            </a:r>
            <a:r>
              <a:rPr lang="fr-FR" altLang="fr-F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file"/>
              </a:rPr>
              <a:t>Intr</a:t>
            </a:r>
            <a:r>
              <a:rPr kumimoji="0" lang="fr-FR" alt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file"/>
              </a:rPr>
              <a:t>am\angers\Pedagogie\M2P\ENMA\Ressources\CATIA\catSetting_CATIA.hta</a:t>
            </a:r>
            <a:endParaRPr kumimoji="0" lang="fr-FR" alt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113" y="1857442"/>
            <a:ext cx="2961774" cy="259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52111" y="196765"/>
            <a:ext cx="2411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Reset des </a:t>
            </a:r>
            <a:r>
              <a:rPr lang="fr-FR" altLang="fr-FR" b="1" u="sng" dirty="0" err="1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Catsettings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271092" y="978198"/>
            <a:ext cx="2993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(Copier dans l’explorateur de fichier ou poste de travail …)</a:t>
            </a:r>
            <a:endParaRPr lang="fr-FR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5175849" y="2816225"/>
            <a:ext cx="1837426" cy="7896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631720" y="4769437"/>
            <a:ext cx="4925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Sélectionner version PORTABLE en cas de soucis avec le bouton central de la souris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949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487" y="1577605"/>
            <a:ext cx="3720231" cy="39355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34860" y="1209975"/>
            <a:ext cx="443110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latin typeface="Helvetica-BoldOblique"/>
              </a:rPr>
              <a:t>A. Panning </a:t>
            </a:r>
            <a:r>
              <a:rPr lang="en-US" dirty="0">
                <a:latin typeface="Helvetica" panose="020B0604020202020204" pitchFamily="34" charset="0"/>
              </a:rPr>
              <a:t>enables you to move the</a:t>
            </a:r>
          </a:p>
          <a:p>
            <a:r>
              <a:rPr lang="en-US" dirty="0">
                <a:latin typeface="Helvetica" panose="020B0604020202020204" pitchFamily="34" charset="0"/>
              </a:rPr>
              <a:t>model on a plane parallel to the</a:t>
            </a:r>
          </a:p>
          <a:p>
            <a:r>
              <a:rPr lang="en-US" dirty="0">
                <a:latin typeface="Helvetica" panose="020B0604020202020204" pitchFamily="34" charset="0"/>
              </a:rPr>
              <a:t>screen. Click and hold the middle</a:t>
            </a:r>
          </a:p>
          <a:p>
            <a:r>
              <a:rPr lang="en-US" dirty="0">
                <a:latin typeface="Helvetica" panose="020B0604020202020204" pitchFamily="34" charset="0"/>
              </a:rPr>
              <a:t>mouse button, then drag the</a:t>
            </a:r>
          </a:p>
          <a:p>
            <a:r>
              <a:rPr lang="fr-FR" dirty="0">
                <a:latin typeface="Helvetica" panose="020B0604020202020204" pitchFamily="34" charset="0"/>
              </a:rPr>
              <a:t>mouse</a:t>
            </a:r>
            <a:r>
              <a:rPr lang="fr-FR" dirty="0" smtClean="0">
                <a:latin typeface="Helvetica" panose="020B0604020202020204" pitchFamily="34" charset="0"/>
              </a:rPr>
              <a:t>.</a:t>
            </a:r>
          </a:p>
          <a:p>
            <a:endParaRPr lang="fr-FR" dirty="0">
              <a:latin typeface="Helvetica" panose="020B0604020202020204" pitchFamily="34" charset="0"/>
            </a:endParaRPr>
          </a:p>
          <a:p>
            <a:r>
              <a:rPr lang="en-US" b="1" i="1" dirty="0">
                <a:latin typeface="Helvetica-BoldOblique"/>
              </a:rPr>
              <a:t>B. Rotating </a:t>
            </a:r>
            <a:r>
              <a:rPr lang="en-US" dirty="0">
                <a:latin typeface="Helvetica" panose="020B0604020202020204" pitchFamily="34" charset="0"/>
              </a:rPr>
              <a:t>enables you to rotate</a:t>
            </a:r>
          </a:p>
          <a:p>
            <a:r>
              <a:rPr lang="en-US" dirty="0">
                <a:latin typeface="Helvetica" panose="020B0604020202020204" pitchFamily="34" charset="0"/>
              </a:rPr>
              <a:t>the model around a point. Click</a:t>
            </a:r>
          </a:p>
          <a:p>
            <a:r>
              <a:rPr lang="en-US" dirty="0">
                <a:latin typeface="Helvetica" panose="020B0604020202020204" pitchFamily="34" charset="0"/>
              </a:rPr>
              <a:t>and hold the middle mouse button</a:t>
            </a:r>
          </a:p>
          <a:p>
            <a:r>
              <a:rPr lang="en-US" dirty="0">
                <a:latin typeface="Helvetica" panose="020B0604020202020204" pitchFamily="34" charset="0"/>
              </a:rPr>
              <a:t>and the right button, then drag the</a:t>
            </a:r>
          </a:p>
          <a:p>
            <a:r>
              <a:rPr lang="fr-FR" dirty="0">
                <a:latin typeface="Helvetica" panose="020B0604020202020204" pitchFamily="34" charset="0"/>
              </a:rPr>
              <a:t>mouse</a:t>
            </a:r>
            <a:r>
              <a:rPr lang="fr-FR" dirty="0" smtClean="0">
                <a:latin typeface="Helvetica" panose="020B0604020202020204" pitchFamily="34" charset="0"/>
              </a:rPr>
              <a:t>.</a:t>
            </a:r>
          </a:p>
          <a:p>
            <a:endParaRPr lang="fr-FR" dirty="0">
              <a:latin typeface="Helvetica" panose="020B0604020202020204" pitchFamily="34" charset="0"/>
            </a:endParaRPr>
          </a:p>
          <a:p>
            <a:r>
              <a:rPr lang="en-US" b="1" i="1" dirty="0">
                <a:latin typeface="Helvetica-BoldOblique"/>
              </a:rPr>
              <a:t>C. Zooming </a:t>
            </a:r>
            <a:r>
              <a:rPr lang="en-US" dirty="0">
                <a:latin typeface="Helvetica" panose="020B0604020202020204" pitchFamily="34" charset="0"/>
              </a:rPr>
              <a:t>enables you to increase</a:t>
            </a:r>
          </a:p>
          <a:p>
            <a:r>
              <a:rPr lang="en-US" dirty="0">
                <a:latin typeface="Helvetica" panose="020B0604020202020204" pitchFamily="34" charset="0"/>
              </a:rPr>
              <a:t>or decrease the size of the model.</a:t>
            </a:r>
          </a:p>
          <a:p>
            <a:r>
              <a:rPr lang="en-US" dirty="0">
                <a:latin typeface="Helvetica" panose="020B0604020202020204" pitchFamily="34" charset="0"/>
              </a:rPr>
              <a:t>Click and hold the middle button,</a:t>
            </a:r>
          </a:p>
          <a:p>
            <a:r>
              <a:rPr lang="en-US" dirty="0">
                <a:latin typeface="Helvetica" panose="020B0604020202020204" pitchFamily="34" charset="0"/>
              </a:rPr>
              <a:t>then click ONCE and release the</a:t>
            </a:r>
          </a:p>
          <a:p>
            <a:r>
              <a:rPr lang="en-US" dirty="0">
                <a:latin typeface="Helvetica" panose="020B0604020202020204" pitchFamily="34" charset="0"/>
              </a:rPr>
              <a:t>right button, then drag the mouse</a:t>
            </a:r>
          </a:p>
          <a:p>
            <a:r>
              <a:rPr lang="fr-FR" dirty="0">
                <a:latin typeface="Helvetica" panose="020B0604020202020204" pitchFamily="34" charset="0"/>
              </a:rPr>
              <a:t>up or down.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14528" y="309204"/>
            <a:ext cx="39629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i="1" u="sng" dirty="0" smtClean="0"/>
              <a:t>MANIPULATION D’AFFICHAGE</a:t>
            </a:r>
            <a:endParaRPr lang="fr-FR" sz="2400" b="1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97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5</a:t>
            </a:fld>
            <a:endParaRPr lang="fr-FR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935454" y="714872"/>
            <a:ext cx="6942437" cy="256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539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15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Helvetica-Bold"/>
              </a:rPr>
              <a:t>Démarrer</a:t>
            </a:r>
            <a:r>
              <a:rPr kumimoji="0" lang="en-US" altLang="fr-F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Helvetica-Bold"/>
              </a:rPr>
              <a:t>	</a:t>
            </a:r>
            <a:r>
              <a:rPr kumimoji="0" lang="en-US" altLang="fr-FR" sz="15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Helvetica-Bold"/>
              </a:rPr>
              <a:t>=&gt;</a:t>
            </a:r>
            <a:r>
              <a:rPr kumimoji="0" lang="en-US" altLang="fr-F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Helvetica-Bold"/>
              </a:rPr>
              <a:t>	</a:t>
            </a:r>
            <a:r>
              <a:rPr lang="en-US" altLang="fr-FR" sz="15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Helvetica-Bold"/>
              </a:rPr>
              <a:t>Forme</a:t>
            </a:r>
            <a:r>
              <a:rPr kumimoji="0" lang="en-US" altLang="fr-F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Helvetica-Bold"/>
              </a:rPr>
              <a:t>	=&gt;	Generative Shape Design</a:t>
            </a:r>
            <a:endParaRPr kumimoji="0" lang="en-US" altLang="fr-FR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9814" y="212781"/>
            <a:ext cx="3313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Lancement </a:t>
            </a: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Atelier Surfacique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49181" y="1340714"/>
            <a:ext cx="871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L’atelier </a:t>
            </a:r>
            <a:r>
              <a:rPr lang="fr-FR" b="1" dirty="0" err="1" smtClean="0">
                <a:solidFill>
                  <a:srgbClr val="0070C0"/>
                </a:solidFill>
              </a:rPr>
              <a:t>Generative</a:t>
            </a:r>
            <a:r>
              <a:rPr lang="fr-FR" b="1" dirty="0" smtClean="0">
                <a:solidFill>
                  <a:srgbClr val="0070C0"/>
                </a:solidFill>
              </a:rPr>
              <a:t> Shape Design </a:t>
            </a:r>
            <a:r>
              <a:rPr lang="fr-FR" dirty="0" smtClean="0"/>
              <a:t>génère *.</a:t>
            </a:r>
            <a:r>
              <a:rPr lang="fr-FR" dirty="0" err="1" smtClean="0"/>
              <a:t>catpart</a:t>
            </a:r>
            <a:r>
              <a:rPr lang="fr-FR" dirty="0" smtClean="0"/>
              <a:t> en proposant des </a:t>
            </a:r>
            <a:r>
              <a:rPr lang="fr-FR" b="1" i="1" dirty="0" smtClean="0">
                <a:solidFill>
                  <a:srgbClr val="FF0000"/>
                </a:solidFill>
              </a:rPr>
              <a:t>fonctions Surfaciques</a:t>
            </a:r>
            <a:endParaRPr lang="fr-FR" dirty="0" smtClean="0"/>
          </a:p>
        </p:txBody>
      </p:sp>
      <p:sp>
        <p:nvSpPr>
          <p:cNvPr id="11" name="ZoneTexte 10"/>
          <p:cNvSpPr txBox="1"/>
          <p:nvPr/>
        </p:nvSpPr>
        <p:spPr>
          <a:xfrm>
            <a:off x="2542543" y="5516803"/>
            <a:ext cx="6068057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 smtClean="0"/>
              <a:t>NB:</a:t>
            </a:r>
            <a:r>
              <a:rPr lang="fr-FR" sz="2000" dirty="0" smtClean="0"/>
              <a:t> Appliquez les règles de conception vu en 1</a:t>
            </a:r>
            <a:r>
              <a:rPr lang="fr-FR" sz="2000" baseline="30000" dirty="0" smtClean="0"/>
              <a:t>ère</a:t>
            </a:r>
            <a:r>
              <a:rPr lang="fr-FR" sz="2000" dirty="0" smtClean="0"/>
              <a:t> année ! (pas de contraintes H ou V, pas lié aux plans XY YZ XZ …)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67602" y="2500411"/>
            <a:ext cx="51505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u="sng" dirty="0" smtClean="0">
                <a:solidFill>
                  <a:srgbClr val="FF0000"/>
                </a:solidFill>
              </a:rPr>
              <a:t>Ne pas cocher </a:t>
            </a:r>
            <a:r>
              <a:rPr lang="fr-FR" dirty="0" smtClean="0"/>
              <a:t>« Activer la conception Hybride »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257" y="1881240"/>
            <a:ext cx="2789162" cy="2249993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2542543" y="4470075"/>
            <a:ext cx="6068057" cy="70788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 smtClean="0"/>
              <a:t>NB:</a:t>
            </a:r>
            <a:r>
              <a:rPr lang="fr-FR" sz="2000" dirty="0" smtClean="0"/>
              <a:t> Veillez à créer vos éléments surfaciques dans un « set géométrique »!</a:t>
            </a:r>
          </a:p>
        </p:txBody>
      </p:sp>
    </p:spTree>
    <p:extLst>
      <p:ext uri="{BB962C8B-B14F-4D97-AF65-F5344CB8AC3E}">
        <p14:creationId xmlns:p14="http://schemas.microsoft.com/office/powerpoint/2010/main" val="37160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7375" y="363125"/>
            <a:ext cx="3365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Génération première esquisse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954" y="1691664"/>
            <a:ext cx="9093632" cy="362585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270111" y="5488798"/>
            <a:ext cx="3697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Réaliser une </a:t>
            </a:r>
            <a:r>
              <a:rPr lang="fr-FR" b="1" dirty="0" smtClean="0"/>
              <a:t>symétrie</a:t>
            </a:r>
            <a:r>
              <a:rPr lang="fr-FR" dirty="0" smtClean="0"/>
              <a:t> suivant l’axe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2473311" y="5932222"/>
            <a:ext cx="9221718" cy="785812"/>
            <a:chOff x="2473311" y="5849092"/>
            <a:chExt cx="9221718" cy="785812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3"/>
            <a:srcRect l="33043" t="21194"/>
            <a:stretch/>
          </p:blipFill>
          <p:spPr>
            <a:xfrm>
              <a:off x="4692631" y="5849092"/>
              <a:ext cx="884190" cy="785812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2473311" y="6057332"/>
              <a:ext cx="19795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Fonction « Miroir »</a:t>
              </a:r>
              <a:endParaRPr lang="fr-FR" dirty="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5816560" y="6057332"/>
              <a:ext cx="58784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i="1" dirty="0" smtClean="0"/>
                <a:t>Icone</a:t>
              </a:r>
              <a:r>
                <a:rPr lang="fr-FR" dirty="0" smtClean="0"/>
                <a:t> ci-contre ou </a:t>
              </a:r>
              <a:r>
                <a:rPr lang="fr-FR" b="1" i="1" dirty="0" smtClean="0"/>
                <a:t>insertion =&gt; opération =&gt; transformation </a:t>
              </a:r>
              <a:endParaRPr lang="fr-FR" b="1" i="1" dirty="0"/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5816560" y="2781534"/>
            <a:ext cx="6607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R380</a:t>
            </a:r>
          </a:p>
        </p:txBody>
      </p:sp>
      <p:sp>
        <p:nvSpPr>
          <p:cNvPr id="12" name="ZoneTexte 11"/>
          <p:cNvSpPr txBox="1"/>
          <p:nvPr/>
        </p:nvSpPr>
        <p:spPr>
          <a:xfrm rot="21116205">
            <a:off x="5772791" y="2357510"/>
            <a:ext cx="5357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120</a:t>
            </a:r>
          </a:p>
        </p:txBody>
      </p:sp>
      <p:sp>
        <p:nvSpPr>
          <p:cNvPr id="13" name="ZoneTexte 12"/>
          <p:cNvSpPr txBox="1"/>
          <p:nvPr/>
        </p:nvSpPr>
        <p:spPr>
          <a:xfrm rot="20373406">
            <a:off x="8367104" y="3506989"/>
            <a:ext cx="5437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R35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9997508" y="1717082"/>
            <a:ext cx="41870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36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463101" y="4252592"/>
            <a:ext cx="359073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dirty="0" smtClean="0"/>
              <a:t>R10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674013" y="3574175"/>
            <a:ext cx="509755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dirty="0" smtClean="0"/>
              <a:t>angle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6</a:t>
            </a:fld>
            <a:endParaRPr lang="fr-FR" dirty="0"/>
          </a:p>
        </p:txBody>
      </p:sp>
      <p:grpSp>
        <p:nvGrpSpPr>
          <p:cNvPr id="18" name="Groupe 17"/>
          <p:cNvGrpSpPr/>
          <p:nvPr/>
        </p:nvGrpSpPr>
        <p:grpSpPr>
          <a:xfrm>
            <a:off x="1565586" y="880897"/>
            <a:ext cx="8102116" cy="1477328"/>
            <a:chOff x="1565586" y="880897"/>
            <a:chExt cx="8102116" cy="1477328"/>
          </a:xfrm>
        </p:grpSpPr>
        <p:sp>
          <p:nvSpPr>
            <p:cNvPr id="6" name="ZoneTexte 5"/>
            <p:cNvSpPr txBox="1"/>
            <p:nvPr/>
          </p:nvSpPr>
          <p:spPr>
            <a:xfrm>
              <a:off x="1565586" y="880897"/>
              <a:ext cx="810211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fr-FR" dirty="0" smtClean="0"/>
                <a:t>Créer un </a:t>
              </a:r>
              <a:r>
                <a:rPr lang="fr-FR" b="1" dirty="0" smtClean="0"/>
                <a:t>plan d’accrochage </a:t>
              </a:r>
              <a:r>
                <a:rPr lang="fr-FR" dirty="0" smtClean="0"/>
                <a:t>(rappelez vous les cours de 1A )</a:t>
              </a:r>
            </a:p>
            <a:p>
              <a:pPr lvl="2"/>
              <a:r>
                <a:rPr lang="fr-FR" dirty="0" smtClean="0"/>
                <a:t>(Créer un plan décalé de XY ou de YZ ou de XZ)</a:t>
              </a:r>
            </a:p>
            <a:p>
              <a:pPr marL="285750" indent="-285750">
                <a:buFontTx/>
                <a:buChar char="-"/>
              </a:pPr>
              <a:endParaRPr lang="fr-FR" dirty="0" smtClean="0"/>
            </a:p>
            <a:p>
              <a:pPr marL="285750" indent="-285750">
                <a:buFontTx/>
                <a:buChar char="-"/>
              </a:pPr>
              <a:r>
                <a:rPr lang="fr-FR" dirty="0" smtClean="0"/>
                <a:t>Créer cette </a:t>
              </a:r>
              <a:r>
                <a:rPr lang="fr-FR" b="1" dirty="0" smtClean="0"/>
                <a:t>esquisse</a:t>
              </a:r>
              <a:r>
                <a:rPr lang="fr-FR" dirty="0" smtClean="0"/>
                <a:t> (l’angle et la fixité du point à gauche permet de contraindre ISO l’esquisse, mais cela fixé arbitrairement)</a:t>
              </a:r>
              <a:endParaRPr lang="fr-FR" dirty="0"/>
            </a:p>
          </p:txBody>
        </p:sp>
        <p:pic>
          <p:nvPicPr>
            <p:cNvPr id="17" name="Image 16"/>
            <p:cNvPicPr>
              <a:picLocks noChangeAspect="1"/>
            </p:cNvPicPr>
            <p:nvPr/>
          </p:nvPicPr>
          <p:blipFill rotWithShape="1">
            <a:blip r:embed="rId4"/>
            <a:srcRect l="21531" t="18002" r="25469" b="34676"/>
            <a:stretch/>
          </p:blipFill>
          <p:spPr>
            <a:xfrm>
              <a:off x="7772932" y="981482"/>
              <a:ext cx="711201" cy="469900"/>
            </a:xfrm>
            <a:prstGeom prst="rect">
              <a:avLst/>
            </a:prstGeom>
          </p:spPr>
        </p:pic>
      </p:grpSp>
      <p:sp>
        <p:nvSpPr>
          <p:cNvPr id="19" name="ZoneTexte 18"/>
          <p:cNvSpPr txBox="1"/>
          <p:nvPr/>
        </p:nvSpPr>
        <p:spPr>
          <a:xfrm>
            <a:off x="1044206" y="3741656"/>
            <a:ext cx="1481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ARRIERE de la</a:t>
            </a:r>
            <a:br>
              <a:rPr lang="fr-FR" i="1" dirty="0" smtClean="0">
                <a:solidFill>
                  <a:srgbClr val="8E2562"/>
                </a:solidFill>
              </a:rPr>
            </a:br>
            <a:r>
              <a:rPr lang="fr-FR" i="1" dirty="0" smtClean="0">
                <a:solidFill>
                  <a:srgbClr val="8E2562"/>
                </a:solidFill>
              </a:rPr>
              <a:t> poignée</a:t>
            </a:r>
            <a:endParaRPr lang="fr-FR" i="1" dirty="0">
              <a:solidFill>
                <a:srgbClr val="8E2562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0553801" y="2827700"/>
            <a:ext cx="13236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AVANT de la</a:t>
            </a:r>
            <a:br>
              <a:rPr lang="fr-FR" i="1" dirty="0" smtClean="0">
                <a:solidFill>
                  <a:srgbClr val="8E2562"/>
                </a:solidFill>
              </a:rPr>
            </a:br>
            <a:r>
              <a:rPr lang="fr-FR" i="1" dirty="0" smtClean="0">
                <a:solidFill>
                  <a:srgbClr val="8E2562"/>
                </a:solidFill>
              </a:rPr>
              <a:t> poignée</a:t>
            </a:r>
            <a:endParaRPr lang="fr-FR" i="1" dirty="0">
              <a:solidFill>
                <a:srgbClr val="8E2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34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517" y="1963539"/>
            <a:ext cx="5125429" cy="1883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491" y="2381589"/>
            <a:ext cx="850447" cy="82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87375" y="502132"/>
            <a:ext cx="3065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Génération surface latérale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301579" y="1778873"/>
            <a:ext cx="4674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 Créer le premier coté dépouillé </a:t>
            </a:r>
            <a:r>
              <a:rPr lang="fr-FR" b="1" dirty="0" smtClean="0">
                <a:solidFill>
                  <a:srgbClr val="0070C0"/>
                </a:solidFill>
              </a:rPr>
              <a:t>20mm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5851" y="1005205"/>
            <a:ext cx="101175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La surface latérale s’appuie sur l’esquisse précédente est présente une dépouille de 1° (de part et d’autre),</a:t>
            </a:r>
          </a:p>
          <a:p>
            <a:r>
              <a:rPr lang="fr-FR" dirty="0" smtClean="0"/>
              <a:t>Le plan d’accrochage constituera le plan de « joint »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309924" y="2381589"/>
            <a:ext cx="47922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Utiliser la fonction </a:t>
            </a:r>
            <a:r>
              <a:rPr lang="fr-FR" b="1" i="1" dirty="0" smtClean="0">
                <a:solidFill>
                  <a:srgbClr val="0070C0"/>
                </a:solidFill>
              </a:rPr>
              <a:t>Balayage</a:t>
            </a:r>
            <a:r>
              <a:rPr lang="fr-FR" dirty="0" smtClean="0"/>
              <a:t>:</a:t>
            </a:r>
          </a:p>
          <a:p>
            <a:r>
              <a:rPr lang="fr-FR" dirty="0"/>
              <a:t>	</a:t>
            </a:r>
            <a:r>
              <a:rPr lang="fr-FR" dirty="0" smtClean="0"/>
              <a:t>- type: segment</a:t>
            </a:r>
          </a:p>
          <a:p>
            <a:r>
              <a:rPr lang="fr-FR" dirty="0"/>
              <a:t>	</a:t>
            </a:r>
            <a:r>
              <a:rPr lang="fr-FR" dirty="0" smtClean="0"/>
              <a:t>- sous-type: avec direction de dépouille</a:t>
            </a:r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2159100" y="3660901"/>
            <a:ext cx="5787162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b="1" u="sng" dirty="0" smtClean="0"/>
              <a:t>Paramètres: </a:t>
            </a:r>
          </a:p>
          <a:p>
            <a:r>
              <a:rPr lang="fr-FR" dirty="0" smtClean="0"/>
              <a:t>Angle de dépouille: 	1 degré</a:t>
            </a:r>
          </a:p>
          <a:p>
            <a:r>
              <a:rPr lang="fr-FR" dirty="0" smtClean="0"/>
              <a:t>Direction: 		Normale au plan d’accrochage</a:t>
            </a:r>
          </a:p>
          <a:p>
            <a:r>
              <a:rPr lang="fr-FR" dirty="0" smtClean="0"/>
              <a:t>Longueur: 		20 mm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820945" y="5333597"/>
            <a:ext cx="8463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Vérifiez que le plan </a:t>
            </a:r>
            <a:r>
              <a:rPr lang="fr-FR" dirty="0"/>
              <a:t>d’accrochage </a:t>
            </a:r>
            <a:r>
              <a:rPr lang="fr-FR" dirty="0" smtClean="0"/>
              <a:t>est l’endroit ou la surface a sa plus grande dimension !!</a:t>
            </a:r>
          </a:p>
        </p:txBody>
      </p:sp>
    </p:spTree>
    <p:extLst>
      <p:ext uri="{BB962C8B-B14F-4D97-AF65-F5344CB8AC3E}">
        <p14:creationId xmlns:p14="http://schemas.microsoft.com/office/powerpoint/2010/main" val="65433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8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802628" y="4003871"/>
            <a:ext cx="9494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70C0"/>
                </a:solidFill>
              </a:rPr>
              <a:t>Créer un plan de référence </a:t>
            </a:r>
            <a:r>
              <a:rPr lang="fr-FR" dirty="0" smtClean="0"/>
              <a:t>(ce plan sera nommé «</a:t>
            </a:r>
            <a:r>
              <a:rPr lang="fr-FR" dirty="0" smtClean="0">
                <a:solidFill>
                  <a:srgbClr val="FF0000"/>
                </a:solidFill>
              </a:rPr>
              <a:t>plan arête</a:t>
            </a:r>
            <a:r>
              <a:rPr lang="fr-FR" dirty="0" smtClean="0"/>
              <a:t>»)</a:t>
            </a:r>
          </a:p>
          <a:p>
            <a:pPr marL="1200150" lvl="2" indent="-285750">
              <a:buFontTx/>
              <a:buChar char="-"/>
            </a:pPr>
            <a:r>
              <a:rPr lang="fr-FR" dirty="0" smtClean="0"/>
              <a:t>Ce plan est normal au plan d’accrochage</a:t>
            </a:r>
          </a:p>
          <a:p>
            <a:pPr marL="1200150" lvl="2" indent="-285750">
              <a:buFontTx/>
              <a:buChar char="-"/>
            </a:pPr>
            <a:r>
              <a:rPr lang="fr-FR" dirty="0" smtClean="0"/>
              <a:t>Passe par les 2 points </a:t>
            </a:r>
            <a:endParaRPr lang="fr-FR" dirty="0"/>
          </a:p>
        </p:txBody>
      </p:sp>
      <p:grpSp>
        <p:nvGrpSpPr>
          <p:cNvPr id="9" name="Groupe 8"/>
          <p:cNvGrpSpPr/>
          <p:nvPr/>
        </p:nvGrpSpPr>
        <p:grpSpPr>
          <a:xfrm>
            <a:off x="2429718" y="5153029"/>
            <a:ext cx="3618145" cy="1377531"/>
            <a:chOff x="2385460" y="1700405"/>
            <a:chExt cx="3618145" cy="1377531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5460" y="1700405"/>
              <a:ext cx="3618145" cy="1377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Étoile à 5 branches 5"/>
            <p:cNvSpPr/>
            <p:nvPr/>
          </p:nvSpPr>
          <p:spPr>
            <a:xfrm>
              <a:off x="5228068" y="2295279"/>
              <a:ext cx="277586" cy="253093"/>
            </a:xfrm>
            <a:prstGeom prst="star5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Étoile à 5 branches 6"/>
            <p:cNvSpPr/>
            <p:nvPr/>
          </p:nvSpPr>
          <p:spPr>
            <a:xfrm>
              <a:off x="5693566" y="2194586"/>
              <a:ext cx="277586" cy="253093"/>
            </a:xfrm>
            <a:prstGeom prst="star5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Rectangle 7"/>
          <p:cNvSpPr/>
          <p:nvPr/>
        </p:nvSpPr>
        <p:spPr>
          <a:xfrm>
            <a:off x="7984501" y="4784586"/>
            <a:ext cx="3053443" cy="17543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dirty="0" smtClean="0"/>
              <a:t>Créer une droite passant par ces 2 points, puis créer plan (angle/ normale à un plan).</a:t>
            </a:r>
          </a:p>
          <a:p>
            <a:pPr algn="ctr"/>
            <a:endParaRPr lang="fr-FR" dirty="0"/>
          </a:p>
          <a:p>
            <a:pPr algn="ctr"/>
            <a:r>
              <a:rPr lang="fr-FR" i="1" u="sng" dirty="0" smtClean="0"/>
              <a:t>Pour la droite: </a:t>
            </a:r>
            <a:r>
              <a:rPr lang="fr-FR" dirty="0" smtClean="0"/>
              <a:t>clic droit – créer la droite …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793955" y="399285"/>
            <a:ext cx="783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- Effectuer </a:t>
            </a:r>
            <a:r>
              <a:rPr lang="fr-FR" dirty="0"/>
              <a:t>une </a:t>
            </a:r>
            <a:r>
              <a:rPr lang="fr-FR" b="1" dirty="0">
                <a:solidFill>
                  <a:srgbClr val="0070C0"/>
                </a:solidFill>
              </a:rPr>
              <a:t>symétrie</a:t>
            </a:r>
            <a:r>
              <a:rPr lang="fr-FR" dirty="0"/>
              <a:t> de la surface </a:t>
            </a:r>
            <a:r>
              <a:rPr lang="fr-FR" u="sng" dirty="0"/>
              <a:t>par rapport au plan d’accrochage</a:t>
            </a:r>
            <a:r>
              <a:rPr lang="fr-FR" dirty="0"/>
              <a:t>. 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74" y="892140"/>
            <a:ext cx="3618145" cy="137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539009" y="1257739"/>
            <a:ext cx="3609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Dessin avec dépouille exagérée pour visualiser le sens de dépouille !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793955" y="2353271"/>
            <a:ext cx="783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- </a:t>
            </a:r>
            <a:r>
              <a:rPr lang="fr-FR" b="1" dirty="0" smtClean="0">
                <a:solidFill>
                  <a:srgbClr val="0070C0"/>
                </a:solidFill>
              </a:rPr>
              <a:t>Assembler </a:t>
            </a:r>
            <a:r>
              <a:rPr lang="fr-FR" dirty="0" smtClean="0"/>
              <a:t> les 2 surfaces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945" y="2371734"/>
            <a:ext cx="588846" cy="607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371765" y="2978981"/>
            <a:ext cx="74211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Ces 2 surfaces n’en formeront plus qu’une ! </a:t>
            </a:r>
          </a:p>
          <a:p>
            <a:r>
              <a:rPr lang="fr-FR" i="1" u="sng" dirty="0" smtClean="0">
                <a:solidFill>
                  <a:srgbClr val="FF0000"/>
                </a:solidFill>
              </a:rPr>
              <a:t>ATTENTION: </a:t>
            </a:r>
            <a:r>
              <a:rPr lang="fr-FR" dirty="0" smtClean="0"/>
              <a:t>les 2 surfaces initiales existent encore, mais elles sont cachées</a:t>
            </a:r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658" y="2773508"/>
            <a:ext cx="326707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5"/>
          <a:srcRect l="21531" t="18002" r="25469" b="34676"/>
          <a:stretch/>
        </p:blipFill>
        <p:spPr>
          <a:xfrm>
            <a:off x="7173291" y="4141669"/>
            <a:ext cx="711201" cy="469900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6062179" y="5839137"/>
            <a:ext cx="81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AVANT</a:t>
            </a:r>
            <a:endParaRPr lang="fr-FR" i="1" dirty="0">
              <a:solidFill>
                <a:srgbClr val="8E2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42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/>
          <p:cNvSpPr txBox="1"/>
          <p:nvPr/>
        </p:nvSpPr>
        <p:spPr>
          <a:xfrm>
            <a:off x="879723" y="228687"/>
            <a:ext cx="923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 </a:t>
            </a:r>
            <a:r>
              <a:rPr lang="fr-FR" b="1" dirty="0" smtClean="0">
                <a:solidFill>
                  <a:srgbClr val="0070C0"/>
                </a:solidFill>
              </a:rPr>
              <a:t>Rayonner</a:t>
            </a:r>
            <a:r>
              <a:rPr lang="fr-FR" dirty="0" smtClean="0"/>
              <a:t> les 4 arêtes vives situées de part et d’autre du rayon R35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5627007" y="1219657"/>
            <a:ext cx="1614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Rayon de 5mm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9</a:t>
            </a:fld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877" y="642126"/>
            <a:ext cx="2685201" cy="152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512" y="384699"/>
            <a:ext cx="3197811" cy="1967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69278" y="2367396"/>
            <a:ext cx="3053443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dirty="0" smtClean="0"/>
              <a:t>Fonction « congé d’arête »</a:t>
            </a:r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 flipH="1" flipV="1">
            <a:off x="4606169" y="1970885"/>
            <a:ext cx="414406" cy="396511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7" idx="0"/>
          </p:cNvCxnSpPr>
          <p:nvPr/>
        </p:nvCxnSpPr>
        <p:spPr>
          <a:xfrm flipH="1" flipV="1">
            <a:off x="5245504" y="1588989"/>
            <a:ext cx="850496" cy="778407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H="1" flipV="1">
            <a:off x="5118538" y="1084783"/>
            <a:ext cx="1361016" cy="1312585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H="1" flipV="1">
            <a:off x="4410944" y="1441780"/>
            <a:ext cx="1031312" cy="91026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879723" y="4846807"/>
            <a:ext cx="6350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- </a:t>
            </a:r>
            <a:r>
              <a:rPr lang="fr-FR" b="1" dirty="0" smtClean="0">
                <a:solidFill>
                  <a:srgbClr val="0070C0"/>
                </a:solidFill>
              </a:rPr>
              <a:t>Renommer </a:t>
            </a:r>
            <a:r>
              <a:rPr lang="fr-FR" dirty="0" smtClean="0"/>
              <a:t> la fonction « congé arete.1» par « surface latérale »</a:t>
            </a:r>
            <a:endParaRPr lang="fr-FR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4"/>
          <a:srcRect l="6681" r="44040"/>
          <a:stretch/>
        </p:blipFill>
        <p:spPr>
          <a:xfrm>
            <a:off x="1673526" y="2814797"/>
            <a:ext cx="629728" cy="649772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4"/>
          <a:srcRect l="53260"/>
          <a:stretch/>
        </p:blipFill>
        <p:spPr>
          <a:xfrm>
            <a:off x="1673526" y="3799770"/>
            <a:ext cx="597288" cy="6497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909816" y="2955017"/>
            <a:ext cx="5870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Crée une </a:t>
            </a:r>
            <a:r>
              <a:rPr lang="fr-FR" dirty="0" smtClean="0">
                <a:solidFill>
                  <a:srgbClr val="FF0000"/>
                </a:solidFill>
              </a:rPr>
              <a:t>surface</a:t>
            </a:r>
            <a:r>
              <a:rPr lang="fr-FR" dirty="0" smtClean="0"/>
              <a:t> de raccord à l’intersection entre </a:t>
            </a:r>
            <a:r>
              <a:rPr lang="fr-FR" b="1" u="sng" dirty="0" smtClean="0">
                <a:solidFill>
                  <a:srgbClr val="0070C0"/>
                </a:solidFill>
              </a:rPr>
              <a:t>2 surfaces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2909816" y="3801376"/>
            <a:ext cx="9106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Crée une </a:t>
            </a:r>
            <a:r>
              <a:rPr lang="fr-FR" i="1" dirty="0" smtClean="0">
                <a:solidFill>
                  <a:srgbClr val="FF0000"/>
                </a:solidFill>
              </a:rPr>
              <a:t>nouvelle surface </a:t>
            </a:r>
            <a:r>
              <a:rPr lang="fr-FR" dirty="0" smtClean="0"/>
              <a:t>en ajoutant un rayon à la place de </a:t>
            </a:r>
            <a:r>
              <a:rPr lang="fr-FR" b="1" u="sng" dirty="0" smtClean="0">
                <a:solidFill>
                  <a:srgbClr val="0070C0"/>
                </a:solidFill>
              </a:rPr>
              <a:t>l’arête vive interne a une surface</a:t>
            </a:r>
            <a:endParaRPr lang="fr-FR" b="1" u="sng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02185" y="4084491"/>
            <a:ext cx="74540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La surface « congé arete.1» correspond donc à la surface initial + le congé !!!</a:t>
            </a:r>
            <a:r>
              <a:rPr lang="fr-FR" i="1" dirty="0" smtClean="0">
                <a:solidFill>
                  <a:srgbClr val="FF0000"/>
                </a:solidFill>
              </a:rPr>
              <a:t> 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9012" y="4530725"/>
            <a:ext cx="2085975" cy="2190750"/>
          </a:xfrm>
          <a:prstGeom prst="rect">
            <a:avLst/>
          </a:prstGeom>
        </p:spPr>
      </p:pic>
      <p:sp>
        <p:nvSpPr>
          <p:cNvPr id="25" name="Flèche droite 24"/>
          <p:cNvSpPr/>
          <p:nvPr/>
        </p:nvSpPr>
        <p:spPr>
          <a:xfrm>
            <a:off x="2432363" y="3013364"/>
            <a:ext cx="477453" cy="31098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lèche droite 25"/>
          <p:cNvSpPr/>
          <p:nvPr/>
        </p:nvSpPr>
        <p:spPr>
          <a:xfrm>
            <a:off x="2432363" y="3856672"/>
            <a:ext cx="477453" cy="31098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Accolade ouvrante 3"/>
          <p:cNvSpPr/>
          <p:nvPr/>
        </p:nvSpPr>
        <p:spPr>
          <a:xfrm>
            <a:off x="1409784" y="3646449"/>
            <a:ext cx="204385" cy="1042416"/>
          </a:xfrm>
          <a:prstGeom prst="leftBrace">
            <a:avLst>
              <a:gd name="adj1" fmla="val 38159"/>
              <a:gd name="adj2" fmla="val 50000"/>
            </a:avLst>
          </a:prstGeom>
          <a:ln w="19050">
            <a:solidFill>
              <a:srgbClr val="8E25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55187" y="3807492"/>
            <a:ext cx="1215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Dans notre</a:t>
            </a:r>
            <a:br>
              <a:rPr lang="fr-FR" i="1" dirty="0" smtClean="0">
                <a:solidFill>
                  <a:srgbClr val="8E2562"/>
                </a:solidFill>
              </a:rPr>
            </a:br>
            <a:r>
              <a:rPr lang="fr-FR" i="1" dirty="0" smtClean="0">
                <a:solidFill>
                  <a:srgbClr val="8E2562"/>
                </a:solidFill>
              </a:rPr>
              <a:t> cas</a:t>
            </a:r>
            <a:endParaRPr lang="fr-FR" i="1" dirty="0">
              <a:solidFill>
                <a:srgbClr val="8E2562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0856213" y="1556409"/>
            <a:ext cx="81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AVANT</a:t>
            </a:r>
            <a:endParaRPr lang="fr-FR" i="1" dirty="0">
              <a:solidFill>
                <a:srgbClr val="8E2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08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10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819338" y="936597"/>
            <a:ext cx="949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70C0"/>
                </a:solidFill>
              </a:rPr>
              <a:t>Créer un plan de référence </a:t>
            </a:r>
            <a:r>
              <a:rPr lang="fr-FR" dirty="0" smtClean="0"/>
              <a:t>(ce plan sera nommé «</a:t>
            </a:r>
            <a:r>
              <a:rPr lang="fr-FR" dirty="0" smtClean="0">
                <a:solidFill>
                  <a:srgbClr val="FF0000"/>
                </a:solidFill>
              </a:rPr>
              <a:t>plan médian</a:t>
            </a:r>
            <a:r>
              <a:rPr lang="fr-FR" dirty="0" smtClean="0"/>
              <a:t>»)</a:t>
            </a:r>
          </a:p>
          <a:p>
            <a:pPr lvl="2"/>
            <a:r>
              <a:rPr lang="fr-FR" dirty="0" smtClean="0"/>
              <a:t>plan « normal a une courbe »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531" t="18002" r="25469" b="34676"/>
          <a:stretch/>
        </p:blipFill>
        <p:spPr>
          <a:xfrm>
            <a:off x="8052902" y="1024812"/>
            <a:ext cx="711201" cy="4699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9692" t="38886"/>
          <a:stretch/>
        </p:blipFill>
        <p:spPr>
          <a:xfrm>
            <a:off x="2953814" y="1709999"/>
            <a:ext cx="3270165" cy="220623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5273" y="2117147"/>
            <a:ext cx="2952750" cy="152400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517817" y="3456481"/>
            <a:ext cx="81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AVANT</a:t>
            </a:r>
            <a:endParaRPr lang="fr-FR" i="1" dirty="0">
              <a:solidFill>
                <a:srgbClr val="8E2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281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7375" y="502132"/>
            <a:ext cx="2865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ORGANISATION de la CAO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714500" y="1099150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u="sng" dirty="0" smtClean="0"/>
              <a:t>Objectif: </a:t>
            </a:r>
            <a:endParaRPr lang="fr-FR" b="1" i="1" u="sng" dirty="0"/>
          </a:p>
        </p:txBody>
      </p:sp>
      <p:sp>
        <p:nvSpPr>
          <p:cNvPr id="5" name="ZoneTexte 4"/>
          <p:cNvSpPr txBox="1"/>
          <p:nvPr/>
        </p:nvSpPr>
        <p:spPr>
          <a:xfrm>
            <a:off x="3046503" y="1099150"/>
            <a:ext cx="6939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Permettre de reprendre un étape de conception sans perte de temps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Organiser la conception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498435" y="2116305"/>
            <a:ext cx="6187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les différents plans créés ont été positionnés </a:t>
            </a:r>
          </a:p>
          <a:p>
            <a:pPr lvl="1"/>
            <a:r>
              <a:rPr lang="fr-FR" dirty="0"/>
              <a:t>	</a:t>
            </a:r>
            <a:r>
              <a:rPr lang="fr-FR" dirty="0" smtClean="0"/>
              <a:t>	</a:t>
            </a:r>
            <a:r>
              <a:rPr lang="fr-FR" u="sng" dirty="0" smtClean="0">
                <a:solidFill>
                  <a:srgbClr val="0070C0"/>
                </a:solidFill>
              </a:rPr>
              <a:t>automatiquement</a:t>
            </a:r>
            <a:r>
              <a:rPr lang="fr-FR" dirty="0" smtClean="0"/>
              <a:t> dans un </a:t>
            </a:r>
            <a:r>
              <a:rPr lang="fr-FR" b="1" dirty="0" smtClean="0">
                <a:solidFill>
                  <a:srgbClr val="0070C0"/>
                </a:solidFill>
              </a:rPr>
              <a:t> set géométrique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498435" y="3014152"/>
            <a:ext cx="351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70C0"/>
                </a:solidFill>
              </a:rPr>
              <a:t>Nommer</a:t>
            </a:r>
            <a:r>
              <a:rPr lang="fr-FR" dirty="0" smtClean="0"/>
              <a:t> les différents éléments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00135" y="3383484"/>
            <a:ext cx="513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Clic droit 	=	=&gt; 	Propriétés de l’élément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11</a:t>
            </a:fld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498435" y="4188998"/>
            <a:ext cx="8436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70C0"/>
                </a:solidFill>
              </a:rPr>
              <a:t>Regrouper </a:t>
            </a:r>
            <a:r>
              <a:rPr lang="fr-FR" dirty="0" smtClean="0"/>
              <a:t>les éléments filaires / surfaciques dans des </a:t>
            </a:r>
            <a:r>
              <a:rPr lang="fr-FR" b="1" dirty="0" smtClean="0">
                <a:solidFill>
                  <a:srgbClr val="0070C0"/>
                </a:solidFill>
              </a:rPr>
              <a:t>sets géométriques nommés ! </a:t>
            </a:r>
            <a:r>
              <a:rPr lang="fr-FR" dirty="0" smtClean="0"/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2668545" y="462750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Set « Reference » pour les plans</a:t>
            </a: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 smtClean="0"/>
              <a:t>Set « surfaces latérales » pour les surfaces dépouillées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2323291" y="5457669"/>
            <a:ext cx="59584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1- Sélectionner les élément à regrouper (CTRL + les éléments)</a:t>
            </a:r>
          </a:p>
          <a:p>
            <a:r>
              <a:rPr lang="fr-FR" dirty="0" smtClean="0"/>
              <a:t>2- Insertion Set géométrique ( parents = la Part)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218" y="4640355"/>
            <a:ext cx="2819400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7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12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7548112" y="2088920"/>
            <a:ext cx="3710869" cy="16312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 smtClean="0"/>
              <a:t>NB1:</a:t>
            </a:r>
            <a:r>
              <a:rPr lang="fr-FR" sz="2000" dirty="0" smtClean="0"/>
              <a:t> Pour la suite, Continuez à créer les éléments de référence dans le SET « Reference », et les autres éléments surfaciques dans un autre SET … et renommez ! </a:t>
            </a:r>
          </a:p>
        </p:txBody>
      </p:sp>
      <p:sp>
        <p:nvSpPr>
          <p:cNvPr id="5" name="Rectangle 4"/>
          <p:cNvSpPr/>
          <p:nvPr/>
        </p:nvSpPr>
        <p:spPr>
          <a:xfrm>
            <a:off x="7548111" y="4139550"/>
            <a:ext cx="3710869" cy="1015663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fr-FR" sz="2000" b="1" u="sng" dirty="0" smtClean="0"/>
              <a:t>NB2:</a:t>
            </a:r>
            <a:r>
              <a:rPr lang="fr-FR" sz="2000" dirty="0" smtClean="0"/>
              <a:t>  Si vous </a:t>
            </a:r>
            <a:r>
              <a:rPr lang="fr-FR" sz="2000" dirty="0"/>
              <a:t>renommez les fonctions, pensez  à vous adapter par rapport au poly </a:t>
            </a:r>
            <a:r>
              <a:rPr lang="fr-FR" sz="2000" dirty="0" smtClean="0"/>
              <a:t>!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745" b="91001" l="52692" r="955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145" t="13347" r="8256" b="12054"/>
          <a:stretch/>
        </p:blipFill>
        <p:spPr>
          <a:xfrm>
            <a:off x="488218" y="149001"/>
            <a:ext cx="993992" cy="102472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86" b="89987" l="4615" r="435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7" t="13113" r="55989" b="14040"/>
          <a:stretch/>
        </p:blipFill>
        <p:spPr>
          <a:xfrm>
            <a:off x="5310371" y="120253"/>
            <a:ext cx="1000664" cy="1000664"/>
          </a:xfrm>
          <a:prstGeom prst="rect">
            <a:avLst/>
          </a:prstGeom>
        </p:spPr>
      </p:pic>
      <p:sp>
        <p:nvSpPr>
          <p:cNvPr id="9" name="Flèche droite 8"/>
          <p:cNvSpPr/>
          <p:nvPr/>
        </p:nvSpPr>
        <p:spPr>
          <a:xfrm>
            <a:off x="2876863" y="3381555"/>
            <a:ext cx="1195478" cy="49170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/>
          <p:cNvGrpSpPr/>
          <p:nvPr/>
        </p:nvGrpSpPr>
        <p:grpSpPr>
          <a:xfrm>
            <a:off x="4254170" y="842508"/>
            <a:ext cx="2562225" cy="5999726"/>
            <a:chOff x="4254170" y="842508"/>
            <a:chExt cx="2562225" cy="5999726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 rotWithShape="1">
            <a:blip r:embed="rId5"/>
            <a:srcRect b="5136"/>
            <a:stretch/>
          </p:blipFill>
          <p:spPr>
            <a:xfrm>
              <a:off x="4254170" y="842508"/>
              <a:ext cx="2562225" cy="5999726"/>
            </a:xfrm>
            <a:prstGeom prst="rect">
              <a:avLst/>
            </a:prstGeom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 rotWithShape="1">
            <a:blip r:embed="rId6"/>
            <a:srcRect t="84181"/>
            <a:stretch/>
          </p:blipFill>
          <p:spPr>
            <a:xfrm>
              <a:off x="4515527" y="6468699"/>
              <a:ext cx="2085975" cy="346554"/>
            </a:xfrm>
            <a:prstGeom prst="rect">
              <a:avLst/>
            </a:prstGeom>
          </p:spPr>
        </p:pic>
      </p:grpSp>
      <p:grpSp>
        <p:nvGrpSpPr>
          <p:cNvPr id="12" name="Groupe 11"/>
          <p:cNvGrpSpPr/>
          <p:nvPr/>
        </p:nvGrpSpPr>
        <p:grpSpPr>
          <a:xfrm>
            <a:off x="180435" y="1175793"/>
            <a:ext cx="2514600" cy="5658030"/>
            <a:chOff x="180435" y="1175793"/>
            <a:chExt cx="2514600" cy="5658030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7"/>
            <a:srcRect l="3087" t="1164" r="-3087" b="3488"/>
            <a:stretch/>
          </p:blipFill>
          <p:spPr>
            <a:xfrm>
              <a:off x="180435" y="1175793"/>
              <a:ext cx="2514600" cy="5658030"/>
            </a:xfrm>
            <a:prstGeom prst="rect">
              <a:avLst/>
            </a:prstGeom>
          </p:spPr>
        </p:pic>
        <p:pic>
          <p:nvPicPr>
            <p:cNvPr id="11" name="Image 10"/>
            <p:cNvPicPr>
              <a:picLocks noChangeAspect="1"/>
            </p:cNvPicPr>
            <p:nvPr/>
          </p:nvPicPr>
          <p:blipFill rotWithShape="1">
            <a:blip r:embed="rId6"/>
            <a:srcRect t="84181"/>
            <a:stretch/>
          </p:blipFill>
          <p:spPr>
            <a:xfrm>
              <a:off x="430596" y="6409062"/>
              <a:ext cx="2085975" cy="3465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8085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15116" t="2706" r="75257" b="85331"/>
          <a:stretch/>
        </p:blipFill>
        <p:spPr>
          <a:xfrm>
            <a:off x="2952112" y="4903772"/>
            <a:ext cx="2384989" cy="16671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11602" y="827408"/>
            <a:ext cx="1326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Part Design 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411602" y="3124168"/>
            <a:ext cx="2565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err="1" smtClean="0">
                <a:solidFill>
                  <a:srgbClr val="0070C0"/>
                </a:solidFill>
              </a:rPr>
              <a:t>Generative</a:t>
            </a:r>
            <a:r>
              <a:rPr lang="fr-FR" b="1" dirty="0" smtClean="0">
                <a:solidFill>
                  <a:srgbClr val="0070C0"/>
                </a:solidFill>
              </a:rPr>
              <a:t> Shape Design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l="15116" t="7395" r="81405" b="90279"/>
          <a:stretch/>
        </p:blipFill>
        <p:spPr>
          <a:xfrm>
            <a:off x="5337101" y="1264526"/>
            <a:ext cx="1103472" cy="41501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/>
          <a:srcRect l="15116" t="9799" r="75257" b="85957"/>
          <a:stretch/>
        </p:blipFill>
        <p:spPr>
          <a:xfrm>
            <a:off x="5337101" y="3699147"/>
            <a:ext cx="3053316" cy="757239"/>
          </a:xfrm>
          <a:prstGeom prst="rect">
            <a:avLst/>
          </a:prstGeom>
        </p:spPr>
      </p:pic>
      <p:cxnSp>
        <p:nvCxnSpPr>
          <p:cNvPr id="10" name="Connecteur en angle 9"/>
          <p:cNvCxnSpPr>
            <a:stCxn id="5" idx="2"/>
            <a:endCxn id="7" idx="1"/>
          </p:cNvCxnSpPr>
          <p:nvPr/>
        </p:nvCxnSpPr>
        <p:spPr>
          <a:xfrm rot="16200000" flipH="1">
            <a:off x="3568286" y="-296781"/>
            <a:ext cx="275294" cy="3262336"/>
          </a:xfrm>
          <a:prstGeom prst="bentConnector2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en angle 13"/>
          <p:cNvCxnSpPr>
            <a:stCxn id="6" idx="2"/>
            <a:endCxn id="8" idx="1"/>
          </p:cNvCxnSpPr>
          <p:nvPr/>
        </p:nvCxnSpPr>
        <p:spPr>
          <a:xfrm rot="16200000" flipH="1">
            <a:off x="3723580" y="2464245"/>
            <a:ext cx="584267" cy="2642776"/>
          </a:xfrm>
          <a:prstGeom prst="bentConnector2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3102353" y="1149720"/>
            <a:ext cx="174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Travaille</a:t>
            </a:r>
            <a:r>
              <a:rPr lang="fr-FR" dirty="0" smtClean="0"/>
              <a:t> dans … 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3102353" y="3747457"/>
            <a:ext cx="174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Travaille</a:t>
            </a:r>
            <a:r>
              <a:rPr lang="fr-FR" dirty="0" smtClean="0"/>
              <a:t> dans … 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3"/>
          <a:srcRect l="15683" t="7247" r="79192" b="90308"/>
          <a:stretch/>
        </p:blipFill>
        <p:spPr>
          <a:xfrm>
            <a:off x="1538505" y="479562"/>
            <a:ext cx="1363289" cy="36576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4"/>
          <a:srcRect l="15798" t="18323" r="75868" b="79080"/>
          <a:stretch/>
        </p:blipFill>
        <p:spPr>
          <a:xfrm>
            <a:off x="1538505" y="2803692"/>
            <a:ext cx="2216726" cy="388551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7213600" y="845322"/>
            <a:ext cx="3568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/>
              <a:t>NB1: </a:t>
            </a:r>
            <a:r>
              <a:rPr lang="fr-FR" dirty="0" smtClean="0"/>
              <a:t>un corps est ordonné ! (il construit dans l’ordre) de l’arbre.</a:t>
            </a:r>
            <a:br>
              <a:rPr lang="fr-FR" dirty="0" smtClean="0"/>
            </a:br>
            <a:endParaRPr lang="fr-FR" dirty="0" smtClean="0"/>
          </a:p>
          <a:p>
            <a:r>
              <a:rPr lang="fr-FR" b="1" u="sng" dirty="0" smtClean="0"/>
              <a:t>NB2: </a:t>
            </a:r>
            <a:r>
              <a:rPr lang="fr-FR" dirty="0" smtClean="0"/>
              <a:t>2 corps sont totalement indépendants (1 fonction dans  le corps 1 n’agit pas sur le corps 2)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5742151" y="4955720"/>
            <a:ext cx="3568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/>
              <a:t>NB1: </a:t>
            </a:r>
            <a:r>
              <a:rPr lang="fr-FR" dirty="0" smtClean="0"/>
              <a:t>un set </a:t>
            </a:r>
            <a:r>
              <a:rPr lang="fr-FR" b="1" dirty="0" smtClean="0">
                <a:solidFill>
                  <a:srgbClr val="0070C0"/>
                </a:solidFill>
              </a:rPr>
              <a:t>peut</a:t>
            </a:r>
            <a:r>
              <a:rPr lang="fr-FR" dirty="0" smtClean="0"/>
              <a:t> être ordonné.</a:t>
            </a:r>
            <a:br>
              <a:rPr lang="fr-FR" dirty="0" smtClean="0"/>
            </a:br>
            <a:endParaRPr lang="fr-FR" dirty="0" smtClean="0"/>
          </a:p>
          <a:p>
            <a:r>
              <a:rPr lang="fr-FR" b="1" u="sng" dirty="0" smtClean="0"/>
              <a:t>NB2: </a:t>
            </a:r>
            <a:r>
              <a:rPr lang="fr-FR" dirty="0" smtClean="0"/>
              <a:t> les corps et les sets peuvent utiliser les éléments entre eux !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248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21531" t="18002" r="25469" b="34676"/>
          <a:stretch/>
        </p:blipFill>
        <p:spPr>
          <a:xfrm>
            <a:off x="2266509" y="1909982"/>
            <a:ext cx="711201" cy="4699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335702" y="4977475"/>
            <a:ext cx="5520596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 smtClean="0"/>
              <a:t>NB:</a:t>
            </a:r>
            <a:r>
              <a:rPr lang="fr-FR" sz="2000" dirty="0" smtClean="0"/>
              <a:t> Continuez à </a:t>
            </a:r>
            <a:r>
              <a:rPr lang="fr-FR" sz="2000" b="1" dirty="0" smtClean="0">
                <a:solidFill>
                  <a:srgbClr val="00B0F0"/>
                </a:solidFill>
              </a:rPr>
              <a:t>Nommer</a:t>
            </a:r>
            <a:r>
              <a:rPr lang="fr-FR" sz="2000" dirty="0" smtClean="0"/>
              <a:t> et </a:t>
            </a:r>
            <a:r>
              <a:rPr lang="fr-FR" sz="2000" b="1" dirty="0" smtClean="0">
                <a:solidFill>
                  <a:srgbClr val="00B0F0"/>
                </a:solidFill>
              </a:rPr>
              <a:t>Organiser</a:t>
            </a:r>
            <a:r>
              <a:rPr lang="fr-FR" sz="2000" dirty="0" smtClean="0"/>
              <a:t> votre arbre de construction.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383341" y="966600"/>
            <a:ext cx="9494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 </a:t>
            </a:r>
            <a:r>
              <a:rPr lang="fr-FR" b="1" dirty="0" smtClean="0">
                <a:solidFill>
                  <a:srgbClr val="0070C0"/>
                </a:solidFill>
              </a:rPr>
              <a:t>Créer un plan </a:t>
            </a:r>
            <a:r>
              <a:rPr lang="fr-FR" dirty="0" smtClean="0"/>
              <a:t>décalé de 38 mm de « plan arête» (voir le sens de décalage ci-dessous)</a:t>
            </a:r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14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024" y="1575465"/>
            <a:ext cx="4205679" cy="238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2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3098"/>
          <a:stretch/>
        </p:blipFill>
        <p:spPr>
          <a:xfrm>
            <a:off x="7970808" y="299408"/>
            <a:ext cx="3701180" cy="63627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135136" y="544531"/>
            <a:ext cx="4811702" cy="215443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une Esquisse dans le « plan médian 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un axe à 12mm du plan d’accrochage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Les 2 arcs de cercles</a:t>
            </a:r>
          </a:p>
          <a:p>
            <a:r>
              <a:rPr lang="fr-FR" sz="2000" dirty="0"/>
              <a:t>	</a:t>
            </a:r>
            <a:r>
              <a:rPr lang="fr-FR" sz="2000" dirty="0" smtClean="0"/>
              <a:t>- sont tangents à l’axe</a:t>
            </a:r>
          </a:p>
          <a:p>
            <a:r>
              <a:rPr lang="fr-FR" sz="2000" dirty="0"/>
              <a:t>	</a:t>
            </a:r>
            <a:r>
              <a:rPr lang="fr-FR" sz="2000" dirty="0" smtClean="0"/>
              <a:t>- ont 1 extrémité dans le plan à 38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4243" y="123656"/>
            <a:ext cx="2356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SURFACE DU DESSUS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15</a:t>
            </a:fld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7" y="2989604"/>
            <a:ext cx="7631291" cy="3366746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556614" y="3480758"/>
            <a:ext cx="477244" cy="4486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12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993308" y="2989938"/>
            <a:ext cx="542656" cy="3364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0" tIns="0" rIns="0" bIns="0" rtlCol="0">
            <a:spAutoFit/>
          </a:bodyPr>
          <a:lstStyle/>
          <a:p>
            <a:r>
              <a:rPr lang="fr-FR" dirty="0" smtClean="0"/>
              <a:t>R270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082335" y="3144269"/>
            <a:ext cx="47609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0" tIns="0" rIns="0" bIns="0" rtlCol="0">
            <a:spAutoFit/>
          </a:bodyPr>
          <a:lstStyle/>
          <a:p>
            <a:r>
              <a:rPr lang="fr-FR" dirty="0" smtClean="0"/>
              <a:t>R450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93308" y="6171684"/>
            <a:ext cx="2791149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txBody>
          <a:bodyPr wrap="none">
            <a:spAutoFit/>
          </a:bodyPr>
          <a:lstStyle/>
          <a:p>
            <a:r>
              <a:rPr lang="fr-FR" dirty="0" smtClean="0"/>
              <a:t>Esquisse nommée</a:t>
            </a:r>
            <a:r>
              <a:rPr lang="fr-FR" dirty="0" smtClean="0">
                <a:solidFill>
                  <a:srgbClr val="FF0000"/>
                </a:solidFill>
              </a:rPr>
              <a:t> «guide»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35701" y="5180769"/>
            <a:ext cx="81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AVANT</a:t>
            </a:r>
            <a:endParaRPr lang="fr-FR" i="1" dirty="0">
              <a:solidFill>
                <a:srgbClr val="8E2562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054124" y="5246146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ARRIERE</a:t>
            </a:r>
            <a:endParaRPr lang="fr-FR" i="1" dirty="0">
              <a:solidFill>
                <a:srgbClr val="8E2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04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/>
          <a:srcRect r="14523"/>
          <a:stretch/>
        </p:blipFill>
        <p:spPr>
          <a:xfrm>
            <a:off x="7984818" y="1640177"/>
            <a:ext cx="3994764" cy="351277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080722" y="1930737"/>
            <a:ext cx="54771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dirty="0" smtClean="0"/>
              <a:t>R 30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13932" y="1237654"/>
            <a:ext cx="8008865" cy="36933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une Esquisse dans le « plan à 38 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un arc de cercle de R30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Cet arc de cercle doit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 smtClean="0"/>
          </a:p>
          <a:p>
            <a:r>
              <a:rPr lang="fr-FR" sz="2000" dirty="0"/>
              <a:t>	</a:t>
            </a:r>
            <a:r>
              <a:rPr lang="fr-FR" sz="2000" dirty="0" smtClean="0"/>
              <a:t>- être disposé symétriquement à « plan médian »</a:t>
            </a:r>
          </a:p>
          <a:p>
            <a:r>
              <a:rPr lang="fr-FR" sz="2000" dirty="0"/>
              <a:t>	</a:t>
            </a:r>
            <a:r>
              <a:rPr lang="fr-FR" sz="2000" dirty="0" smtClean="0"/>
              <a:t>	(sélectionner les 2 extrémités puis le plan médian et</a:t>
            </a:r>
          </a:p>
          <a:p>
            <a:r>
              <a:rPr lang="fr-FR" sz="2000" dirty="0"/>
              <a:t>	</a:t>
            </a:r>
            <a:r>
              <a:rPr lang="fr-FR" sz="2000" dirty="0" smtClean="0"/>
              <a:t>	ajouter une contrainte de symétrie)</a:t>
            </a:r>
          </a:p>
          <a:p>
            <a:endParaRPr lang="fr-FR" sz="2000" dirty="0" smtClean="0"/>
          </a:p>
          <a:p>
            <a:r>
              <a:rPr lang="fr-FR" sz="2000" dirty="0" smtClean="0"/>
              <a:t> </a:t>
            </a:r>
            <a:r>
              <a:rPr lang="fr-FR" sz="2000" dirty="0"/>
              <a:t>	</a:t>
            </a:r>
            <a:r>
              <a:rPr lang="fr-FR" sz="2000" dirty="0" smtClean="0"/>
              <a:t>- passer par le point extrémité des arc des cercles</a:t>
            </a:r>
          </a:p>
          <a:p>
            <a:r>
              <a:rPr lang="fr-FR" sz="2000" dirty="0"/>
              <a:t>	</a:t>
            </a:r>
            <a:r>
              <a:rPr lang="fr-FR" sz="2000" dirty="0" smtClean="0"/>
              <a:t>	 de l’esquisse précédente (ou cote de 12)</a:t>
            </a:r>
          </a:p>
        </p:txBody>
      </p:sp>
      <p:sp>
        <p:nvSpPr>
          <p:cNvPr id="5" name="Rectangle 4"/>
          <p:cNvSpPr/>
          <p:nvPr/>
        </p:nvSpPr>
        <p:spPr>
          <a:xfrm>
            <a:off x="3537435" y="5933947"/>
            <a:ext cx="2766591" cy="369332"/>
          </a:xfrm>
          <a:prstGeom prst="rect">
            <a:avLst/>
          </a:prstGeom>
          <a:ln w="19050">
            <a:solidFill>
              <a:srgbClr val="00B0F0"/>
            </a:solidFill>
          </a:ln>
        </p:spPr>
        <p:txBody>
          <a:bodyPr wrap="none">
            <a:spAutoFit/>
          </a:bodyPr>
          <a:lstStyle/>
          <a:p>
            <a:r>
              <a:rPr lang="fr-FR" dirty="0" smtClean="0"/>
              <a:t>Esquisse nommée</a:t>
            </a:r>
            <a:r>
              <a:rPr lang="fr-FR" dirty="0" smtClean="0">
                <a:solidFill>
                  <a:srgbClr val="FF0000"/>
                </a:solidFill>
              </a:rPr>
              <a:t> «profil»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4243" y="123656"/>
            <a:ext cx="2356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SURFACE DU DESSUS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16</a:t>
            </a:fld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0806088" y="3714365"/>
            <a:ext cx="54771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dirty="0" smtClean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62478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265" y="2139778"/>
            <a:ext cx="4098644" cy="338743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540" y="1679752"/>
            <a:ext cx="3179870" cy="4700677"/>
          </a:xfrm>
          <a:prstGeom prst="rect">
            <a:avLst/>
          </a:prstGeom>
        </p:spPr>
      </p:pic>
      <p:grpSp>
        <p:nvGrpSpPr>
          <p:cNvPr id="9" name="Groupe 8"/>
          <p:cNvGrpSpPr/>
          <p:nvPr/>
        </p:nvGrpSpPr>
        <p:grpSpPr>
          <a:xfrm>
            <a:off x="8442063" y="198169"/>
            <a:ext cx="2705100" cy="1481583"/>
            <a:chOff x="7079089" y="689728"/>
            <a:chExt cx="2705100" cy="1481583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79089" y="980686"/>
              <a:ext cx="2705100" cy="1190625"/>
            </a:xfrm>
            <a:prstGeom prst="rect">
              <a:avLst/>
            </a:prstGeom>
          </p:spPr>
        </p:pic>
        <p:sp>
          <p:nvSpPr>
            <p:cNvPr id="8" name="ZoneTexte 7"/>
            <p:cNvSpPr txBox="1"/>
            <p:nvPr/>
          </p:nvSpPr>
          <p:spPr>
            <a:xfrm>
              <a:off x="8347862" y="689728"/>
              <a:ext cx="85727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smtClean="0"/>
                <a:t>Balayage</a:t>
              </a: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433198" y="570524"/>
            <a:ext cx="8008865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Sélectionner l’icone balayage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Pour le profil: sélectionner l’esquisse « profil »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Pour le guide: sélectionner l’esquisse « guide »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4243" y="123656"/>
            <a:ext cx="2356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SURFACE DU DESSUS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17</a:t>
            </a:fld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1075314" y="2816225"/>
            <a:ext cx="857279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dirty="0" smtClean="0"/>
              <a:t>Profil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471889" y="2139778"/>
            <a:ext cx="857279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dirty="0" smtClean="0"/>
              <a:t>Guide</a:t>
            </a:r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2916792" y="2416777"/>
            <a:ext cx="541111" cy="90976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1523656" y="3085841"/>
            <a:ext cx="853840" cy="5086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00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18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299190" y="4960222"/>
            <a:ext cx="5520596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 smtClean="0"/>
              <a:t>NB:</a:t>
            </a:r>
            <a:r>
              <a:rPr lang="fr-FR" sz="2000" dirty="0" smtClean="0"/>
              <a:t> Continuez à </a:t>
            </a:r>
            <a:r>
              <a:rPr lang="fr-FR" sz="2000" b="1" dirty="0" smtClean="0">
                <a:solidFill>
                  <a:srgbClr val="00B0F0"/>
                </a:solidFill>
              </a:rPr>
              <a:t>Nommer</a:t>
            </a:r>
            <a:r>
              <a:rPr lang="fr-FR" sz="2000" dirty="0" smtClean="0"/>
              <a:t> et </a:t>
            </a:r>
            <a:r>
              <a:rPr lang="fr-FR" sz="2000" b="1" dirty="0" smtClean="0">
                <a:solidFill>
                  <a:srgbClr val="00B0F0"/>
                </a:solidFill>
              </a:rPr>
              <a:t>Organiser</a:t>
            </a:r>
            <a:r>
              <a:rPr lang="fr-FR" sz="2000" dirty="0" smtClean="0"/>
              <a:t> votre arbre de construction.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027461" y="1664905"/>
            <a:ext cx="6068057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 smtClean="0"/>
              <a:t>NB1:</a:t>
            </a:r>
            <a:r>
              <a:rPr lang="fr-FR" sz="2000" dirty="0" smtClean="0"/>
              <a:t> Regrouper les 2 esquisses et le balayage dans un set spécifique.</a:t>
            </a:r>
            <a:endParaRPr lang="fr-FR" sz="2000" i="1" dirty="0" smtClean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0054" y="1023371"/>
            <a:ext cx="5853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- </a:t>
            </a:r>
            <a:r>
              <a:rPr lang="fr-FR" b="1" dirty="0" smtClean="0">
                <a:solidFill>
                  <a:srgbClr val="0070C0"/>
                </a:solidFill>
              </a:rPr>
              <a:t>Renommer </a:t>
            </a:r>
            <a:r>
              <a:rPr lang="fr-FR" dirty="0" smtClean="0"/>
              <a:t> la fonction de balayage par « surface DESSUS »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988" y="3029310"/>
            <a:ext cx="1905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288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686" y="4997450"/>
            <a:ext cx="3862059" cy="163179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/>
          <a:srcRect l="4317" t="18014"/>
          <a:stretch/>
        </p:blipFill>
        <p:spPr>
          <a:xfrm>
            <a:off x="8271641" y="2606566"/>
            <a:ext cx="3258208" cy="168695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44243" y="123656"/>
            <a:ext cx="2516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SURFACE DU DESSOUS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6013" y="1221725"/>
            <a:ext cx="958107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0070C0"/>
                </a:solidFill>
              </a:rPr>
              <a:t>Créer </a:t>
            </a:r>
            <a:r>
              <a:rPr lang="fr-FR" b="1" dirty="0">
                <a:solidFill>
                  <a:srgbClr val="0070C0"/>
                </a:solidFill>
              </a:rPr>
              <a:t>un plan </a:t>
            </a:r>
            <a:r>
              <a:rPr lang="fr-FR" dirty="0"/>
              <a:t>décalé de </a:t>
            </a:r>
            <a:r>
              <a:rPr lang="fr-FR" dirty="0" smtClean="0"/>
              <a:t>2 </a:t>
            </a:r>
            <a:r>
              <a:rPr lang="fr-FR" dirty="0"/>
              <a:t>mm de « plan </a:t>
            </a:r>
            <a:r>
              <a:rPr lang="fr-FR" dirty="0" smtClean="0"/>
              <a:t>d’accrochage» (sens </a:t>
            </a:r>
            <a:r>
              <a:rPr lang="fr-FR" dirty="0"/>
              <a:t>de </a:t>
            </a:r>
            <a:r>
              <a:rPr lang="fr-FR" dirty="0" smtClean="0"/>
              <a:t>décalage: s’éloigner de la surface du dessus)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0070C0"/>
                </a:solidFill>
              </a:rPr>
              <a:t>Créer une intersection </a:t>
            </a:r>
            <a:r>
              <a:rPr lang="fr-FR" dirty="0" smtClean="0"/>
              <a:t>entre ce plan et la </a:t>
            </a:r>
            <a:r>
              <a:rPr lang="fr-FR" b="1" dirty="0" smtClean="0">
                <a:solidFill>
                  <a:srgbClr val="0070C0"/>
                </a:solidFill>
              </a:rPr>
              <a:t>Surface Latérale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0070C0"/>
                </a:solidFill>
              </a:rPr>
              <a:t>Extraire les 2 grandes courbes du contour</a:t>
            </a:r>
          </a:p>
        </p:txBody>
      </p:sp>
      <p:sp>
        <p:nvSpPr>
          <p:cNvPr id="7" name="Rectangle 6"/>
          <p:cNvSpPr/>
          <p:nvPr/>
        </p:nvSpPr>
        <p:spPr>
          <a:xfrm>
            <a:off x="1686895" y="769987"/>
            <a:ext cx="6511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La surface du dessous sera réalisée avec une surface multi-sections.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19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/>
          <a:srcRect l="13947" t="12677" b="15928"/>
          <a:stretch/>
        </p:blipFill>
        <p:spPr>
          <a:xfrm>
            <a:off x="2501705" y="3061603"/>
            <a:ext cx="704193" cy="56755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135117" y="488560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Ces 2 éléments seront 2 courbes limites de la surface multi-section.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9245" y="5405817"/>
            <a:ext cx="769112" cy="74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10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867717" y="597804"/>
            <a:ext cx="4811702" cy="215443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une Esquisse dans le « plan médian 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un axe à 15mm du plan d’accrochage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Les 2 arcs de cercles</a:t>
            </a:r>
          </a:p>
          <a:p>
            <a:r>
              <a:rPr lang="fr-FR" sz="2000" dirty="0"/>
              <a:t>	</a:t>
            </a:r>
            <a:r>
              <a:rPr lang="fr-FR" sz="2000" dirty="0" smtClean="0"/>
              <a:t>- sont tangents à l’axe</a:t>
            </a:r>
          </a:p>
          <a:p>
            <a:r>
              <a:rPr lang="fr-FR" sz="2000" dirty="0"/>
              <a:t>	</a:t>
            </a:r>
            <a:r>
              <a:rPr lang="fr-FR" sz="2000" dirty="0" smtClean="0"/>
              <a:t>- ont 1 extrémité dans le plan à 38</a:t>
            </a:r>
          </a:p>
        </p:txBody>
      </p:sp>
      <p:sp>
        <p:nvSpPr>
          <p:cNvPr id="8" name="Rectangle 7"/>
          <p:cNvSpPr/>
          <p:nvPr/>
        </p:nvSpPr>
        <p:spPr>
          <a:xfrm>
            <a:off x="421925" y="2906806"/>
            <a:ext cx="6753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Cet élément est l’élément central de </a:t>
            </a:r>
            <a:r>
              <a:rPr lang="fr-FR" dirty="0"/>
              <a:t>la surface multi-section.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4243" y="123656"/>
            <a:ext cx="2516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SURFACE DU DESSOUS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5847569" y="4125869"/>
            <a:ext cx="5970673" cy="923330"/>
            <a:chOff x="5781349" y="3851769"/>
            <a:chExt cx="5970673" cy="923330"/>
          </a:xfrm>
        </p:grpSpPr>
        <p:sp>
          <p:nvSpPr>
            <p:cNvPr id="10" name="ZoneTexte 9"/>
            <p:cNvSpPr txBox="1"/>
            <p:nvPr/>
          </p:nvSpPr>
          <p:spPr>
            <a:xfrm>
              <a:off x="5781349" y="3851769"/>
              <a:ext cx="5970673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fr-FR" sz="2000" dirty="0" smtClean="0"/>
                <a:t>Créer les points intersections       des courbes latérales</a:t>
              </a:r>
            </a:p>
            <a:p>
              <a:r>
                <a:rPr lang="fr-FR" sz="2000" dirty="0" smtClean="0"/>
                <a:t>	(même procédure que diapo précédente)</a:t>
              </a:r>
            </a:p>
            <a:p>
              <a:endParaRPr lang="fr-FR" sz="2000" dirty="0" smtClean="0"/>
            </a:p>
          </p:txBody>
        </p:sp>
        <p:sp>
          <p:nvSpPr>
            <p:cNvPr id="14" name="Étoile à 5 branches 13"/>
            <p:cNvSpPr/>
            <p:nvPr/>
          </p:nvSpPr>
          <p:spPr>
            <a:xfrm>
              <a:off x="9204198" y="3878910"/>
              <a:ext cx="224287" cy="163142"/>
            </a:xfrm>
            <a:prstGeom prst="star5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20</a:t>
            </a:fld>
            <a:endParaRPr lang="fr-FR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250" y="461763"/>
            <a:ext cx="5944750" cy="2263336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6446516" y="2324198"/>
            <a:ext cx="234038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dirty="0" smtClean="0"/>
              <a:t>15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7248385" y="2345838"/>
            <a:ext cx="528991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dirty="0" smtClean="0"/>
              <a:t>R 150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9382562" y="2475241"/>
            <a:ext cx="528991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dirty="0" smtClean="0"/>
              <a:t>R 300</a:t>
            </a: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653" y="3276138"/>
            <a:ext cx="4836774" cy="3140047"/>
          </a:xfrm>
          <a:prstGeom prst="rect">
            <a:avLst/>
          </a:prstGeom>
        </p:spPr>
      </p:pic>
      <p:sp>
        <p:nvSpPr>
          <p:cNvPr id="25" name="Étoile à 5 branches 24"/>
          <p:cNvSpPr/>
          <p:nvPr/>
        </p:nvSpPr>
        <p:spPr>
          <a:xfrm>
            <a:off x="3345064" y="5166058"/>
            <a:ext cx="224287" cy="163142"/>
          </a:xfrm>
          <a:prstGeom prst="star5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Étoile à 5 branches 25"/>
          <p:cNvSpPr/>
          <p:nvPr/>
        </p:nvSpPr>
        <p:spPr>
          <a:xfrm>
            <a:off x="2986880" y="4590104"/>
            <a:ext cx="224287" cy="163142"/>
          </a:xfrm>
          <a:prstGeom prst="star5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4"/>
          <a:srcRect l="13947" t="12677" b="15928"/>
          <a:stretch/>
        </p:blipFill>
        <p:spPr>
          <a:xfrm>
            <a:off x="8867528" y="5367480"/>
            <a:ext cx="704193" cy="567559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85570" y="4981392"/>
            <a:ext cx="81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AVANT</a:t>
            </a:r>
            <a:endParaRPr lang="fr-FR" i="1" dirty="0">
              <a:solidFill>
                <a:srgbClr val="8E2562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6154993" y="249612"/>
            <a:ext cx="81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AVANT</a:t>
            </a:r>
            <a:endParaRPr lang="fr-FR" i="1" dirty="0">
              <a:solidFill>
                <a:srgbClr val="8E2562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10922229" y="245882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ARRIERE</a:t>
            </a:r>
            <a:endParaRPr lang="fr-FR" i="1" dirty="0">
              <a:solidFill>
                <a:srgbClr val="8E2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19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24699" y="3301495"/>
            <a:ext cx="4522092" cy="333374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44243" y="123656"/>
            <a:ext cx="2516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SURFACE DU DESSOUS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11234" y="1179473"/>
            <a:ext cx="5442067" cy="184665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Dans une esquisse dans le plan à 38: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/>
              <a:t>Créer un arc de cercle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/>
              <a:t>Cet arc doit passer par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fr-FR" sz="2000" dirty="0" smtClean="0"/>
              <a:t> les 2 points intersections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fr-FR" sz="2000" dirty="0" smtClean="0"/>
              <a:t>Le point de tangence de la courbe basse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544243" y="4399417"/>
            <a:ext cx="5776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 </a:t>
            </a:r>
            <a:r>
              <a:rPr lang="fr-FR" b="1" dirty="0" smtClean="0">
                <a:solidFill>
                  <a:srgbClr val="0070C0"/>
                </a:solidFill>
              </a:rPr>
              <a:t>Créer un plan </a:t>
            </a:r>
            <a:r>
              <a:rPr lang="fr-FR" dirty="0" smtClean="0"/>
              <a:t>parallèle à « plan Arête », passant par un point extrémité d’une des courbes latérales.</a:t>
            </a:r>
            <a:endParaRPr lang="fr-FR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/>
          <a:srcRect l="21531" t="18002" r="25469" b="34676"/>
          <a:stretch/>
        </p:blipFill>
        <p:spPr>
          <a:xfrm>
            <a:off x="2131604" y="5249598"/>
            <a:ext cx="711201" cy="469900"/>
          </a:xfrm>
          <a:prstGeom prst="rect">
            <a:avLst/>
          </a:prstGeom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21</a:t>
            </a:fld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/>
          <a:srcRect l="10044" t="10307" b="8973"/>
          <a:stretch/>
        </p:blipFill>
        <p:spPr>
          <a:xfrm>
            <a:off x="6358830" y="98745"/>
            <a:ext cx="5175250" cy="3136900"/>
          </a:xfrm>
          <a:prstGeom prst="rect">
            <a:avLst/>
          </a:prstGeom>
        </p:spPr>
      </p:pic>
      <p:sp>
        <p:nvSpPr>
          <p:cNvPr id="15" name="Étoile à 5 branches 14"/>
          <p:cNvSpPr/>
          <p:nvPr/>
        </p:nvSpPr>
        <p:spPr>
          <a:xfrm>
            <a:off x="9562518" y="1939660"/>
            <a:ext cx="224287" cy="163142"/>
          </a:xfrm>
          <a:prstGeom prst="star5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Étoile à 5 branches 15"/>
          <p:cNvSpPr/>
          <p:nvPr/>
        </p:nvSpPr>
        <p:spPr>
          <a:xfrm>
            <a:off x="8534400" y="1499451"/>
            <a:ext cx="224287" cy="163142"/>
          </a:xfrm>
          <a:prstGeom prst="star5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/>
          <p:cNvGrpSpPr/>
          <p:nvPr/>
        </p:nvGrpSpPr>
        <p:grpSpPr>
          <a:xfrm>
            <a:off x="6320294" y="4911323"/>
            <a:ext cx="1892333" cy="276999"/>
            <a:chOff x="4489198" y="5391214"/>
            <a:chExt cx="1892333" cy="276999"/>
          </a:xfrm>
        </p:grpSpPr>
        <p:sp>
          <p:nvSpPr>
            <p:cNvPr id="6" name="ZoneTexte 5"/>
            <p:cNvSpPr txBox="1"/>
            <p:nvPr/>
          </p:nvSpPr>
          <p:spPr>
            <a:xfrm>
              <a:off x="4489198" y="5391214"/>
              <a:ext cx="9711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dirty="0" smtClean="0"/>
                <a:t>Plan Arête</a:t>
              </a:r>
            </a:p>
          </p:txBody>
        </p:sp>
        <p:cxnSp>
          <p:nvCxnSpPr>
            <p:cNvPr id="9" name="Connecteur droit avec flèche 8"/>
            <p:cNvCxnSpPr/>
            <p:nvPr/>
          </p:nvCxnSpPr>
          <p:spPr>
            <a:xfrm>
              <a:off x="5480211" y="5529713"/>
              <a:ext cx="901320" cy="138500"/>
            </a:xfrm>
            <a:prstGeom prst="straightConnector1">
              <a:avLst/>
            </a:prstGeom>
            <a:ln w="603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e 16"/>
          <p:cNvGrpSpPr/>
          <p:nvPr/>
        </p:nvGrpSpPr>
        <p:grpSpPr>
          <a:xfrm>
            <a:off x="6153301" y="5719498"/>
            <a:ext cx="2927199" cy="553998"/>
            <a:chOff x="4574093" y="5923450"/>
            <a:chExt cx="2927199" cy="553998"/>
          </a:xfrm>
        </p:grpSpPr>
        <p:sp>
          <p:nvSpPr>
            <p:cNvPr id="7" name="ZoneTexte 6"/>
            <p:cNvSpPr txBox="1"/>
            <p:nvPr/>
          </p:nvSpPr>
          <p:spPr>
            <a:xfrm>
              <a:off x="4574093" y="5923450"/>
              <a:ext cx="951094" cy="5539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fr-FR" dirty="0" smtClean="0"/>
                <a:t>Plan à </a:t>
              </a:r>
            </a:p>
            <a:p>
              <a:r>
                <a:rPr lang="fr-FR" dirty="0" smtClean="0"/>
                <a:t>construire</a:t>
              </a:r>
            </a:p>
          </p:txBody>
        </p:sp>
        <p:cxnSp>
          <p:nvCxnSpPr>
            <p:cNvPr id="11" name="Connecteur droit avec flèche 10"/>
            <p:cNvCxnSpPr/>
            <p:nvPr/>
          </p:nvCxnSpPr>
          <p:spPr>
            <a:xfrm flipV="1">
              <a:off x="5460298" y="5923450"/>
              <a:ext cx="2040994" cy="228729"/>
            </a:xfrm>
            <a:prstGeom prst="straightConnector1">
              <a:avLst/>
            </a:prstGeom>
            <a:ln w="603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ZoneTexte 18"/>
          <p:cNvSpPr txBox="1"/>
          <p:nvPr/>
        </p:nvSpPr>
        <p:spPr>
          <a:xfrm>
            <a:off x="6287312" y="3683575"/>
            <a:ext cx="81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AVANT</a:t>
            </a:r>
            <a:endParaRPr lang="fr-FR" i="1" dirty="0">
              <a:solidFill>
                <a:srgbClr val="8E2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91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44243" y="123656"/>
            <a:ext cx="2516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SURFACE DU DESSOUS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867717" y="597804"/>
            <a:ext cx="7238593" cy="18466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une Esquisse dans ce nouveau plan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un arc passant par les trois courbes (comme précédemment, il faudra créer des points intersections)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Répéter ces opérations à l’autre extrémité des courbes latérale !</a:t>
            </a:r>
          </a:p>
        </p:txBody>
      </p:sp>
      <p:sp>
        <p:nvSpPr>
          <p:cNvPr id="5" name="Rectangle 4"/>
          <p:cNvSpPr/>
          <p:nvPr/>
        </p:nvSpPr>
        <p:spPr>
          <a:xfrm>
            <a:off x="451942" y="4174904"/>
            <a:ext cx="5217774" cy="1015663"/>
          </a:xfrm>
          <a:prstGeom prst="rect">
            <a:avLst/>
          </a:prstGeom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sz="2000" dirty="0" smtClean="0"/>
              <a:t>Vous devez obtenir:</a:t>
            </a:r>
          </a:p>
          <a:p>
            <a:r>
              <a:rPr lang="fr-FR" sz="2000" dirty="0">
                <a:solidFill>
                  <a:srgbClr val="FF0000"/>
                </a:solidFill>
              </a:rPr>
              <a:t>	</a:t>
            </a:r>
            <a:r>
              <a:rPr lang="fr-FR" sz="2000" dirty="0" smtClean="0">
                <a:solidFill>
                  <a:srgbClr val="FF0000"/>
                </a:solidFill>
              </a:rPr>
              <a:t>- 3 courbes dans le sens de la longueur</a:t>
            </a:r>
          </a:p>
          <a:p>
            <a:r>
              <a:rPr lang="fr-FR" sz="2000" dirty="0">
                <a:solidFill>
                  <a:srgbClr val="FF0000"/>
                </a:solidFill>
              </a:rPr>
              <a:t>	</a:t>
            </a:r>
            <a:r>
              <a:rPr lang="fr-FR" sz="2000" dirty="0" smtClean="0">
                <a:solidFill>
                  <a:srgbClr val="FF0000"/>
                </a:solidFill>
              </a:rPr>
              <a:t>- 3 arcs dans l’autre sens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22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r="6880"/>
          <a:stretch/>
        </p:blipFill>
        <p:spPr>
          <a:xfrm>
            <a:off x="5803851" y="2816225"/>
            <a:ext cx="6083349" cy="3252636"/>
          </a:xfrm>
          <a:prstGeom prst="rect">
            <a:avLst/>
          </a:prstGeom>
        </p:spPr>
      </p:pic>
      <p:sp>
        <p:nvSpPr>
          <p:cNvPr id="8" name="Étoile à 5 branches 7"/>
          <p:cNvSpPr/>
          <p:nvPr/>
        </p:nvSpPr>
        <p:spPr>
          <a:xfrm>
            <a:off x="10870618" y="3378310"/>
            <a:ext cx="224287" cy="163142"/>
          </a:xfrm>
          <a:prstGeom prst="star5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Étoile à 5 branches 8"/>
          <p:cNvSpPr/>
          <p:nvPr/>
        </p:nvSpPr>
        <p:spPr>
          <a:xfrm>
            <a:off x="6870118" y="5651610"/>
            <a:ext cx="224287" cy="163142"/>
          </a:xfrm>
          <a:prstGeom prst="star5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06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902" y="3268331"/>
            <a:ext cx="5116530" cy="271079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44243" y="123656"/>
            <a:ext cx="2516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SURFACE DU DESSOUS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857443" y="787563"/>
            <a:ext cx="7238593" cy="2714242"/>
            <a:chOff x="867717" y="345775"/>
            <a:chExt cx="7238593" cy="2714242"/>
          </a:xfrm>
        </p:grpSpPr>
        <p:sp>
          <p:nvSpPr>
            <p:cNvPr id="5" name="ZoneTexte 4"/>
            <p:cNvSpPr txBox="1"/>
            <p:nvPr/>
          </p:nvSpPr>
          <p:spPr>
            <a:xfrm>
              <a:off x="867717" y="597804"/>
              <a:ext cx="7238593" cy="246221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fr-FR" sz="2000" dirty="0" smtClean="0"/>
                <a:t>Créer une Surface </a:t>
              </a:r>
              <a:r>
                <a:rPr lang="fr-FR" sz="2000" dirty="0" err="1" smtClean="0"/>
                <a:t>MultiSection</a:t>
              </a:r>
              <a:endParaRPr lang="fr-FR" sz="2000" dirty="0" smtClean="0"/>
            </a:p>
            <a:p>
              <a:pPr marL="342900" indent="-342900">
                <a:buFont typeface="Wingdings" panose="05000000000000000000" pitchFamily="2" charset="2"/>
                <a:buChar char="Ø"/>
              </a:pPr>
              <a:endParaRPr lang="fr-FR" sz="2000" dirty="0"/>
            </a:p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fr-FR" sz="2000" dirty="0" smtClean="0"/>
                <a:t>Sélectionner les arcs pour réaliser les sections</a:t>
              </a:r>
            </a:p>
            <a:p>
              <a:pPr marL="342900" indent="-342900">
                <a:buFont typeface="Wingdings" panose="05000000000000000000" pitchFamily="2" charset="2"/>
                <a:buChar char="Ø"/>
              </a:pPr>
              <a:endParaRPr lang="fr-FR" sz="2000" dirty="0"/>
            </a:p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fr-FR" sz="2000" dirty="0" smtClean="0"/>
                <a:t>Sélectionner les courbes longues pour servir de guide</a:t>
              </a:r>
            </a:p>
            <a:p>
              <a:pPr marL="342900" indent="-342900">
                <a:buFont typeface="Wingdings" panose="05000000000000000000" pitchFamily="2" charset="2"/>
                <a:buChar char="Ø"/>
              </a:pPr>
              <a:endParaRPr lang="fr-FR" sz="2000" dirty="0"/>
            </a:p>
            <a:p>
              <a:r>
                <a:rPr lang="fr-FR" sz="2000" i="1" u="sng" dirty="0" smtClean="0">
                  <a:solidFill>
                    <a:srgbClr val="FF0000"/>
                  </a:solidFill>
                </a:rPr>
                <a:t>ATTENTION</a:t>
              </a:r>
              <a:r>
                <a:rPr lang="fr-FR" sz="2000" dirty="0" smtClean="0"/>
                <a:t> aux flèches représentées sur les sections !!</a:t>
              </a:r>
            </a:p>
            <a:p>
              <a:r>
                <a:rPr lang="fr-FR" sz="2000" dirty="0"/>
                <a:t>	</a:t>
              </a:r>
              <a:r>
                <a:rPr lang="fr-FR" sz="2000" dirty="0" smtClean="0"/>
                <a:t>	et l’ordre !</a:t>
              </a:r>
            </a:p>
          </p:txBody>
        </p:sp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95289" y="345775"/>
              <a:ext cx="883792" cy="810143"/>
            </a:xfrm>
            <a:prstGeom prst="rect">
              <a:avLst/>
            </a:prstGeom>
          </p:spPr>
        </p:pic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1205" y="2116810"/>
            <a:ext cx="3933825" cy="41814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28902" y="5892581"/>
            <a:ext cx="5326010" cy="646331"/>
          </a:xfrm>
          <a:prstGeom prst="rect">
            <a:avLst/>
          </a:prstGeom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dirty="0" smtClean="0"/>
              <a:t>La surface peut être difficilement visible, cacher les autres éléments si besoin !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92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24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299189" y="5831026"/>
            <a:ext cx="5520596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 smtClean="0"/>
              <a:t>NB:</a:t>
            </a:r>
            <a:r>
              <a:rPr lang="fr-FR" sz="2000" dirty="0" smtClean="0"/>
              <a:t> Continuez à </a:t>
            </a:r>
            <a:r>
              <a:rPr lang="fr-FR" sz="2000" b="1" dirty="0" smtClean="0">
                <a:solidFill>
                  <a:srgbClr val="00B0F0"/>
                </a:solidFill>
              </a:rPr>
              <a:t>Nommer</a:t>
            </a:r>
            <a:r>
              <a:rPr lang="fr-FR" sz="2000" dirty="0" smtClean="0"/>
              <a:t> et </a:t>
            </a:r>
            <a:r>
              <a:rPr lang="fr-FR" sz="2000" b="1" dirty="0" smtClean="0">
                <a:solidFill>
                  <a:srgbClr val="00B0F0"/>
                </a:solidFill>
              </a:rPr>
              <a:t>Organiser</a:t>
            </a:r>
            <a:r>
              <a:rPr lang="fr-FR" sz="2000" dirty="0" smtClean="0"/>
              <a:t> votre arbre de construction.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027461" y="928305"/>
            <a:ext cx="6068057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 smtClean="0"/>
              <a:t>NB1:</a:t>
            </a:r>
            <a:r>
              <a:rPr lang="fr-FR" sz="2000" dirty="0" smtClean="0"/>
              <a:t> Regrouper les différents éléments dans un set spécifique (voir des « sous » Set.</a:t>
            </a:r>
            <a:endParaRPr lang="fr-FR" sz="2000" i="1" dirty="0" smtClean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40054" y="286771"/>
            <a:ext cx="73520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/>
              <a:t>- </a:t>
            </a:r>
            <a:r>
              <a:rPr lang="fr-FR" sz="2000" b="1" dirty="0" smtClean="0">
                <a:solidFill>
                  <a:srgbClr val="0070C0"/>
                </a:solidFill>
              </a:rPr>
              <a:t>Renommer </a:t>
            </a:r>
            <a:r>
              <a:rPr lang="fr-FR" sz="2000" dirty="0" smtClean="0"/>
              <a:t> la dernière fonction Extrapolation « surface DESSOUS »</a:t>
            </a:r>
            <a:endParaRPr lang="fr-FR" sz="20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983" y="1847245"/>
            <a:ext cx="3729009" cy="360042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71787" y="3342684"/>
            <a:ext cx="1734770" cy="58477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fr-FR" sz="3200" i="1" dirty="0" smtClean="0">
                <a:solidFill>
                  <a:srgbClr val="00B0F0"/>
                </a:solidFill>
              </a:rPr>
              <a:t>EXEMPLE</a:t>
            </a:r>
            <a:endParaRPr lang="fr-FR" sz="3200" i="1" dirty="0">
              <a:solidFill>
                <a:srgbClr val="00B0F0"/>
              </a:solidFill>
            </a:endParaRPr>
          </a:p>
        </p:txBody>
      </p:sp>
      <p:sp>
        <p:nvSpPr>
          <p:cNvPr id="10" name="Accolade ouvrante 9"/>
          <p:cNvSpPr/>
          <p:nvPr/>
        </p:nvSpPr>
        <p:spPr>
          <a:xfrm>
            <a:off x="3568700" y="1885345"/>
            <a:ext cx="419100" cy="3499455"/>
          </a:xfrm>
          <a:prstGeom prst="leftBrace">
            <a:avLst>
              <a:gd name="adj1" fmla="val 71969"/>
              <a:gd name="adj2" fmla="val 50000"/>
            </a:avLst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962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64" y="2505063"/>
            <a:ext cx="5995720" cy="256404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44243" y="123656"/>
            <a:ext cx="2516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SURFACE DU DESSOUS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744427" y="637310"/>
            <a:ext cx="10156454" cy="2154436"/>
            <a:chOff x="744427" y="772465"/>
            <a:chExt cx="10156454" cy="2154436"/>
          </a:xfrm>
        </p:grpSpPr>
        <p:sp>
          <p:nvSpPr>
            <p:cNvPr id="3" name="ZoneTexte 2"/>
            <p:cNvSpPr txBox="1"/>
            <p:nvPr/>
          </p:nvSpPr>
          <p:spPr>
            <a:xfrm>
              <a:off x="744427" y="772465"/>
              <a:ext cx="10156454" cy="215443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2000" dirty="0" smtClean="0"/>
                <a:t>Cette surface ne dépasse pas du volume, il faut donc l’agrandir pour pouvoir couper le volume.</a:t>
              </a:r>
            </a:p>
            <a:p>
              <a:pPr marL="342900" indent="-342900">
                <a:buFont typeface="Wingdings" panose="05000000000000000000" pitchFamily="2" charset="2"/>
                <a:buChar char="Ø"/>
              </a:pPr>
              <a:endParaRPr lang="fr-FR" sz="2000" dirty="0" smtClean="0"/>
            </a:p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fr-FR" sz="2000" dirty="0" smtClean="0"/>
                <a:t>Extrapoler la surface multi-section de 20 mm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000" dirty="0" smtClean="0"/>
                <a:t>L’extrémité à sélectionner est l’esquisse contenant l’arc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fr-FR" sz="2000" dirty="0" smtClean="0"/>
                <a:t>Assembler le résultat:</a:t>
              </a:r>
            </a:p>
            <a:p>
              <a:pPr lvl="3"/>
              <a:r>
                <a:rPr lang="fr-FR" sz="2000" dirty="0"/>
                <a:t>	</a:t>
              </a:r>
              <a:r>
                <a:rPr lang="fr-FR" sz="2000" dirty="0" smtClean="0"/>
                <a:t>cela construira une nouvelle surface réunissant la surface multi-section + 	partie extrapolée.</a:t>
              </a:r>
              <a:endParaRPr lang="fr-FR" sz="2000" dirty="0"/>
            </a:p>
          </p:txBody>
        </p:sp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3"/>
            <a:srcRect l="15112" b="11553"/>
            <a:stretch/>
          </p:blipFill>
          <p:spPr>
            <a:xfrm>
              <a:off x="5935836" y="1109609"/>
              <a:ext cx="710866" cy="626722"/>
            </a:xfrm>
            <a:prstGeom prst="rect">
              <a:avLst/>
            </a:prstGeom>
          </p:spPr>
        </p:pic>
      </p:grpSp>
      <p:sp>
        <p:nvSpPr>
          <p:cNvPr id="5" name="Rectangle 4"/>
          <p:cNvSpPr/>
          <p:nvPr/>
        </p:nvSpPr>
        <p:spPr>
          <a:xfrm>
            <a:off x="744427" y="4803821"/>
            <a:ext cx="68276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Répéter cette opération afin d’extrapoler l’autre coté: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/>
              <a:t>Attention à extrapoler la surface assemblée précédente (pas la surface multi section</a:t>
            </a:r>
            <a:r>
              <a:rPr lang="fr-FR" sz="2000" dirty="0" smtClean="0"/>
              <a:t>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Vérifier que les extrapolation dépassent du coté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25</a:t>
            </a:fld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640" y="4289627"/>
            <a:ext cx="4302672" cy="199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34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4243" y="123656"/>
            <a:ext cx="2598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EMPLACEMENT POUCE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7537" y="735920"/>
            <a:ext cx="58409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Réaliser la surface ci contre à partir des vues ci-dessous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fr-FR" sz="2000" dirty="0" smtClean="0"/>
              <a:t>La cote de 9 est par rapport au plan d’accrochage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fr-FR" sz="2000" dirty="0" smtClean="0"/>
              <a:t>La cote de 23 par rapport au plan d’arête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26</a:t>
            </a:fld>
            <a:endParaRPr lang="fr-FR" dirty="0"/>
          </a:p>
        </p:txBody>
      </p:sp>
      <p:grpSp>
        <p:nvGrpSpPr>
          <p:cNvPr id="29" name="Groupe 28"/>
          <p:cNvGrpSpPr/>
          <p:nvPr/>
        </p:nvGrpSpPr>
        <p:grpSpPr>
          <a:xfrm>
            <a:off x="471205" y="2578100"/>
            <a:ext cx="5343525" cy="3400424"/>
            <a:chOff x="678903" y="2640012"/>
            <a:chExt cx="5343525" cy="3162300"/>
          </a:xfrm>
        </p:grpSpPr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8903" y="2640012"/>
              <a:ext cx="5343525" cy="3162300"/>
            </a:xfrm>
            <a:prstGeom prst="rect">
              <a:avLst/>
            </a:prstGeom>
          </p:spPr>
        </p:pic>
        <p:sp>
          <p:nvSpPr>
            <p:cNvPr id="21" name="ZoneTexte 20"/>
            <p:cNvSpPr txBox="1"/>
            <p:nvPr/>
          </p:nvSpPr>
          <p:spPr>
            <a:xfrm>
              <a:off x="4086583" y="3187925"/>
              <a:ext cx="64231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2400" dirty="0" smtClean="0"/>
                <a:t>R 28</a:t>
              </a:r>
            </a:p>
          </p:txBody>
        </p:sp>
        <p:cxnSp>
          <p:nvCxnSpPr>
            <p:cNvPr id="22" name="Connecteur droit avec flèche 21"/>
            <p:cNvCxnSpPr/>
            <p:nvPr/>
          </p:nvCxnSpPr>
          <p:spPr>
            <a:xfrm>
              <a:off x="2246436" y="5068942"/>
              <a:ext cx="1715784" cy="0"/>
            </a:xfrm>
            <a:prstGeom prst="straightConnector1">
              <a:avLst/>
            </a:prstGeom>
            <a:ln>
              <a:headEnd type="stealth" w="lg" len="lg"/>
              <a:tailEnd type="stealth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ZoneTexte 22"/>
            <p:cNvSpPr txBox="1"/>
            <p:nvPr/>
          </p:nvSpPr>
          <p:spPr>
            <a:xfrm>
              <a:off x="3014364" y="4791943"/>
              <a:ext cx="32256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2400" dirty="0" smtClean="0"/>
                <a:t>23</a:t>
              </a: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968930" y="3944163"/>
              <a:ext cx="28519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2400" dirty="0" smtClean="0"/>
                <a:t>9</a:t>
              </a:r>
            </a:p>
          </p:txBody>
        </p:sp>
      </p:grpSp>
      <p:pic>
        <p:nvPicPr>
          <p:cNvPr id="20" name="Imag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076" y="1035050"/>
            <a:ext cx="5810924" cy="3562349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7570346" y="5102938"/>
            <a:ext cx="4266104" cy="3077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2000" dirty="0" smtClean="0"/>
              <a:t>Dans un </a:t>
            </a:r>
            <a:r>
              <a:rPr lang="fr-FR" sz="2000" b="1" u="sng" dirty="0" smtClean="0"/>
              <a:t>plan situé à 23 </a:t>
            </a:r>
            <a:r>
              <a:rPr lang="fr-FR" sz="2000" dirty="0" smtClean="0"/>
              <a:t>du « plan Arête »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9045241" y="1235783"/>
            <a:ext cx="809959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2400" dirty="0" smtClean="0"/>
              <a:t>R 24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8119030" y="1943669"/>
            <a:ext cx="479004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2400" dirty="0" smtClean="0"/>
              <a:t>9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702023" y="2920153"/>
            <a:ext cx="89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DESSUS</a:t>
            </a:r>
            <a:endParaRPr lang="fr-FR" i="1" dirty="0">
              <a:solidFill>
                <a:srgbClr val="8E2562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670349" y="1120028"/>
            <a:ext cx="89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DESSUS</a:t>
            </a:r>
            <a:endParaRPr lang="fr-FR" i="1" dirty="0">
              <a:solidFill>
                <a:srgbClr val="8E2562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8535259" y="4625783"/>
            <a:ext cx="1048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DESSOUS</a:t>
            </a:r>
            <a:endParaRPr lang="fr-FR" i="1" dirty="0">
              <a:solidFill>
                <a:srgbClr val="8E2562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848586" y="6138512"/>
            <a:ext cx="1048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>
                <a:solidFill>
                  <a:srgbClr val="8E2562"/>
                </a:solidFill>
              </a:rPr>
              <a:t>DESSOUS</a:t>
            </a:r>
            <a:endParaRPr lang="fr-FR" i="1" dirty="0">
              <a:solidFill>
                <a:srgbClr val="8E25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28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t="6360"/>
          <a:stretch/>
        </p:blipFill>
        <p:spPr>
          <a:xfrm>
            <a:off x="951762" y="669158"/>
            <a:ext cx="6304180" cy="2476171"/>
          </a:xfrm>
          <a:prstGeom prst="rect">
            <a:avLst/>
          </a:prstGeom>
        </p:spPr>
      </p:pic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27</a:t>
            </a:fld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554" y="1501775"/>
            <a:ext cx="3000375" cy="52197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34111" y="3603793"/>
            <a:ext cx="65218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Il va falloir créer la surface finale.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r>
              <a:rPr lang="fr-FR" sz="2000" b="1" i="1" u="sng" dirty="0" smtClean="0">
                <a:solidFill>
                  <a:srgbClr val="FF0000"/>
                </a:solidFill>
              </a:rPr>
              <a:t>NB: </a:t>
            </a:r>
            <a:r>
              <a:rPr lang="fr-FR" sz="2000" dirty="0" smtClean="0"/>
              <a:t>Les différentes surfaces sont dans des SET spécifiques</a:t>
            </a:r>
            <a:endParaRPr lang="fr-FR" sz="2000" dirty="0"/>
          </a:p>
        </p:txBody>
      </p:sp>
      <p:sp>
        <p:nvSpPr>
          <p:cNvPr id="17" name="ZoneTexte 16"/>
          <p:cNvSpPr txBox="1"/>
          <p:nvPr/>
        </p:nvSpPr>
        <p:spPr>
          <a:xfrm>
            <a:off x="951762" y="5386526"/>
            <a:ext cx="5520596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Créez</a:t>
            </a:r>
            <a:r>
              <a:rPr lang="fr-FR" sz="2000" dirty="0" smtClean="0"/>
              <a:t> un </a:t>
            </a:r>
            <a:r>
              <a:rPr lang="fr-FR" sz="2000" b="1" i="1" dirty="0" smtClean="0">
                <a:solidFill>
                  <a:srgbClr val="00B0F0"/>
                </a:solidFill>
              </a:rPr>
              <a:t>SET GEOMETRIQUE « Final » </a:t>
            </a:r>
            <a:r>
              <a:rPr lang="fr-FR" sz="2000" dirty="0" smtClean="0"/>
              <a:t>ou vous réaliserez les différentes coupes …</a:t>
            </a:r>
          </a:p>
        </p:txBody>
      </p:sp>
    </p:spTree>
    <p:extLst>
      <p:ext uri="{BB962C8B-B14F-4D97-AF65-F5344CB8AC3E}">
        <p14:creationId xmlns:p14="http://schemas.microsoft.com/office/powerpoint/2010/main" val="333071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28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87" y="3045813"/>
            <a:ext cx="5616675" cy="208652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962" y="2683697"/>
            <a:ext cx="6207139" cy="26403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90326" y="1487288"/>
            <a:ext cx="86890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Couper et Assembler les Surfaces pour obtenir l’enveloppe finale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9652" y="1945950"/>
            <a:ext cx="1629256" cy="90811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696817" y="2221469"/>
            <a:ext cx="3622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 smtClean="0">
                <a:solidFill>
                  <a:srgbClr val="0070C0"/>
                </a:solidFill>
              </a:rPr>
              <a:t>Coupe ET Assemble des surfaces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119890" y="2239012"/>
            <a:ext cx="199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Coupe des surfaces</a:t>
            </a:r>
          </a:p>
        </p:txBody>
      </p:sp>
      <p:sp>
        <p:nvSpPr>
          <p:cNvPr id="11" name="Flèche droite 10"/>
          <p:cNvSpPr/>
          <p:nvPr/>
        </p:nvSpPr>
        <p:spPr>
          <a:xfrm>
            <a:off x="6933549" y="2170112"/>
            <a:ext cx="568627" cy="49170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 rot="10800000">
            <a:off x="4210385" y="2165754"/>
            <a:ext cx="568627" cy="49170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4416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774" y="3483243"/>
            <a:ext cx="3790950" cy="306705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t="9884" b="11298"/>
          <a:stretch/>
        </p:blipFill>
        <p:spPr>
          <a:xfrm>
            <a:off x="3652548" y="861441"/>
            <a:ext cx="4318603" cy="1577665"/>
          </a:xfrm>
          <a:prstGeom prst="rect">
            <a:avLst/>
          </a:prstGeom>
        </p:spPr>
      </p:pic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29</a:t>
            </a:fld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665113" y="461331"/>
            <a:ext cx="68276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Créez un volume à partir de la surface Finale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000" y="2542697"/>
            <a:ext cx="1916975" cy="107619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5"/>
          <a:srcRect l="14050" t="15139" r="2426" b="3874"/>
          <a:stretch/>
        </p:blipFill>
        <p:spPr>
          <a:xfrm>
            <a:off x="809296" y="3755527"/>
            <a:ext cx="3731174" cy="2522482"/>
          </a:xfrm>
          <a:prstGeom prst="rect">
            <a:avLst/>
          </a:prstGeom>
        </p:spPr>
      </p:pic>
      <p:sp>
        <p:nvSpPr>
          <p:cNvPr id="6" name="Virage 5"/>
          <p:cNvSpPr/>
          <p:nvPr/>
        </p:nvSpPr>
        <p:spPr>
          <a:xfrm rot="5400000">
            <a:off x="8102321" y="2106193"/>
            <a:ext cx="606265" cy="241173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579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Virage 8"/>
          <p:cNvSpPr/>
          <p:nvPr/>
        </p:nvSpPr>
        <p:spPr>
          <a:xfrm rot="16200000" flipH="1">
            <a:off x="3426429" y="2106194"/>
            <a:ext cx="606265" cy="241173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579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371103" y="5749861"/>
            <a:ext cx="14008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volume</a:t>
            </a:r>
            <a:r>
              <a:rPr lang="fr-FR" dirty="0"/>
              <a:t> </a:t>
            </a:r>
            <a:r>
              <a:rPr lang="fr-FR" dirty="0" smtClean="0"/>
              <a:t>plein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302185" y="6249388"/>
            <a:ext cx="788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Coque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3768528" y="5356851"/>
            <a:ext cx="3588287" cy="1200329"/>
          </a:xfrm>
          <a:prstGeom prst="rect">
            <a:avLst/>
          </a:prstGeom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b="1" dirty="0" smtClean="0"/>
              <a:t>Choisir</a:t>
            </a:r>
            <a:r>
              <a:rPr lang="fr-FR" dirty="0" smtClean="0"/>
              <a:t> une de ces solutions !</a:t>
            </a:r>
          </a:p>
          <a:p>
            <a:pPr algn="ctr"/>
            <a:endParaRPr lang="fr-FR" dirty="0">
              <a:solidFill>
                <a:srgbClr val="FF0000"/>
              </a:solidFill>
            </a:endParaRPr>
          </a:p>
          <a:p>
            <a:pPr algn="ctr"/>
            <a:r>
              <a:rPr lang="fr-FR" b="1" dirty="0" smtClean="0">
                <a:solidFill>
                  <a:srgbClr val="FF0000"/>
                </a:solidFill>
              </a:rPr>
              <a:t>Adaptez</a:t>
            </a:r>
            <a:r>
              <a:rPr lang="fr-FR" dirty="0" smtClean="0">
                <a:solidFill>
                  <a:srgbClr val="FF0000"/>
                </a:solidFill>
              </a:rPr>
              <a:t> la suite du TP en fonction de votre choix !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2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7105429" y="842312"/>
            <a:ext cx="333375" cy="1162050"/>
            <a:chOff x="6004127" y="1168804"/>
            <a:chExt cx="333375" cy="1162050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04127" y="1168804"/>
              <a:ext cx="333375" cy="1162050"/>
            </a:xfrm>
            <a:prstGeom prst="rect">
              <a:avLst/>
            </a:prstGeom>
          </p:spPr>
        </p:pic>
        <p:sp>
          <p:nvSpPr>
            <p:cNvPr id="3" name="Ellipse 2"/>
            <p:cNvSpPr/>
            <p:nvPr/>
          </p:nvSpPr>
          <p:spPr>
            <a:xfrm>
              <a:off x="6004127" y="1168804"/>
              <a:ext cx="333375" cy="37736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Rectangle 4"/>
          <p:cNvSpPr/>
          <p:nvPr/>
        </p:nvSpPr>
        <p:spPr>
          <a:xfrm>
            <a:off x="544243" y="123656"/>
            <a:ext cx="3649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FINALISATION PIECE « </a:t>
            </a:r>
            <a:r>
              <a:rPr lang="fr-FR" altLang="fr-FR" b="1" u="sng" dirty="0" smtClean="0">
                <a:solidFill>
                  <a:srgbClr val="FF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</a:t>
            </a: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4489" y="432678"/>
            <a:ext cx="68276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Dans l’ atelier </a:t>
            </a:r>
            <a:r>
              <a:rPr lang="fr-FR" sz="2000" b="1" dirty="0" smtClean="0"/>
              <a:t>PART DESIGN</a:t>
            </a:r>
          </a:p>
          <a:p>
            <a:endParaRPr lang="fr-FR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Rayonner l’ensemble de la pièce avec un rayon de 3mm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000" dirty="0" smtClean="0"/>
              <a:t>Sélectionner « tangence »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000" dirty="0" smtClean="0"/>
              <a:t>Sélectionner les 3 arêtes repérées par les étoiles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Enregistrer le fichier !  « </a:t>
            </a:r>
            <a:r>
              <a:rPr lang="fr-FR" sz="2000" dirty="0" err="1" smtClean="0">
                <a:solidFill>
                  <a:srgbClr val="FF0000"/>
                </a:solidFill>
              </a:rPr>
              <a:t>Master_handle.catpart</a:t>
            </a:r>
            <a:r>
              <a:rPr lang="fr-FR" sz="2000" dirty="0" smtClean="0"/>
              <a:t> »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5006" y="842312"/>
            <a:ext cx="2886682" cy="123534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4243" y="2691507"/>
            <a:ext cx="3007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Création partie supérieure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4490" y="3145101"/>
            <a:ext cx="80905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pièce « </a:t>
            </a:r>
            <a:r>
              <a:rPr lang="fr-FR" sz="2000" dirty="0" err="1" smtClean="0">
                <a:solidFill>
                  <a:srgbClr val="00B050"/>
                </a:solidFill>
              </a:rPr>
              <a:t>upper_body</a:t>
            </a:r>
            <a:r>
              <a:rPr lang="fr-FR" sz="2000" dirty="0" smtClean="0"/>
              <a:t> 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Réaliser une copie avec lien: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Dans </a:t>
            </a:r>
            <a:r>
              <a:rPr lang="fr-FR" sz="2000" dirty="0" smtClean="0">
                <a:solidFill>
                  <a:srgbClr val="FF0000"/>
                </a:solidFill>
              </a:rPr>
              <a:t>MASTER</a:t>
            </a:r>
            <a:r>
              <a:rPr lang="fr-FR" sz="2000" dirty="0" smtClean="0"/>
              <a:t>: Copier le corps principal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Dans </a:t>
            </a:r>
            <a:r>
              <a:rPr lang="fr-FR" sz="2000" dirty="0" smtClean="0">
                <a:solidFill>
                  <a:srgbClr val="00B050"/>
                </a:solidFill>
              </a:rPr>
              <a:t>UPPER_BODY</a:t>
            </a:r>
            <a:r>
              <a:rPr lang="fr-FR" sz="2000" dirty="0" smtClean="0"/>
              <a:t>: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clic droit sur corps principal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« collage spécial »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En tant que résultat avec lien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Faire de même en sélectionnant les plans situé dans le set « référence » du </a:t>
            </a:r>
            <a:r>
              <a:rPr lang="fr-FR" sz="2000" dirty="0" smtClean="0">
                <a:solidFill>
                  <a:srgbClr val="FF0000"/>
                </a:solidFill>
              </a:rPr>
              <a:t>MASTER</a:t>
            </a:r>
            <a:r>
              <a:rPr lang="fr-FR" sz="2000" dirty="0" smtClean="0"/>
              <a:t> et les copier avec liens dans </a:t>
            </a:r>
            <a:r>
              <a:rPr lang="fr-FR" sz="2000" dirty="0" smtClean="0">
                <a:solidFill>
                  <a:srgbClr val="00B050"/>
                </a:solidFill>
              </a:rPr>
              <a:t>UPPER_BODY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6782" y="3941419"/>
            <a:ext cx="3228975" cy="157162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/>
          <a:srcRect b="6292"/>
          <a:stretch/>
        </p:blipFill>
        <p:spPr>
          <a:xfrm>
            <a:off x="9567949" y="2986572"/>
            <a:ext cx="1587731" cy="29481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467179" y="5987018"/>
            <a:ext cx="2030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u="sng" dirty="0" smtClean="0"/>
              <a:t>Arbre </a:t>
            </a:r>
            <a:r>
              <a:rPr lang="fr-FR" i="1" u="sng" dirty="0" smtClean="0">
                <a:solidFill>
                  <a:srgbClr val="00B050"/>
                </a:solidFill>
              </a:rPr>
              <a:t>UPPER_BODY</a:t>
            </a:r>
            <a:endParaRPr lang="fr-FR" i="1" u="sng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407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44243" y="123656"/>
            <a:ext cx="3065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CREATION PIECE « </a:t>
            </a:r>
            <a:r>
              <a:rPr lang="fr-FR" altLang="fr-FR" b="1" u="sng" dirty="0" smtClean="0"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UPPER</a:t>
            </a: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4243" y="708952"/>
            <a:ext cx="106507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La pièce </a:t>
            </a:r>
            <a:r>
              <a:rPr lang="fr-FR" dirty="0" smtClean="0">
                <a:solidFill>
                  <a:srgbClr val="00B050"/>
                </a:solidFill>
              </a:rPr>
              <a:t>UPPER</a:t>
            </a:r>
            <a:r>
              <a:rPr lang="fr-FR" dirty="0" smtClean="0"/>
              <a:t> est une copie conforme de </a:t>
            </a:r>
            <a:r>
              <a:rPr lang="fr-FR" dirty="0" smtClean="0">
                <a:solidFill>
                  <a:srgbClr val="FF0000"/>
                </a:solidFill>
              </a:rPr>
              <a:t>MASTER</a:t>
            </a:r>
            <a:r>
              <a:rPr lang="fr-FR" dirty="0" smtClean="0"/>
              <a:t>, si vous modifiez la forme de </a:t>
            </a:r>
            <a:r>
              <a:rPr lang="fr-FR" dirty="0" smtClean="0">
                <a:solidFill>
                  <a:srgbClr val="FF0000"/>
                </a:solidFill>
              </a:rPr>
              <a:t>MASTER</a:t>
            </a:r>
            <a:r>
              <a:rPr lang="fr-FR" dirty="0" smtClean="0"/>
              <a:t>, </a:t>
            </a:r>
            <a:r>
              <a:rPr lang="fr-FR" dirty="0" smtClean="0">
                <a:solidFill>
                  <a:srgbClr val="00B050"/>
                </a:solidFill>
              </a:rPr>
              <a:t>UPPER</a:t>
            </a:r>
            <a:r>
              <a:rPr lang="fr-FR" dirty="0" smtClean="0"/>
              <a:t> change aussi. Mais l’inverse n’est pas vrai !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544243" y="1761538"/>
            <a:ext cx="68276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Réaliser une coque de ce volume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Epaisseur de 2 mm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Couper le volume par le plan d’accrochage en garder la partie supérieure !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/>
          <a:srcRect b="28486"/>
          <a:stretch/>
        </p:blipFill>
        <p:spPr>
          <a:xfrm>
            <a:off x="5519251" y="1355283"/>
            <a:ext cx="3486150" cy="149177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355" y="3150512"/>
            <a:ext cx="3619694" cy="123273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44243" y="4427102"/>
            <a:ext cx="106507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Dans un </a:t>
            </a:r>
            <a:r>
              <a:rPr lang="fr-FR" dirty="0" err="1" smtClean="0"/>
              <a:t>catpart</a:t>
            </a:r>
            <a:r>
              <a:rPr lang="fr-FR" dirty="0" smtClean="0"/>
              <a:t>, 2 corps différents sont des entités qui s’ignorent (</a:t>
            </a:r>
            <a:r>
              <a:rPr lang="fr-FR" i="1" u="sng" dirty="0" smtClean="0"/>
              <a:t>exemple:</a:t>
            </a:r>
            <a:r>
              <a:rPr lang="fr-FR" dirty="0" smtClean="0"/>
              <a:t> une coupe dans un corps n’a aucun effet sur l’autre). Afin de ne pas conserver ces 2 corps, nous allons les ajouter !</a:t>
            </a:r>
          </a:p>
          <a:p>
            <a:r>
              <a:rPr lang="fr-FR" dirty="0"/>
              <a:t>	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4243" y="5210991"/>
            <a:ext cx="68276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Ajouter le corps2 au corps principal: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Clic droit sur corps2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Objet corps2 =&gt; ajouter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4"/>
          <a:srcRect l="61689" t="63276" r="34092" b="23121"/>
          <a:stretch/>
        </p:blipFill>
        <p:spPr>
          <a:xfrm>
            <a:off x="5240305" y="5210991"/>
            <a:ext cx="1543050" cy="1409700"/>
          </a:xfrm>
          <a:prstGeom prst="rect">
            <a:avLst/>
          </a:prstGeom>
        </p:spPr>
      </p:pic>
      <p:grpSp>
        <p:nvGrpSpPr>
          <p:cNvPr id="17" name="Groupe 16"/>
          <p:cNvGrpSpPr/>
          <p:nvPr/>
        </p:nvGrpSpPr>
        <p:grpSpPr>
          <a:xfrm>
            <a:off x="4718257" y="1288646"/>
            <a:ext cx="333376" cy="1240489"/>
            <a:chOff x="6004126" y="1168804"/>
            <a:chExt cx="333376" cy="1240489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04127" y="1168804"/>
              <a:ext cx="333375" cy="1162050"/>
            </a:xfrm>
            <a:prstGeom prst="rect">
              <a:avLst/>
            </a:prstGeom>
          </p:spPr>
        </p:pic>
        <p:sp>
          <p:nvSpPr>
            <p:cNvPr id="19" name="Ellipse 18"/>
            <p:cNvSpPr/>
            <p:nvPr/>
          </p:nvSpPr>
          <p:spPr>
            <a:xfrm>
              <a:off x="6004126" y="2031929"/>
              <a:ext cx="333375" cy="37736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" name="Espace réservé du numéro de diapositive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63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488" y="2253274"/>
            <a:ext cx="5143500" cy="140466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44243" y="123656"/>
            <a:ext cx="3065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CREATION PIECE « </a:t>
            </a:r>
            <a:r>
              <a:rPr lang="fr-FR" altLang="fr-FR" b="1" u="sng" dirty="0" smtClean="0"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UPPER</a:t>
            </a: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4243" y="718319"/>
            <a:ext cx="68276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Dans une esquisse en appui sur le plan d’accrochage, récupérer le profil intérieur de la coque: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err="1" smtClean="0"/>
              <a:t>Selectionner</a:t>
            </a:r>
            <a:r>
              <a:rPr lang="fr-FR" sz="2000" dirty="0" smtClean="0"/>
              <a:t> de la face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Récupérer les lignes silhouettes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FR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Passer la ligne extérieur en élément de construction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772" y="1479783"/>
            <a:ext cx="830716" cy="704850"/>
          </a:xfrm>
          <a:prstGeom prst="rect">
            <a:avLst/>
          </a:prstGeom>
        </p:spPr>
      </p:pic>
      <p:grpSp>
        <p:nvGrpSpPr>
          <p:cNvPr id="13" name="Groupe 12"/>
          <p:cNvGrpSpPr/>
          <p:nvPr/>
        </p:nvGrpSpPr>
        <p:grpSpPr>
          <a:xfrm>
            <a:off x="3543912" y="2816898"/>
            <a:ext cx="1724025" cy="596594"/>
            <a:chOff x="2796006" y="3196131"/>
            <a:chExt cx="1724025" cy="596594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96006" y="3196131"/>
              <a:ext cx="1724025" cy="542925"/>
            </a:xfrm>
            <a:prstGeom prst="rect">
              <a:avLst/>
            </a:prstGeom>
          </p:spPr>
        </p:pic>
        <p:sp>
          <p:nvSpPr>
            <p:cNvPr id="12" name="Ellipse 11"/>
            <p:cNvSpPr/>
            <p:nvPr/>
          </p:nvSpPr>
          <p:spPr>
            <a:xfrm>
              <a:off x="3542624" y="3415361"/>
              <a:ext cx="333375" cy="37736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5"/>
          <a:srcRect l="12755"/>
          <a:stretch/>
        </p:blipFill>
        <p:spPr>
          <a:xfrm>
            <a:off x="2372941" y="4937793"/>
            <a:ext cx="2473000" cy="176398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44243" y="3877171"/>
            <a:ext cx="68276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A partir de l’esquisse précédente, réaliser une poche: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De 1.5 mm de profondeur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Epaissir de 1mm de part et d’autre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661" y="3927374"/>
            <a:ext cx="3656016" cy="2748315"/>
          </a:xfrm>
          <a:prstGeom prst="rect">
            <a:avLst/>
          </a:prstGeom>
        </p:spPr>
      </p:pic>
      <p:sp>
        <p:nvSpPr>
          <p:cNvPr id="17" name="Espace réservé du numéro de diapositiv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820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4243" y="123656"/>
            <a:ext cx="3102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RENFORTS PIECE « </a:t>
            </a:r>
            <a:r>
              <a:rPr lang="fr-FR" altLang="fr-FR" b="1" u="sng" dirty="0" smtClean="0"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UPPER</a:t>
            </a: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4243" y="718319"/>
            <a:ext cx="68276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Dans une esquisse en appui sur le fond de la poche précédente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Construire les ligne vues ci-contre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Le 8 est par rapport au « plan arête »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Centrer les droite distantes de 14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7371870" y="492988"/>
            <a:ext cx="3973229" cy="2821635"/>
            <a:chOff x="7333022" y="1762460"/>
            <a:chExt cx="3973229" cy="2821635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33022" y="1762460"/>
              <a:ext cx="3973229" cy="2821635"/>
            </a:xfrm>
            <a:prstGeom prst="rect">
              <a:avLst/>
            </a:prstGeom>
          </p:spPr>
        </p:pic>
        <p:sp>
          <p:nvSpPr>
            <p:cNvPr id="5" name="ZoneTexte 4"/>
            <p:cNvSpPr txBox="1"/>
            <p:nvPr/>
          </p:nvSpPr>
          <p:spPr>
            <a:xfrm>
              <a:off x="11072213" y="3635957"/>
              <a:ext cx="23403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dirty="0" smtClean="0"/>
                <a:t>14</a:t>
              </a: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0052438" y="1965778"/>
              <a:ext cx="1170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dirty="0" smtClean="0"/>
                <a:t>8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8709659" y="1827278"/>
              <a:ext cx="23403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dirty="0" smtClean="0"/>
                <a:t>28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44243" y="3138058"/>
            <a:ext cx="68276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Extruder l’esquisse précédente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Extruder jusqu’au suivant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Epaissir les traits de 1mm par fibre neutre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err="1" smtClean="0"/>
              <a:t>Relimiter</a:t>
            </a:r>
            <a:r>
              <a:rPr lang="fr-FR" sz="2000" dirty="0" smtClean="0"/>
              <a:t> les extrémités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5782" y="3539954"/>
            <a:ext cx="4133850" cy="311467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1232" y="4674636"/>
            <a:ext cx="2981484" cy="1877356"/>
          </a:xfrm>
          <a:prstGeom prst="rect">
            <a:avLst/>
          </a:prstGeom>
        </p:spPr>
      </p:pic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89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4243" y="123656"/>
            <a:ext cx="4008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EMPLACEMENT VIS PIECE « </a:t>
            </a:r>
            <a:r>
              <a:rPr lang="fr-FR" altLang="fr-FR" b="1" u="sng" dirty="0" smtClean="0"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UPPER</a:t>
            </a: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4243" y="718319"/>
            <a:ext cx="10680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Dans une esquisse en appui sur le plan d’accrochage, créer  un cercle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ø6 </a:t>
            </a:r>
            <a:endParaRPr lang="fr-FR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à </a:t>
            </a:r>
            <a:r>
              <a:rPr lang="fr-FR" sz="2000" dirty="0"/>
              <a:t>20mm du plan </a:t>
            </a:r>
            <a:r>
              <a:rPr lang="fr-FR" sz="2000" dirty="0" smtClean="0"/>
              <a:t>d’arête.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Centré</a:t>
            </a:r>
            <a:endParaRPr lang="fr-FR" sz="2000" dirty="0"/>
          </a:p>
        </p:txBody>
      </p:sp>
      <p:sp>
        <p:nvSpPr>
          <p:cNvPr id="5" name="Rectangle 4"/>
          <p:cNvSpPr/>
          <p:nvPr/>
        </p:nvSpPr>
        <p:spPr>
          <a:xfrm>
            <a:off x="544243" y="2102753"/>
            <a:ext cx="53433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Extruder ce cercle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Jusqu’au fond </a:t>
            </a:r>
            <a:endParaRPr lang="fr-FR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Décalé de 5mm dans l’autre direction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Centré</a:t>
            </a:r>
            <a:endParaRPr lang="fr-FR" sz="2000" dirty="0"/>
          </a:p>
        </p:txBody>
      </p:sp>
      <p:grpSp>
        <p:nvGrpSpPr>
          <p:cNvPr id="17" name="Groupe 16"/>
          <p:cNvGrpSpPr/>
          <p:nvPr/>
        </p:nvGrpSpPr>
        <p:grpSpPr>
          <a:xfrm>
            <a:off x="6733884" y="1380038"/>
            <a:ext cx="4695825" cy="2357628"/>
            <a:chOff x="5959443" y="1881627"/>
            <a:chExt cx="4695825" cy="2357628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2"/>
            <a:srcRect t="19452" b="17404"/>
            <a:stretch/>
          </p:blipFill>
          <p:spPr>
            <a:xfrm>
              <a:off x="5959443" y="2341984"/>
              <a:ext cx="4695825" cy="1726163"/>
            </a:xfrm>
            <a:prstGeom prst="rect">
              <a:avLst/>
            </a:prstGeom>
          </p:spPr>
        </p:pic>
        <p:cxnSp>
          <p:nvCxnSpPr>
            <p:cNvPr id="7" name="Connecteur droit avec flèche 6"/>
            <p:cNvCxnSpPr/>
            <p:nvPr/>
          </p:nvCxnSpPr>
          <p:spPr>
            <a:xfrm>
              <a:off x="6746033" y="2230016"/>
              <a:ext cx="1679510" cy="9331"/>
            </a:xfrm>
            <a:prstGeom prst="straightConnector1">
              <a:avLst/>
            </a:prstGeom>
            <a:ln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avec flèche 7"/>
            <p:cNvCxnSpPr/>
            <p:nvPr/>
          </p:nvCxnSpPr>
          <p:spPr>
            <a:xfrm flipH="1" flipV="1">
              <a:off x="8848531" y="3446107"/>
              <a:ext cx="6220" cy="420677"/>
            </a:xfrm>
            <a:prstGeom prst="straightConnector1">
              <a:avLst/>
            </a:prstGeom>
            <a:ln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/>
            <p:cNvCxnSpPr/>
            <p:nvPr/>
          </p:nvCxnSpPr>
          <p:spPr>
            <a:xfrm>
              <a:off x="8187608" y="4234590"/>
              <a:ext cx="504000" cy="4665"/>
            </a:xfrm>
            <a:prstGeom prst="straightConnector1">
              <a:avLst/>
            </a:prstGeom>
            <a:ln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/>
            <p:cNvSpPr txBox="1"/>
            <p:nvPr/>
          </p:nvSpPr>
          <p:spPr>
            <a:xfrm>
              <a:off x="7206066" y="1881627"/>
              <a:ext cx="52901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dirty="0" smtClean="0"/>
                <a:t>20</a:t>
              </a: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8961491" y="3517945"/>
              <a:ext cx="52901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dirty="0" smtClean="0"/>
                <a:t>5</a:t>
              </a: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8307355" y="3962256"/>
              <a:ext cx="26450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dirty="0" smtClean="0"/>
                <a:t>ø6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544243" y="3487187"/>
            <a:ext cx="106804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un trou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Borgne</a:t>
            </a:r>
            <a:endParaRPr lang="fr-FR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Ø2.5 mm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Centré sur le ø6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De 13 mm de profondeur</a:t>
            </a:r>
            <a:endParaRPr lang="fr-FR" sz="2000" dirty="0"/>
          </a:p>
        </p:txBody>
      </p:sp>
      <p:grpSp>
        <p:nvGrpSpPr>
          <p:cNvPr id="21" name="Groupe 20"/>
          <p:cNvGrpSpPr/>
          <p:nvPr/>
        </p:nvGrpSpPr>
        <p:grpSpPr>
          <a:xfrm>
            <a:off x="5117550" y="3599166"/>
            <a:ext cx="333375" cy="1519483"/>
            <a:chOff x="5201525" y="4288339"/>
            <a:chExt cx="333375" cy="1519483"/>
          </a:xfrm>
        </p:grpSpPr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01525" y="4288339"/>
              <a:ext cx="333375" cy="1457325"/>
            </a:xfrm>
            <a:prstGeom prst="rect">
              <a:avLst/>
            </a:prstGeom>
          </p:spPr>
        </p:pic>
        <p:sp>
          <p:nvSpPr>
            <p:cNvPr id="20" name="Ellipse 19"/>
            <p:cNvSpPr/>
            <p:nvPr/>
          </p:nvSpPr>
          <p:spPr>
            <a:xfrm>
              <a:off x="5201525" y="5430458"/>
              <a:ext cx="333375" cy="37736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544243" y="5118403"/>
            <a:ext cx="10680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Effectuer une répétition rectangulaire Borgne</a:t>
            </a:r>
            <a:endParaRPr lang="fr-FR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l’extrusion </a:t>
            </a:r>
            <a:r>
              <a:rPr lang="fr-FR" sz="2000" dirty="0"/>
              <a:t>ø6 + trou </a:t>
            </a:r>
            <a:r>
              <a:rPr lang="fr-FR" sz="2000" dirty="0" smtClean="0"/>
              <a:t>ø2.5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2 instances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Distantes de 62 mm</a:t>
            </a:r>
            <a:endParaRPr lang="fr-FR" sz="2000" dirty="0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4485" y="5526105"/>
            <a:ext cx="3888533" cy="1200111"/>
          </a:xfrm>
          <a:prstGeom prst="rect">
            <a:avLst/>
          </a:prstGeom>
        </p:spPr>
      </p:pic>
      <p:sp>
        <p:nvSpPr>
          <p:cNvPr id="24" name="Espace réservé du numéro de diapositive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53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9663" y="3795128"/>
            <a:ext cx="4660425" cy="255497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44243" y="123656"/>
            <a:ext cx="4941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POSITIONNEMENT POIGNEE PIECE « </a:t>
            </a:r>
            <a:r>
              <a:rPr lang="fr-FR" altLang="fr-FR" b="1" u="sng" dirty="0" smtClean="0">
                <a:solidFill>
                  <a:srgbClr val="00B05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UPPER</a:t>
            </a: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4243" y="718319"/>
            <a:ext cx="106804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Dans une esquisse en appui sur le plan d’</a:t>
            </a:r>
            <a:r>
              <a:rPr lang="fr-FR" sz="2000" dirty="0" err="1" smtClean="0"/>
              <a:t>arete</a:t>
            </a:r>
            <a:r>
              <a:rPr lang="fr-FR" sz="2000" dirty="0" smtClean="0"/>
              <a:t>, créer  2 cercles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ø3 </a:t>
            </a:r>
            <a:endParaRPr lang="fr-FR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à 12mm </a:t>
            </a:r>
            <a:r>
              <a:rPr lang="fr-FR" sz="2000" dirty="0"/>
              <a:t>du plan </a:t>
            </a:r>
            <a:r>
              <a:rPr lang="fr-FR" sz="2000" dirty="0" err="1" smtClean="0"/>
              <a:t>median</a:t>
            </a:r>
            <a:endParaRPr lang="fr-FR" sz="2000" dirty="0" smtClean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468" y="1203650"/>
            <a:ext cx="4961450" cy="2331583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274275" y="3025687"/>
            <a:ext cx="369121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fr-FR" dirty="0" smtClean="0"/>
              <a:t>ø3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546349" y="3302686"/>
            <a:ext cx="369121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fr-FR" dirty="0" smtClean="0"/>
              <a:t>12</a:t>
            </a:r>
          </a:p>
        </p:txBody>
      </p:sp>
      <p:sp>
        <p:nvSpPr>
          <p:cNvPr id="7" name="Rectangle 6"/>
          <p:cNvSpPr/>
          <p:nvPr/>
        </p:nvSpPr>
        <p:spPr>
          <a:xfrm>
            <a:off x="544243" y="3441185"/>
            <a:ext cx="106804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Réaliser une poche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Afin de traverser la face avant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439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36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544243" y="293536"/>
            <a:ext cx="2920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Création partie Inférieure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4490" y="747130"/>
            <a:ext cx="872750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pièce « </a:t>
            </a:r>
            <a:r>
              <a:rPr lang="fr-FR" sz="2000" dirty="0" err="1" smtClean="0">
                <a:solidFill>
                  <a:schemeClr val="accent1">
                    <a:lumMod val="75000"/>
                  </a:schemeClr>
                </a:solidFill>
              </a:rPr>
              <a:t>Lower_body</a:t>
            </a:r>
            <a:r>
              <a:rPr lang="fr-FR" sz="2000" dirty="0" smtClean="0"/>
              <a:t> 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Réaliser une copie avec lien de la pièce </a:t>
            </a:r>
            <a:r>
              <a:rPr lang="fr-FR" sz="2000" dirty="0" smtClean="0">
                <a:solidFill>
                  <a:srgbClr val="FF0000"/>
                </a:solidFill>
              </a:rPr>
              <a:t>MASTER </a:t>
            </a:r>
            <a:r>
              <a:rPr lang="fr-FR" sz="2000" dirty="0" smtClean="0"/>
              <a:t>(Corps principal + plans de référence)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Comme pour le </a:t>
            </a:r>
            <a:r>
              <a:rPr lang="fr-FR" sz="2000" dirty="0" smtClean="0">
                <a:solidFill>
                  <a:srgbClr val="00B050"/>
                </a:solidFill>
              </a:rPr>
              <a:t>UPPER_BODY</a:t>
            </a:r>
            <a:r>
              <a:rPr lang="fr-FR" sz="2000" dirty="0" smtClean="0"/>
              <a:t>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Réaliser une coque de 2mm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Effectuer une coupe par le plan d’accrochage (en gardant l’autre coté)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Ajouter les 2 corps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Créer une esquisse avec le profil intérieur de la coque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408" y="3917229"/>
            <a:ext cx="6064994" cy="233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3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37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544243" y="123656"/>
            <a:ext cx="3128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CREATION PIECE « </a:t>
            </a:r>
            <a:r>
              <a:rPr lang="fr-FR" altLang="fr-FR" b="1" u="sng" dirty="0" smtClean="0">
                <a:solidFill>
                  <a:srgbClr val="0070C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4243" y="938028"/>
            <a:ext cx="68276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A partir de l’esquisse précédente, réaliser une extrusion: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De 1.5 mm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Epaissir de 1mm, mais uniquement vers l’extérieur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4056734" y="1728668"/>
            <a:ext cx="7847669" cy="3462327"/>
            <a:chOff x="3095681" y="2166073"/>
            <a:chExt cx="7847669" cy="3462327"/>
          </a:xfrm>
        </p:grpSpPr>
        <p:grpSp>
          <p:nvGrpSpPr>
            <p:cNvPr id="14" name="Groupe 13"/>
            <p:cNvGrpSpPr/>
            <p:nvPr/>
          </p:nvGrpSpPr>
          <p:grpSpPr>
            <a:xfrm>
              <a:off x="5412935" y="2166073"/>
              <a:ext cx="5530415" cy="3462327"/>
              <a:chOff x="5142347" y="2679257"/>
              <a:chExt cx="5530415" cy="3462327"/>
            </a:xfrm>
          </p:grpSpPr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176837" y="3198359"/>
                <a:ext cx="5495925" cy="2943225"/>
              </a:xfrm>
              <a:prstGeom prst="rect">
                <a:avLst/>
              </a:prstGeom>
            </p:spPr>
          </p:pic>
          <p:cxnSp>
            <p:nvCxnSpPr>
              <p:cNvPr id="7" name="Connecteur droit avec flèche 6"/>
              <p:cNvCxnSpPr/>
              <p:nvPr/>
            </p:nvCxnSpPr>
            <p:spPr>
              <a:xfrm flipV="1">
                <a:off x="5710335" y="3090697"/>
                <a:ext cx="306257" cy="706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ZoneTexte 7"/>
              <p:cNvSpPr txBox="1"/>
              <p:nvPr/>
            </p:nvSpPr>
            <p:spPr>
              <a:xfrm>
                <a:off x="5142347" y="3360479"/>
                <a:ext cx="38137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fr-FR" dirty="0" smtClean="0"/>
                  <a:t>1.5</a:t>
                </a:r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5752086" y="2679257"/>
                <a:ext cx="26450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fr-FR" dirty="0" smtClean="0"/>
                  <a:t>1</a:t>
                </a:r>
              </a:p>
            </p:txBody>
          </p:sp>
          <p:cxnSp>
            <p:nvCxnSpPr>
              <p:cNvPr id="11" name="Connecteur droit avec flèche 10"/>
              <p:cNvCxnSpPr/>
              <p:nvPr/>
            </p:nvCxnSpPr>
            <p:spPr>
              <a:xfrm>
                <a:off x="5523722" y="3293706"/>
                <a:ext cx="0" cy="41054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" name="Connecteur droit 15"/>
            <p:cNvCxnSpPr/>
            <p:nvPr/>
          </p:nvCxnSpPr>
          <p:spPr>
            <a:xfrm flipH="1">
              <a:off x="4124131" y="3191069"/>
              <a:ext cx="147949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ZoneTexte 16"/>
            <p:cNvSpPr txBox="1"/>
            <p:nvPr/>
          </p:nvSpPr>
          <p:spPr>
            <a:xfrm>
              <a:off x="3095681" y="2914070"/>
              <a:ext cx="115512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smtClean="0"/>
                <a:t>Plan accrochage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544242" y="3550788"/>
            <a:ext cx="68276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Enlever 0.5 mm d’épaisseur: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À la surface coïncident au plan d’accrochage</a:t>
            </a: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25" y="4332747"/>
            <a:ext cx="5859238" cy="241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8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38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544243" y="123656"/>
            <a:ext cx="3165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RENFORTS PIECE « </a:t>
            </a:r>
            <a:r>
              <a:rPr lang="fr-FR" altLang="fr-FR" b="1" u="sng" dirty="0" smtClean="0">
                <a:solidFill>
                  <a:srgbClr val="0070C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6356167" y="123656"/>
            <a:ext cx="5283063" cy="3747135"/>
            <a:chOff x="5087236" y="1620980"/>
            <a:chExt cx="5283063" cy="3747135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87236" y="1620980"/>
              <a:ext cx="5283063" cy="3747135"/>
            </a:xfrm>
            <a:prstGeom prst="rect">
              <a:avLst/>
            </a:prstGeom>
          </p:spPr>
        </p:pic>
        <p:sp>
          <p:nvSpPr>
            <p:cNvPr id="5" name="ZoneTexte 4"/>
            <p:cNvSpPr txBox="1"/>
            <p:nvPr/>
          </p:nvSpPr>
          <p:spPr>
            <a:xfrm>
              <a:off x="7218966" y="1696650"/>
              <a:ext cx="23403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dirty="0" smtClean="0"/>
                <a:t>28</a:t>
              </a: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9283293" y="1696650"/>
              <a:ext cx="1170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dirty="0" smtClean="0"/>
                <a:t>8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9865179" y="3539643"/>
              <a:ext cx="25140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dirty="0" smtClean="0"/>
                <a:t>14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44243" y="954482"/>
            <a:ext cx="68276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Extruder l’esquisse précédente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Renforts partent du plan de dessus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Extruder jusqu’au fond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Epaissir les traits de 1mm par fibre neutre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err="1" smtClean="0"/>
              <a:t>Relimiter</a:t>
            </a:r>
            <a:r>
              <a:rPr lang="fr-FR" sz="2000" dirty="0" smtClean="0"/>
              <a:t> les extrémités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998680" y="3513112"/>
            <a:ext cx="4373852" cy="3097496"/>
            <a:chOff x="1572258" y="3529737"/>
            <a:chExt cx="4373852" cy="3097496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72258" y="3529737"/>
              <a:ext cx="4373852" cy="3097496"/>
            </a:xfrm>
            <a:prstGeom prst="rect">
              <a:avLst/>
            </a:prstGeom>
          </p:spPr>
        </p:pic>
        <p:sp>
          <p:nvSpPr>
            <p:cNvPr id="11" name="ZoneTexte 10"/>
            <p:cNvSpPr txBox="1"/>
            <p:nvPr/>
          </p:nvSpPr>
          <p:spPr>
            <a:xfrm>
              <a:off x="3759184" y="3529737"/>
              <a:ext cx="31405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smtClean="0"/>
                <a:t>50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1572258" y="4955374"/>
              <a:ext cx="19396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600" dirty="0" smtClean="0"/>
                <a:t>7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5556903" y="4416374"/>
            <a:ext cx="5630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Ajouter des renforts correspondant à l’esquisse de gauche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Renforts partent du plan de dessus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Extruder jusqu’au fond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Epaissir les traits de 1mm par fibre neutre</a:t>
            </a:r>
          </a:p>
        </p:txBody>
      </p:sp>
    </p:spTree>
    <p:extLst>
      <p:ext uri="{BB962C8B-B14F-4D97-AF65-F5344CB8AC3E}">
        <p14:creationId xmlns:p14="http://schemas.microsoft.com/office/powerpoint/2010/main" val="428475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39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544243" y="123656"/>
            <a:ext cx="4427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EMPLACEMENT BRAS - PIECE « </a:t>
            </a:r>
            <a:r>
              <a:rPr lang="fr-FR" altLang="fr-FR" b="1" u="sng" dirty="0" smtClean="0">
                <a:solidFill>
                  <a:srgbClr val="0070C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6227350" y="640080"/>
            <a:ext cx="5255557" cy="2754976"/>
            <a:chOff x="5570644" y="3150524"/>
            <a:chExt cx="5255557" cy="2754976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70644" y="3150524"/>
              <a:ext cx="5197368" cy="2754976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28833" y="3150524"/>
              <a:ext cx="5197368" cy="2754976"/>
            </a:xfrm>
            <a:prstGeom prst="rect">
              <a:avLst/>
            </a:prstGeom>
          </p:spPr>
        </p:pic>
        <p:sp>
          <p:nvSpPr>
            <p:cNvPr id="7" name="ZoneTexte 6"/>
            <p:cNvSpPr txBox="1"/>
            <p:nvPr/>
          </p:nvSpPr>
          <p:spPr>
            <a:xfrm>
              <a:off x="8755134" y="3150524"/>
              <a:ext cx="31405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smtClean="0"/>
                <a:t>12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9069186" y="4095003"/>
              <a:ext cx="31405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smtClean="0"/>
                <a:t>ø3</a:t>
              </a:r>
            </a:p>
          </p:txBody>
        </p:sp>
      </p:grp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43" y="2413633"/>
            <a:ext cx="3491248" cy="232293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648566" y="4736568"/>
            <a:ext cx="52899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Faire de même sur les 3 renforts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Cercle ø3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le centre est dans le plan d’accrochage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À 45 du plan d’</a:t>
            </a:r>
            <a:r>
              <a:rPr lang="fr-FR" sz="2000" dirty="0" err="1" smtClean="0"/>
              <a:t>arete</a:t>
            </a:r>
            <a:endParaRPr lang="fr-FR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544243" y="833820"/>
            <a:ext cx="56831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Réaliser une poche pour le passage du bras: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Cercle ø3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le centre est dans le plan d’accrochage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À 12 du plan médian</a:t>
            </a:r>
          </a:p>
        </p:txBody>
      </p:sp>
      <p:grpSp>
        <p:nvGrpSpPr>
          <p:cNvPr id="17" name="Groupe 16"/>
          <p:cNvGrpSpPr/>
          <p:nvPr/>
        </p:nvGrpSpPr>
        <p:grpSpPr>
          <a:xfrm>
            <a:off x="3067941" y="4261026"/>
            <a:ext cx="3469058" cy="2460449"/>
            <a:chOff x="3033757" y="4397551"/>
            <a:chExt cx="3469058" cy="2460449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33757" y="4569991"/>
              <a:ext cx="3469058" cy="2288009"/>
            </a:xfrm>
            <a:prstGeom prst="rect">
              <a:avLst/>
            </a:prstGeom>
          </p:spPr>
        </p:pic>
        <p:cxnSp>
          <p:nvCxnSpPr>
            <p:cNvPr id="14" name="Connecteur droit avec flèche 13"/>
            <p:cNvCxnSpPr/>
            <p:nvPr/>
          </p:nvCxnSpPr>
          <p:spPr>
            <a:xfrm flipV="1">
              <a:off x="3298677" y="4674550"/>
              <a:ext cx="2409914" cy="25637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4365610" y="4397551"/>
              <a:ext cx="31405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smtClean="0"/>
                <a:t>45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765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40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544243" y="123656"/>
            <a:ext cx="4202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EMPLACEMENT VIS - PIECE « </a:t>
            </a:r>
            <a:r>
              <a:rPr lang="fr-FR" altLang="fr-FR" b="1" u="sng" dirty="0" smtClean="0">
                <a:solidFill>
                  <a:srgbClr val="0070C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4243" y="833820"/>
            <a:ext cx="786823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un plan décalé de 5mm du plan d’accrochage (vers l’intérieur de la pièce)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une esquisse dans ce plan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Cercle ø9.5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Centre à 20mm du « plan d’arête » et dans le « plan médian »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000" dirty="0" smtClean="0"/>
              <a:t>Extruder jusqu’au fond de la pièce</a:t>
            </a:r>
          </a:p>
        </p:txBody>
      </p:sp>
      <p:sp>
        <p:nvSpPr>
          <p:cNvPr id="7" name="Rectangle 6"/>
          <p:cNvSpPr/>
          <p:nvPr/>
        </p:nvSpPr>
        <p:spPr>
          <a:xfrm>
            <a:off x="544243" y="4271885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Créer une esquisse </a:t>
            </a:r>
            <a:r>
              <a:rPr lang="fr-FR" sz="2000" dirty="0" smtClean="0"/>
              <a:t>sur le plan supérieur du ø9.5</a:t>
            </a:r>
            <a:endParaRPr lang="fr-FR" sz="20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/>
              <a:t>Cercle </a:t>
            </a:r>
            <a:r>
              <a:rPr lang="fr-FR" sz="2000" dirty="0" smtClean="0"/>
              <a:t>concentrique au ø9.5</a:t>
            </a:r>
            <a:endParaRPr lang="fr-FR" sz="20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Avec un écart de 1.5 au rayon</a:t>
            </a:r>
            <a:endParaRPr lang="fr-FR" sz="2000" dirty="0"/>
          </a:p>
        </p:txBody>
      </p:sp>
      <p:grpSp>
        <p:nvGrpSpPr>
          <p:cNvPr id="10" name="Groupe 9"/>
          <p:cNvGrpSpPr/>
          <p:nvPr/>
        </p:nvGrpSpPr>
        <p:grpSpPr>
          <a:xfrm>
            <a:off x="6495228" y="3184994"/>
            <a:ext cx="4230744" cy="3470296"/>
            <a:chOff x="6495228" y="3068616"/>
            <a:chExt cx="4230744" cy="3470296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95228" y="3068616"/>
              <a:ext cx="4230744" cy="3470296"/>
            </a:xfrm>
            <a:prstGeom prst="rect">
              <a:avLst/>
            </a:prstGeom>
          </p:spPr>
        </p:pic>
        <p:sp>
          <p:nvSpPr>
            <p:cNvPr id="6" name="ZoneTexte 5"/>
            <p:cNvSpPr txBox="1"/>
            <p:nvPr/>
          </p:nvSpPr>
          <p:spPr>
            <a:xfrm>
              <a:off x="7166717" y="4641216"/>
              <a:ext cx="31405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smtClean="0"/>
                <a:t>1.5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998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41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544243" y="123656"/>
            <a:ext cx="4202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EMPLACEMENT VIS - PIECE « </a:t>
            </a:r>
            <a:r>
              <a:rPr lang="fr-FR" altLang="fr-FR" b="1" u="sng" dirty="0" smtClean="0">
                <a:solidFill>
                  <a:srgbClr val="0070C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4244" y="2340338"/>
            <a:ext cx="64955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000" dirty="0" smtClean="0"/>
              <a:t>Réaliser une poche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 smtClean="0"/>
              <a:t>Première limite: jusqu’au dernier (déboucher)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 smtClean="0"/>
              <a:t>Seconde limite: -2.5 mm</a:t>
            </a:r>
            <a:br>
              <a:rPr lang="fr-FR" sz="2000" dirty="0" smtClean="0"/>
            </a:br>
            <a:r>
              <a:rPr lang="fr-FR" sz="2000" dirty="0" smtClean="0"/>
              <a:t>	(épaisseur restante !)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318" y="1739697"/>
            <a:ext cx="4381500" cy="33528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4243" y="740589"/>
            <a:ext cx="617342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Nous allons effectuer le Lamage.</a:t>
            </a:r>
          </a:p>
          <a:p>
            <a:endParaRPr lang="fr-FR" dirty="0" smtClean="0"/>
          </a:p>
          <a:p>
            <a:r>
              <a:rPr lang="fr-FR" dirty="0" smtClean="0"/>
              <a:t>La poche va donc déboucher ET il va falloir laisser une épaisseur</a:t>
            </a:r>
            <a:endParaRPr lang="fr-FR" dirty="0"/>
          </a:p>
        </p:txBody>
      </p:sp>
      <p:grpSp>
        <p:nvGrpSpPr>
          <p:cNvPr id="11" name="Groupe 10"/>
          <p:cNvGrpSpPr/>
          <p:nvPr/>
        </p:nvGrpSpPr>
        <p:grpSpPr>
          <a:xfrm>
            <a:off x="1376615" y="4231176"/>
            <a:ext cx="4508675" cy="1912882"/>
            <a:chOff x="1376615" y="4231176"/>
            <a:chExt cx="4508675" cy="1912882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6615" y="4231176"/>
              <a:ext cx="4508675" cy="1876281"/>
            </a:xfrm>
            <a:prstGeom prst="rect">
              <a:avLst/>
            </a:prstGeom>
          </p:spPr>
        </p:pic>
        <p:sp>
          <p:nvSpPr>
            <p:cNvPr id="7" name="Ellipse 6"/>
            <p:cNvSpPr/>
            <p:nvPr/>
          </p:nvSpPr>
          <p:spPr>
            <a:xfrm>
              <a:off x="2842952" y="4340196"/>
              <a:ext cx="1172094" cy="180386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4788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42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544243" y="123656"/>
            <a:ext cx="4202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EMPLACEMENT VIS - PIECE « </a:t>
            </a:r>
            <a:r>
              <a:rPr lang="fr-FR" altLang="fr-FR" b="1" u="sng" dirty="0" smtClean="0">
                <a:solidFill>
                  <a:srgbClr val="0070C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4243" y="740589"/>
            <a:ext cx="3101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Réalisation du trou de passage.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4243" y="1276000"/>
            <a:ext cx="29637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un trou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Débouchant</a:t>
            </a:r>
            <a:endParaRPr lang="fr-FR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Ø3.2 mm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Centré sur le ø9.5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4643724" y="1163086"/>
            <a:ext cx="333375" cy="1519483"/>
            <a:chOff x="5201525" y="4288339"/>
            <a:chExt cx="333375" cy="1519483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01525" y="4288339"/>
              <a:ext cx="333375" cy="1457325"/>
            </a:xfrm>
            <a:prstGeom prst="rect">
              <a:avLst/>
            </a:prstGeom>
          </p:spPr>
        </p:pic>
        <p:sp>
          <p:nvSpPr>
            <p:cNvPr id="13" name="Ellipse 12"/>
            <p:cNvSpPr/>
            <p:nvPr/>
          </p:nvSpPr>
          <p:spPr>
            <a:xfrm>
              <a:off x="5201525" y="5430458"/>
              <a:ext cx="333375" cy="37736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936" y="905924"/>
            <a:ext cx="2240403" cy="233463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44242" y="3273828"/>
            <a:ext cx="59064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Créer une esquisse sur le plan du ø9.5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Projeter le profil du cercle ø9.5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4243" y="2771492"/>
            <a:ext cx="4159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Réalisation du centreur de la pièce </a:t>
            </a:r>
            <a:r>
              <a:rPr lang="fr-FR" dirty="0" smtClean="0">
                <a:solidFill>
                  <a:srgbClr val="00B050"/>
                </a:solidFill>
              </a:rPr>
              <a:t>UPPER</a:t>
            </a:r>
            <a:r>
              <a:rPr lang="fr-FR" dirty="0" smtClean="0"/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4241" y="4344140"/>
            <a:ext cx="590643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Extruder ce contour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Sur une profondeur de 1.5mm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Epaissir le contour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Epaisseur 1: 1.5mm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Epaisseur 2: 0mm</a:t>
            </a:r>
          </a:p>
        </p:txBody>
      </p:sp>
      <p:grpSp>
        <p:nvGrpSpPr>
          <p:cNvPr id="34" name="Groupe 33"/>
          <p:cNvGrpSpPr/>
          <p:nvPr/>
        </p:nvGrpSpPr>
        <p:grpSpPr>
          <a:xfrm>
            <a:off x="5036189" y="3335124"/>
            <a:ext cx="6722251" cy="2810497"/>
            <a:chOff x="5036189" y="3335124"/>
            <a:chExt cx="6722251" cy="2810497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 rotWithShape="1">
            <a:blip r:embed="rId4"/>
            <a:srcRect l="2288" r="43448" b="18212"/>
            <a:stretch/>
          </p:blipFill>
          <p:spPr>
            <a:xfrm>
              <a:off x="5036189" y="3335124"/>
              <a:ext cx="4799079" cy="2810497"/>
            </a:xfrm>
            <a:prstGeom prst="rect">
              <a:avLst/>
            </a:prstGeom>
          </p:spPr>
        </p:pic>
        <p:sp>
          <p:nvSpPr>
            <p:cNvPr id="19" name="Accolade fermante 18"/>
            <p:cNvSpPr/>
            <p:nvPr/>
          </p:nvSpPr>
          <p:spPr>
            <a:xfrm>
              <a:off x="9944279" y="5020852"/>
              <a:ext cx="375503" cy="1073399"/>
            </a:xfrm>
            <a:prstGeom prst="rightBrace">
              <a:avLst>
                <a:gd name="adj1" fmla="val 13812"/>
                <a:gd name="adj2" fmla="val 47642"/>
              </a:avLst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0443294" y="5321757"/>
              <a:ext cx="9105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/>
                <a:t>Lamage</a:t>
              </a:r>
              <a:endParaRPr lang="fr-FR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0165125" y="4464697"/>
              <a:ext cx="158811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dirty="0" smtClean="0"/>
                <a:t>Trou de passage ø3.2</a:t>
              </a:r>
              <a:endParaRPr lang="fr-FR" dirty="0"/>
            </a:p>
          </p:txBody>
        </p:sp>
        <p:cxnSp>
          <p:nvCxnSpPr>
            <p:cNvPr id="25" name="Connecteur droit avec flèche 24"/>
            <p:cNvCxnSpPr>
              <a:stCxn id="23" idx="1"/>
            </p:cNvCxnSpPr>
            <p:nvPr/>
          </p:nvCxnSpPr>
          <p:spPr>
            <a:xfrm flipH="1">
              <a:off x="8969339" y="4787863"/>
              <a:ext cx="1195786" cy="16467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10170329" y="4031285"/>
              <a:ext cx="158811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dirty="0" smtClean="0"/>
                <a:t>centreur</a:t>
              </a:r>
              <a:endParaRPr lang="fr-FR" dirty="0"/>
            </a:p>
          </p:txBody>
        </p:sp>
        <p:cxnSp>
          <p:nvCxnSpPr>
            <p:cNvPr id="27" name="Connecteur droit avec flèche 26"/>
            <p:cNvCxnSpPr>
              <a:stCxn id="26" idx="1"/>
            </p:cNvCxnSpPr>
            <p:nvPr/>
          </p:nvCxnSpPr>
          <p:spPr>
            <a:xfrm flipH="1">
              <a:off x="8969339" y="4215951"/>
              <a:ext cx="1200990" cy="277515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0365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43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717" y="3295775"/>
            <a:ext cx="1629256" cy="90811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935" y="1355044"/>
            <a:ext cx="961396" cy="102342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87375" y="502132"/>
            <a:ext cx="4281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Quelques Fonctions utiles pour la suite</a:t>
            </a:r>
            <a:endParaRPr lang="fr-FR" altLang="fr-FR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27657" y="1682089"/>
            <a:ext cx="8570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Assemble des surfaces (créée une nouvelle surfaces UNION des surfaces </a:t>
            </a:r>
            <a:r>
              <a:rPr lang="fr-FR" dirty="0" err="1" smtClean="0"/>
              <a:t>selectionnées</a:t>
            </a:r>
            <a:endParaRPr lang="fr-FR" dirty="0" smtClean="0"/>
          </a:p>
        </p:txBody>
      </p:sp>
      <p:sp>
        <p:nvSpPr>
          <p:cNvPr id="8" name="ZoneTexte 7"/>
          <p:cNvSpPr txBox="1"/>
          <p:nvPr/>
        </p:nvSpPr>
        <p:spPr>
          <a:xfrm>
            <a:off x="5269535" y="3527513"/>
            <a:ext cx="3225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Coupe ET Assemble des surfaces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276067" y="5156437"/>
            <a:ext cx="199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Coupe des surfaces</a:t>
            </a:r>
          </a:p>
        </p:txBody>
      </p:sp>
      <p:sp>
        <p:nvSpPr>
          <p:cNvPr id="12" name="Flèche droite 11"/>
          <p:cNvSpPr/>
          <p:nvPr/>
        </p:nvSpPr>
        <p:spPr>
          <a:xfrm>
            <a:off x="3808515" y="3466326"/>
            <a:ext cx="1195478" cy="49170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droite 12"/>
          <p:cNvSpPr/>
          <p:nvPr/>
        </p:nvSpPr>
        <p:spPr>
          <a:xfrm rot="5400000">
            <a:off x="1940206" y="4434308"/>
            <a:ext cx="664896" cy="49170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16139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44</a:t>
            </a:fld>
            <a:endParaRPr lang="fr-FR"/>
          </a:p>
        </p:txBody>
      </p:sp>
      <p:grpSp>
        <p:nvGrpSpPr>
          <p:cNvPr id="11" name="Groupe 10"/>
          <p:cNvGrpSpPr/>
          <p:nvPr/>
        </p:nvGrpSpPr>
        <p:grpSpPr>
          <a:xfrm>
            <a:off x="1568822" y="2644191"/>
            <a:ext cx="9093632" cy="3625850"/>
            <a:chOff x="1361005" y="2076593"/>
            <a:chExt cx="9093632" cy="3625850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61005" y="2076593"/>
              <a:ext cx="9093632" cy="3625850"/>
            </a:xfrm>
            <a:prstGeom prst="rect">
              <a:avLst/>
            </a:prstGeom>
          </p:spPr>
        </p:pic>
        <p:sp>
          <p:nvSpPr>
            <p:cNvPr id="5" name="ZoneTexte 4"/>
            <p:cNvSpPr txBox="1"/>
            <p:nvPr/>
          </p:nvSpPr>
          <p:spPr>
            <a:xfrm rot="21116205">
              <a:off x="5348843" y="2706643"/>
              <a:ext cx="53572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120</a:t>
              </a:r>
            </a:p>
          </p:txBody>
        </p:sp>
        <p:sp>
          <p:nvSpPr>
            <p:cNvPr id="6" name="ZoneTexte 5"/>
            <p:cNvSpPr txBox="1"/>
            <p:nvPr/>
          </p:nvSpPr>
          <p:spPr>
            <a:xfrm rot="21116205">
              <a:off x="3054025" y="4680126"/>
              <a:ext cx="320601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sz="1600" dirty="0" smtClean="0"/>
                <a:t>R12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 rot="21116205">
              <a:off x="6245853" y="4019116"/>
              <a:ext cx="53219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dirty="0" smtClean="0"/>
                <a:t>Angle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 rot="21116205">
              <a:off x="5424981" y="3128169"/>
              <a:ext cx="47609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dirty="0" smtClean="0"/>
                <a:t>R250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 rot="21116205">
              <a:off x="9700022" y="2221588"/>
              <a:ext cx="30601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dirty="0" smtClean="0"/>
                <a:t>36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 rot="21116205">
              <a:off x="8021644" y="3844660"/>
              <a:ext cx="35907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dirty="0" smtClean="0"/>
                <a:t>R35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544243" y="123656"/>
            <a:ext cx="2698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u="sng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UTILISATION DES LIENS</a:t>
            </a:r>
            <a:endParaRPr lang="fr-FR" altLang="fr-FR" u="sng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4243" y="740589"/>
            <a:ext cx="3894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Vérification des liaisons entre les pièces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4243" y="1276000"/>
            <a:ext cx="66462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Editer la première esquisse du fichier </a:t>
            </a:r>
            <a:r>
              <a:rPr lang="fr-FR" sz="2000" dirty="0" smtClean="0">
                <a:solidFill>
                  <a:srgbClr val="FF0000"/>
                </a:solidFill>
              </a:rPr>
              <a:t>MASTER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Changer le R380 en R250</a:t>
            </a:r>
            <a:endParaRPr lang="fr-FR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Changer </a:t>
            </a:r>
            <a:r>
              <a:rPr lang="fr-FR" sz="2000" dirty="0"/>
              <a:t>le </a:t>
            </a:r>
            <a:r>
              <a:rPr lang="fr-FR" sz="2000" dirty="0" smtClean="0"/>
              <a:t>R10 </a:t>
            </a:r>
            <a:r>
              <a:rPr lang="fr-FR" sz="2000" dirty="0"/>
              <a:t>en </a:t>
            </a:r>
            <a:r>
              <a:rPr lang="fr-FR" sz="2000" dirty="0" smtClean="0"/>
              <a:t>R12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Observer la modification sur les pièces </a:t>
            </a:r>
            <a:r>
              <a:rPr lang="fr-FR" sz="2000" dirty="0" smtClean="0">
                <a:solidFill>
                  <a:srgbClr val="00B050"/>
                </a:solidFill>
              </a:rPr>
              <a:t>LOWER</a:t>
            </a:r>
            <a:r>
              <a:rPr lang="fr-FR" sz="2000" dirty="0" smtClean="0"/>
              <a:t> et </a:t>
            </a:r>
            <a:r>
              <a:rPr lang="fr-FR" sz="2000" dirty="0" smtClean="0">
                <a:solidFill>
                  <a:srgbClr val="0070C0"/>
                </a:solidFill>
              </a:rPr>
              <a:t>UPPER</a:t>
            </a:r>
          </a:p>
        </p:txBody>
      </p:sp>
    </p:spTree>
    <p:extLst>
      <p:ext uri="{BB962C8B-B14F-4D97-AF65-F5344CB8AC3E}">
        <p14:creationId xmlns:p14="http://schemas.microsoft.com/office/powerpoint/2010/main" val="155942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2276</TotalTime>
  <Words>2103</Words>
  <Application>Microsoft Office PowerPoint</Application>
  <PresentationFormat>Grand écran</PresentationFormat>
  <Paragraphs>499</Paragraphs>
  <Slides>44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44</vt:i4>
      </vt:variant>
    </vt:vector>
  </HeadingPairs>
  <TitlesOfParts>
    <vt:vector size="56" baseType="lpstr">
      <vt:lpstr>Arial</vt:lpstr>
      <vt:lpstr>Calibri</vt:lpstr>
      <vt:lpstr>Calibri Light</vt:lpstr>
      <vt:lpstr>Cambria</vt:lpstr>
      <vt:lpstr>Courier New</vt:lpstr>
      <vt:lpstr>Helvetica</vt:lpstr>
      <vt:lpstr>Helvetica-Bold</vt:lpstr>
      <vt:lpstr>Helvetica-BoldOblique</vt:lpstr>
      <vt:lpstr>Times New Roman</vt:lpstr>
      <vt:lpstr>Wingdings</vt:lpstr>
      <vt:lpstr>Thème Office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Symanetc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KREMER Arnaud</dc:creator>
  <cp:lastModifiedBy>KREMER Arnaud</cp:lastModifiedBy>
  <cp:revision>136</cp:revision>
  <cp:lastPrinted>2018-01-22T11:19:35Z</cp:lastPrinted>
  <dcterms:created xsi:type="dcterms:W3CDTF">2018-01-18T09:06:04Z</dcterms:created>
  <dcterms:modified xsi:type="dcterms:W3CDTF">2019-02-10T17:25:39Z</dcterms:modified>
</cp:coreProperties>
</file>