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367" r:id="rId3"/>
    <p:sldId id="361" r:id="rId4"/>
    <p:sldId id="362" r:id="rId5"/>
    <p:sldId id="368" r:id="rId6"/>
    <p:sldId id="375" r:id="rId7"/>
    <p:sldId id="374" r:id="rId8"/>
    <p:sldId id="384" r:id="rId9"/>
    <p:sldId id="376" r:id="rId10"/>
    <p:sldId id="377" r:id="rId11"/>
    <p:sldId id="378" r:id="rId12"/>
    <p:sldId id="370" r:id="rId13"/>
    <p:sldId id="369" r:id="rId14"/>
    <p:sldId id="363" r:id="rId15"/>
    <p:sldId id="380" r:id="rId16"/>
    <p:sldId id="381" r:id="rId17"/>
    <p:sldId id="382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63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276C"/>
    <a:srgbClr val="E36B09"/>
    <a:srgbClr val="7030A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29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-1104" y="-96"/>
      </p:cViewPr>
      <p:guideLst>
        <p:guide orient="horz" pos="26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403F-C0D3-4257-A38A-130D42C98E52}" type="datetimeFigureOut">
              <a:rPr lang="fr-FR" smtClean="0"/>
              <a:t>28/09/2020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ABA4A-1700-41D3-A3BE-5036818EBD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0795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26D38-034E-4AAC-890A-471F570431B0}" type="datetimeFigureOut">
              <a:rPr lang="fr-FR" smtClean="0"/>
              <a:t>28/09/2020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7C98-E827-4A75-AE0F-CACC0F731C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3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238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855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pic>
        <p:nvPicPr>
          <p:cNvPr id="8" name="Picture 8" descr="Image_3Dexp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413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57DB-9453-460E-BC5F-1A7F2DA17F79}" type="datetime1">
              <a:rPr lang="fr-FR" smtClean="0"/>
              <a:t>28/09/2020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035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57DB-9453-460E-BC5F-1A7F2DA17F79}" type="datetime1">
              <a:rPr lang="fr-FR" smtClean="0"/>
              <a:t>28/09/2020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61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57DB-9453-460E-BC5F-1A7F2DA17F79}" type="datetime1">
              <a:rPr lang="fr-FR" smtClean="0"/>
              <a:t>28/09/2020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18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/>
          <p:cNvCxnSpPr/>
          <p:nvPr userDrawn="1"/>
        </p:nvCxnSpPr>
        <p:spPr>
          <a:xfrm flipV="1">
            <a:off x="127322" y="6501245"/>
            <a:ext cx="892408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 userDrawn="1"/>
        </p:nvSpPr>
        <p:spPr>
          <a:xfrm>
            <a:off x="17362" y="6500634"/>
            <a:ext cx="9144000" cy="2769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defTabSz="8970963">
              <a:tabLst>
                <a:tab pos="173038" algn="l"/>
                <a:tab pos="4479925" algn="ctr"/>
                <a:tab pos="8785225" algn="r"/>
              </a:tabLst>
            </a:pP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CAO 2A	TP Fry Basket	</a:t>
            </a:r>
            <a:fld id="{2ACD203D-A894-4A2F-8C98-6B1E1B1E838D}" type="slidenum">
              <a:rPr lang="fr-FR" sz="120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8" descr="Image_3Dexp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671" y="282020"/>
            <a:ext cx="3007981" cy="900000"/>
          </a:xfrm>
          <a:prstGeom prst="rect">
            <a:avLst/>
          </a:prstGeom>
        </p:spPr>
      </p:pic>
      <p:pic>
        <p:nvPicPr>
          <p:cNvPr id="9" name="image1.jpeg"/>
          <p:cNvPicPr>
            <a:picLocks noChangeAspect="1" noChangeArrowheads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311" y="1059418"/>
            <a:ext cx="456153" cy="14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66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Image_3Dexp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5984" y="264020"/>
            <a:ext cx="852306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0" y="2057255"/>
            <a:ext cx="9144000" cy="527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40146" tIns="19044" rIns="1733004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100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TP </a:t>
            </a:r>
            <a:r>
              <a:rPr lang="fr-FR" altLang="fr-FR" sz="2100" dirty="0" smtClean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Surfacique (Poignée « Fry Basket </a:t>
            </a:r>
            <a:r>
              <a:rPr lang="fr-FR" altLang="fr-FR" sz="2100" dirty="0" smtClean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»)</a:t>
            </a:r>
          </a:p>
          <a:p>
            <a:pPr lvl="0"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2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PARTIE </a:t>
            </a:r>
            <a:r>
              <a:rPr lang="fr-FR" altLang="fr-FR" sz="1200" u="sng" dirty="0" smtClean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 </a:t>
            </a:r>
            <a:r>
              <a:rPr lang="fr-FR" altLang="fr-FR" sz="12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fr-FR" altLang="fr-FR" sz="1200" u="sng" dirty="0" smtClean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volumique</a:t>
            </a:r>
            <a:endParaRPr lang="fr-FR" altLang="fr-FR" sz="7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1457188"/>
            <a:ext cx="9144000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4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CAO </a:t>
            </a:r>
            <a:r>
              <a:rPr lang="fr-FR" altLang="fr-FR" sz="2400" u="sng" dirty="0" smtClean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(2A</a:t>
            </a:r>
            <a:r>
              <a:rPr lang="fr-FR" altLang="fr-FR" sz="2400" u="sng" dirty="0">
                <a:solidFill>
                  <a:srgbClr val="80276C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) - Concevoir</a:t>
            </a:r>
            <a:endParaRPr lang="fr-FR" altLang="fr-FR" sz="9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86636" y="2907754"/>
            <a:ext cx="4367996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198"/>
            <a:r>
              <a:rPr lang="fr-FR" sz="1500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Objectifs du TP</a:t>
            </a:r>
            <a:endParaRPr lang="fr-FR" sz="1500" b="1" i="1" u="sng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26"/>
              </a:spcBef>
            </a:pPr>
            <a:r>
              <a:rPr lang="fr-FR" b="1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35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6198">
              <a:spcBef>
                <a:spcPts val="4"/>
              </a:spcBef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A l’issue de ce travail, vous serez capable de :</a:t>
            </a:r>
          </a:p>
          <a:p>
            <a:pPr marL="56198">
              <a:spcBef>
                <a:spcPts val="4"/>
              </a:spcBef>
            </a:pP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Modéliser une pièce CAO </a:t>
            </a:r>
            <a:r>
              <a:rPr lang="fr-FR" sz="1350" dirty="0" smtClean="0">
                <a:latin typeface="Arial" panose="020B0604020202020204" pitchFamily="34" charset="0"/>
                <a:ea typeface="Arial" panose="020B0604020202020204" pitchFamily="34" charset="0"/>
              </a:rPr>
              <a:t>avec des outils surfaciques.</a:t>
            </a:r>
            <a:endParaRPr lang="fr-FR" sz="135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r>
              <a:rPr lang="fr-FR" sz="1350" dirty="0" smtClean="0">
                <a:latin typeface="Arial" panose="020B0604020202020204" pitchFamily="34" charset="0"/>
                <a:ea typeface="Arial" panose="020B0604020202020204" pitchFamily="34" charset="0"/>
              </a:rPr>
              <a:t>Création d’une pièce « parent » et de pièces « enfants</a:t>
            </a:r>
            <a:endParaRPr lang="fr-FR" sz="135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00075" lvl="1" indent="-257175" algn="just">
              <a:buFont typeface="Arial" panose="020B0604020202020204" pitchFamily="34" charset="0"/>
              <a:buChar char="-"/>
            </a:pPr>
            <a:r>
              <a:rPr lang="fr-FR" sz="1350" dirty="0">
                <a:latin typeface="Arial" panose="020B0604020202020204" pitchFamily="34" charset="0"/>
                <a:ea typeface="Arial" panose="020B0604020202020204" pitchFamily="34" charset="0"/>
              </a:rPr>
              <a:t>Réaliser un modèle </a:t>
            </a:r>
            <a:r>
              <a:rPr lang="fr-FR" sz="1350" dirty="0" smtClean="0">
                <a:latin typeface="Arial" panose="020B0604020202020204" pitchFamily="34" charset="0"/>
                <a:ea typeface="Arial" panose="020B0604020202020204" pitchFamily="34" charset="0"/>
              </a:rPr>
              <a:t>robuste</a:t>
            </a: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fr-FR" sz="900" dirty="0"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fr-FR" sz="12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70" y="2745801"/>
            <a:ext cx="3744694" cy="150434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t="15752" r="50764" b="3597"/>
          <a:stretch/>
        </p:blipFill>
        <p:spPr>
          <a:xfrm>
            <a:off x="473393" y="4543955"/>
            <a:ext cx="2109787" cy="1805911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1782317" y="4411980"/>
            <a:ext cx="990600" cy="5867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en arc 3"/>
          <p:cNvCxnSpPr>
            <a:stCxn id="2" idx="6"/>
          </p:cNvCxnSpPr>
          <p:nvPr/>
        </p:nvCxnSpPr>
        <p:spPr>
          <a:xfrm flipV="1">
            <a:off x="2772917" y="4250149"/>
            <a:ext cx="336672" cy="455201"/>
          </a:xfrm>
          <a:prstGeom prst="curvedConnector2">
            <a:avLst/>
          </a:pr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03579" y="6174064"/>
            <a:ext cx="34692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elvetica" panose="020B0604020202020204" pitchFamily="34" charset="0"/>
              </a:rPr>
              <a:t>Adaptation d’un tutoriel de Dickson </a:t>
            </a:r>
            <a:r>
              <a:rPr lang="fr-FR" sz="14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Helvetica" panose="020B0604020202020204" pitchFamily="34" charset="0"/>
              </a:rPr>
              <a:t>Sham</a:t>
            </a:r>
            <a:endParaRPr lang="fr-FR" sz="1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37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Création du Volume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085" y="2781401"/>
            <a:ext cx="2835430" cy="114856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06" y="2742650"/>
            <a:ext cx="2766060" cy="112528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90856" y="2337506"/>
            <a:ext cx="234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u="sng" dirty="0" smtClean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Avec «</a:t>
            </a:r>
            <a:r>
              <a:rPr lang="fr-FR" i="1" u="sng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 Part Design »</a:t>
            </a:r>
            <a:endParaRPr lang="fr-FR" u="sng" dirty="0">
              <a:solidFill>
                <a:srgbClr val="00B0F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02776" y="2337506"/>
            <a:ext cx="3784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u="sng" dirty="0" smtClean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Avec «</a:t>
            </a:r>
            <a:r>
              <a:rPr lang="fr-FR" i="1" u="sng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fr-FR" i="1" u="sng" dirty="0" err="1" smtClean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Generative</a:t>
            </a:r>
            <a:r>
              <a:rPr lang="fr-FR" i="1" u="sng" dirty="0" smtClean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Shape </a:t>
            </a:r>
            <a:r>
              <a:rPr lang="fr-FR" i="1" u="sng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Design »</a:t>
            </a:r>
            <a:endParaRPr lang="fr-FR" u="sng" dirty="0">
              <a:solidFill>
                <a:srgbClr val="00B0F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84853" y="1301903"/>
            <a:ext cx="81428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</a:rPr>
              <a:t>Ces 2 fonctions peuvent être utiliser dans l’atelier « Part Design » ou </a:t>
            </a:r>
            <a:r>
              <a:rPr lang="fr-FR" i="1" dirty="0" err="1" smtClean="0">
                <a:latin typeface="Arial" panose="020B0604020202020204" pitchFamily="34" charset="0"/>
                <a:ea typeface="Arial" panose="020B0604020202020204" pitchFamily="34" charset="0"/>
              </a:rPr>
              <a:t>Generative</a:t>
            </a:r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</a:rPr>
              <a:t> Shape Design » 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 rot="5400000">
            <a:off x="6709304" y="4142833"/>
            <a:ext cx="570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5400000">
            <a:off x="1479239" y="4143974"/>
            <a:ext cx="5709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77085" y="4720716"/>
            <a:ext cx="32472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20725"/>
            <a:r>
              <a:rPr lang="fr-FR" i="1" dirty="0" smtClean="0"/>
              <a:t>Ce volume n’est </a:t>
            </a:r>
            <a:r>
              <a:rPr lang="fr-FR" i="1" dirty="0" smtClean="0">
                <a:solidFill>
                  <a:srgbClr val="FF0000"/>
                </a:solidFill>
              </a:rPr>
              <a:t>pas reconnue </a:t>
            </a:r>
            <a:r>
              <a:rPr lang="fr-FR" i="1" dirty="0" smtClean="0"/>
              <a:t>par l’atelier </a:t>
            </a:r>
            <a:r>
              <a:rPr lang="fr-FR" i="1" dirty="0" smtClean="0">
                <a:solidFill>
                  <a:srgbClr val="00B0F0"/>
                </a:solidFill>
              </a:rPr>
              <a:t>« Part Design »</a:t>
            </a:r>
            <a:r>
              <a:rPr lang="fr-FR" i="1" dirty="0" smtClean="0"/>
              <a:t> !</a:t>
            </a:r>
            <a:br>
              <a:rPr lang="fr-FR" i="1" dirty="0" smtClean="0"/>
            </a:br>
            <a:r>
              <a:rPr lang="fr-FR" i="1" dirty="0"/>
              <a:t>	</a:t>
            </a:r>
            <a:endParaRPr lang="fr-FR" i="1" dirty="0" smtClean="0"/>
          </a:p>
          <a:p>
            <a:pPr defTabSz="720725"/>
            <a:r>
              <a:rPr lang="fr-FR" i="1" dirty="0">
                <a:sym typeface="Wingdings 3" panose="05040102010807070707" pitchFamily="18" charset="2"/>
              </a:rPr>
              <a:t>	</a:t>
            </a:r>
            <a:r>
              <a:rPr lang="fr-FR" i="1" dirty="0" smtClean="0">
                <a:sym typeface="Wingdings 3" panose="05040102010807070707" pitchFamily="18" charset="2"/>
              </a:rPr>
              <a:t> </a:t>
            </a:r>
            <a:r>
              <a:rPr lang="fr-FR" i="1" dirty="0" smtClean="0"/>
              <a:t>Evolution Limitée</a:t>
            </a:r>
            <a:endParaRPr lang="fr-FR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5433359" y="2199336"/>
            <a:ext cx="2979156" cy="37445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V="1">
            <a:off x="5664820" y="2316236"/>
            <a:ext cx="2516234" cy="34675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38247" y="4720716"/>
            <a:ext cx="3247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20725"/>
            <a:r>
              <a:rPr lang="fr-FR" i="1" dirty="0" smtClean="0"/>
              <a:t>Volume modifiable via </a:t>
            </a:r>
            <a:r>
              <a:rPr lang="fr-FR" i="1" dirty="0" smtClean="0">
                <a:solidFill>
                  <a:srgbClr val="00B0F0"/>
                </a:solidFill>
              </a:rPr>
              <a:t>« Part Design »</a:t>
            </a:r>
            <a:r>
              <a:rPr lang="fr-FR" i="1" dirty="0" smtClean="0"/>
              <a:t> et reconnu par </a:t>
            </a:r>
            <a:r>
              <a:rPr lang="fr-FR" i="1" dirty="0" smtClean="0">
                <a:solidFill>
                  <a:srgbClr val="00B0F0"/>
                </a:solidFill>
              </a:rPr>
              <a:t>« Générative Shape Design » </a:t>
            </a:r>
            <a:r>
              <a:rPr lang="fr-FR" i="1" dirty="0" smtClean="0"/>
              <a:t>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412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2526" y="1450769"/>
            <a:ext cx="81569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</a:rPr>
              <a:t>Dans l’atelier </a:t>
            </a:r>
            <a:r>
              <a:rPr lang="fr-FR" i="1" dirty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« Part Design </a:t>
            </a:r>
            <a:r>
              <a:rPr lang="fr-FR" i="1" dirty="0" smtClean="0">
                <a:solidFill>
                  <a:srgbClr val="00B0F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»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</a:rPr>
              <a:t>	</a:t>
            </a:r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</a:t>
            </a:r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</a:rPr>
              <a:t> créez une coque de 2 mm</a:t>
            </a:r>
          </a:p>
          <a:p>
            <a:r>
              <a:rPr lang="fr-FR" i="1" dirty="0">
                <a:latin typeface="Arial" panose="020B0604020202020204" pitchFamily="34" charset="0"/>
                <a:ea typeface="Arial" panose="020B0604020202020204" pitchFamily="34" charset="0"/>
              </a:rPr>
              <a:t>	</a:t>
            </a:r>
            <a:r>
              <a:rPr lang="fr-FR" i="1" dirty="0" smtClean="0">
                <a:latin typeface="Arial" panose="020B0604020202020204" pitchFamily="34" charset="0"/>
                <a:ea typeface="Arial" panose="020B0604020202020204" pitchFamily="34" charset="0"/>
              </a:rPr>
              <a:t>(la surface correspond à l’extérieur du volume)</a:t>
            </a:r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Création du Volume</a:t>
            </a:r>
            <a:endParaRPr lang="fr-FR" altLang="fr-FR" sz="800" u="sng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11659" y="2511653"/>
            <a:ext cx="5711202" cy="2044091"/>
            <a:chOff x="816287" y="2566353"/>
            <a:chExt cx="5711202" cy="204409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287" y="2566353"/>
              <a:ext cx="5711202" cy="158337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542026" y="3964113"/>
              <a:ext cx="235777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i="1" dirty="0" smtClean="0"/>
                <a:t>Vue en coupe </a:t>
              </a:r>
              <a:br>
                <a:rPr lang="fr-FR" i="1" dirty="0" smtClean="0"/>
              </a:br>
              <a:r>
                <a:rPr lang="fr-FR" i="1" dirty="0" smtClean="0"/>
                <a:t>(par le </a:t>
              </a:r>
              <a:r>
                <a:rPr lang="fr-FR" i="1" dirty="0" smtClean="0">
                  <a:solidFill>
                    <a:schemeClr val="accent6">
                      <a:lumMod val="75000"/>
                    </a:schemeClr>
                  </a:solidFill>
                </a:rPr>
                <a:t>plan médian</a:t>
              </a:r>
              <a:r>
                <a:rPr lang="fr-FR" i="1" dirty="0" smtClean="0"/>
                <a:t>)</a:t>
              </a:r>
              <a:endParaRPr lang="fr-FR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30481" y="4983219"/>
            <a:ext cx="8283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  <a:sym typeface="Wingdings 3" panose="05040102010807070707" pitchFamily="18" charset="2"/>
              </a:rPr>
              <a:t> La forme extérieure de la poignée est terminée !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7398" y="5643993"/>
            <a:ext cx="7469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i="1" dirty="0" smtClean="0"/>
              <a:t>La </a:t>
            </a:r>
            <a:r>
              <a:rPr lang="fr-FR" i="1" dirty="0" smtClean="0">
                <a:solidFill>
                  <a:schemeClr val="accent6">
                    <a:lumMod val="75000"/>
                  </a:schemeClr>
                </a:solidFill>
              </a:rPr>
              <a:t>poignée réelle </a:t>
            </a:r>
            <a:r>
              <a:rPr lang="fr-FR" i="1" dirty="0" smtClean="0"/>
              <a:t>sera composée d’une </a:t>
            </a:r>
            <a:r>
              <a:rPr lang="fr-FR" i="1" dirty="0" smtClean="0">
                <a:solidFill>
                  <a:srgbClr val="00B0F0"/>
                </a:solidFill>
              </a:rPr>
              <a:t>partie supérieur </a:t>
            </a:r>
            <a:r>
              <a:rPr lang="fr-FR" i="1" dirty="0" smtClean="0"/>
              <a:t>et d’une </a:t>
            </a:r>
            <a:r>
              <a:rPr lang="fr-FR" i="1" dirty="0" smtClean="0">
                <a:solidFill>
                  <a:srgbClr val="E36B09"/>
                </a:solidFill>
              </a:rPr>
              <a:t>partie inférieur</a:t>
            </a:r>
            <a:r>
              <a:rPr lang="fr-FR" i="1" dirty="0" smtClean="0"/>
              <a:t>, qui seront assemblées avec le bras métallique.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l="7467"/>
          <a:stretch/>
        </p:blipFill>
        <p:spPr>
          <a:xfrm>
            <a:off x="6614160" y="1450769"/>
            <a:ext cx="2310644" cy="3270041"/>
          </a:xfrm>
          <a:prstGeom prst="rect">
            <a:avLst/>
          </a:prstGeom>
        </p:spPr>
      </p:pic>
      <p:sp>
        <p:nvSpPr>
          <p:cNvPr id="10" name="Rectangle à coins arrondis 9"/>
          <p:cNvSpPr/>
          <p:nvPr/>
        </p:nvSpPr>
        <p:spPr>
          <a:xfrm>
            <a:off x="6544010" y="1423510"/>
            <a:ext cx="2411274" cy="882810"/>
          </a:xfrm>
          <a:prstGeom prst="roundRect">
            <a:avLst>
              <a:gd name="adj" fmla="val 23013"/>
            </a:avLst>
          </a:prstGeom>
          <a:ln w="12700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algn="ctr"/>
            <a:endParaRPr lang="fr-F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44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Partie supérieure:</a:t>
            </a:r>
            <a:r>
              <a:rPr lang="fr-FR" altLang="fr-FR" dirty="0" smtClean="0">
                <a:solidFill>
                  <a:srgbClr val="80276C"/>
                </a:solidFill>
                <a:latin typeface="Arial" panose="020B0604020202020204" pitchFamily="34" charset="0"/>
              </a:rPr>
              <a:t> copie du Master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328382"/>
            <a:ext cx="3332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Créer une nouvelle pièce 3D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67751" y="1850306"/>
            <a:ext cx="4350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/>
              <a:t>La nommer « </a:t>
            </a:r>
            <a:r>
              <a:rPr lang="fr-FR" sz="2000" dirty="0" smtClean="0">
                <a:solidFill>
                  <a:srgbClr val="00B0F0"/>
                </a:solidFill>
              </a:rPr>
              <a:t>[TP2A] </a:t>
            </a:r>
            <a:r>
              <a:rPr lang="fr-FR" sz="2000" dirty="0" err="1" smtClean="0">
                <a:solidFill>
                  <a:srgbClr val="00B0F0"/>
                </a:solidFill>
              </a:rPr>
              <a:t>poignee_sup_Fry</a:t>
            </a:r>
            <a:r>
              <a:rPr lang="fr-FR" sz="2000" dirty="0" smtClean="0"/>
              <a:t> »</a:t>
            </a:r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304800" y="2556896"/>
            <a:ext cx="3870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Copier / Lier la poignée complète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7601" y="3078820"/>
            <a:ext cx="5226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le ficher </a:t>
            </a:r>
            <a:r>
              <a:rPr lang="fr-FR" sz="2000" dirty="0"/>
              <a:t>« </a:t>
            </a:r>
            <a:r>
              <a:rPr lang="fr-FR" sz="2000" dirty="0">
                <a:solidFill>
                  <a:srgbClr val="7030A0"/>
                </a:solidFill>
              </a:rPr>
              <a:t>[TP2A] </a:t>
            </a:r>
            <a:r>
              <a:rPr lang="fr-FR" sz="2000" dirty="0" err="1" smtClean="0">
                <a:solidFill>
                  <a:srgbClr val="7030A0"/>
                </a:solidFill>
              </a:rPr>
              <a:t>poignee_fryBasket</a:t>
            </a:r>
            <a:r>
              <a:rPr lang="fr-FR" sz="2000" dirty="0"/>
              <a:t> »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458536" y="3538481"/>
            <a:ext cx="6360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 le </a:t>
            </a:r>
            <a:r>
              <a:rPr lang="fr-FR" sz="2000" b="1" u="sng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corps principal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(que j’ai renommé «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Master 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»)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948392" y="3483464"/>
            <a:ext cx="510144" cy="510144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2816620" y="3938591"/>
            <a:ext cx="2823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Copier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67751" y="4611066"/>
            <a:ext cx="5226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Dans le ficher </a:t>
            </a:r>
            <a:r>
              <a:rPr lang="fr-FR" sz="2000" dirty="0"/>
              <a:t>« </a:t>
            </a:r>
            <a:r>
              <a:rPr lang="fr-FR" sz="2000" dirty="0">
                <a:solidFill>
                  <a:srgbClr val="00B0F0"/>
                </a:solidFill>
              </a:rPr>
              <a:t>[TP2A] </a:t>
            </a:r>
            <a:r>
              <a:rPr lang="fr-FR" sz="2000" dirty="0" err="1" smtClean="0">
                <a:solidFill>
                  <a:srgbClr val="00B0F0"/>
                </a:solidFill>
              </a:rPr>
              <a:t>poignee_fryBasket</a:t>
            </a:r>
            <a:r>
              <a:rPr lang="fr-FR" sz="2000" dirty="0"/>
              <a:t> »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458536" y="5134286"/>
            <a:ext cx="6360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sur la forme 3D 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948392" y="5079269"/>
            <a:ext cx="510144" cy="510144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2816621" y="5534396"/>
            <a:ext cx="2344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Collage spécial</a:t>
            </a:r>
            <a:endParaRPr lang="fr-FR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3"/>
          <a:srcRect l="2916" t="12128"/>
          <a:stretch/>
        </p:blipFill>
        <p:spPr>
          <a:xfrm>
            <a:off x="4378270" y="5079268"/>
            <a:ext cx="4232685" cy="542814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3399670" y="5991843"/>
            <a:ext cx="423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« En tant que résultat avec lien »</a:t>
            </a:r>
            <a:endParaRPr lang="fr-F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9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Partie supérieure:</a:t>
            </a:r>
            <a:r>
              <a:rPr lang="fr-FR" altLang="fr-FR" dirty="0" smtClean="0">
                <a:solidFill>
                  <a:srgbClr val="80276C"/>
                </a:solidFill>
                <a:latin typeface="Arial" panose="020B0604020202020204" pitchFamily="34" charset="0"/>
              </a:rPr>
              <a:t> copie du Master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398656"/>
            <a:ext cx="4076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Copier / Lier les plans de référence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17601" y="1920580"/>
            <a:ext cx="52268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Répéter ce </a:t>
            </a:r>
            <a:r>
              <a:rPr lang="fr-FR" sz="2000" b="1" i="1" dirty="0" smtClean="0">
                <a:solidFill>
                  <a:srgbClr val="80276C"/>
                </a:solidFill>
              </a:rPr>
              <a:t>copier / coller avec lien </a:t>
            </a:r>
            <a:r>
              <a:rPr lang="fr-FR" sz="2000" dirty="0" smtClean="0"/>
              <a:t>pour:</a:t>
            </a:r>
          </a:p>
          <a:p>
            <a:pPr lvl="1"/>
            <a:r>
              <a:rPr lang="fr-FR" sz="2000" dirty="0"/>
              <a:t>	- </a:t>
            </a:r>
            <a:r>
              <a:rPr lang="fr-FR" sz="2000" dirty="0">
                <a:solidFill>
                  <a:srgbClr val="FF0000"/>
                </a:solidFill>
              </a:rPr>
              <a:t>Plan Base</a:t>
            </a:r>
          </a:p>
          <a:p>
            <a:pPr lvl="1"/>
            <a:r>
              <a:rPr lang="fr-FR" sz="2000" dirty="0"/>
              <a:t>	</a:t>
            </a:r>
            <a:r>
              <a:rPr lang="fr-FR" sz="2000" dirty="0" smtClean="0"/>
              <a:t>- </a:t>
            </a:r>
            <a:r>
              <a:rPr lang="fr-FR" sz="2000" dirty="0" smtClean="0">
                <a:solidFill>
                  <a:schemeClr val="accent6">
                    <a:lumMod val="75000"/>
                  </a:schemeClr>
                </a:solidFill>
              </a:rPr>
              <a:t>Plan médian</a:t>
            </a:r>
          </a:p>
          <a:p>
            <a:pPr lvl="1"/>
            <a:r>
              <a:rPr lang="fr-FR" sz="2000" dirty="0"/>
              <a:t>	</a:t>
            </a:r>
            <a:r>
              <a:rPr lang="fr-FR" sz="2000" dirty="0" smtClean="0"/>
              <a:t>- </a:t>
            </a:r>
            <a:r>
              <a:rPr lang="fr-FR" sz="2000" dirty="0" smtClean="0">
                <a:solidFill>
                  <a:srgbClr val="00B0F0"/>
                </a:solidFill>
              </a:rPr>
              <a:t>Plan </a:t>
            </a:r>
            <a:r>
              <a:rPr lang="fr-FR" sz="2000" dirty="0" err="1" smtClean="0">
                <a:solidFill>
                  <a:srgbClr val="00B0F0"/>
                </a:solidFill>
              </a:rPr>
              <a:t>Arete</a:t>
            </a:r>
            <a:r>
              <a:rPr lang="fr-FR" sz="2000" dirty="0"/>
              <a:t>	</a:t>
            </a:r>
          </a:p>
        </p:txBody>
      </p:sp>
      <p:sp>
        <p:nvSpPr>
          <p:cNvPr id="9" name="Rectangle 8"/>
          <p:cNvSpPr/>
          <p:nvPr/>
        </p:nvSpPr>
        <p:spPr>
          <a:xfrm>
            <a:off x="416560" y="3537882"/>
            <a:ext cx="5019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675" indent="-447675"/>
            <a:r>
              <a:rPr lang="fr-FR" b="1" i="1" u="sng" dirty="0" smtClean="0"/>
              <a:t>NB:</a:t>
            </a:r>
            <a:r>
              <a:rPr lang="fr-FR" i="1" dirty="0" smtClean="0"/>
              <a:t> Il n’est pas possible de </a:t>
            </a:r>
            <a:r>
              <a:rPr lang="fr-FR" b="1" i="1" dirty="0">
                <a:solidFill>
                  <a:srgbClr val="80276C"/>
                </a:solidFill>
              </a:rPr>
              <a:t>copier / coller avec </a:t>
            </a:r>
            <a:r>
              <a:rPr lang="fr-FR" b="1" i="1" dirty="0" smtClean="0">
                <a:solidFill>
                  <a:srgbClr val="80276C"/>
                </a:solidFill>
              </a:rPr>
              <a:t>lien </a:t>
            </a:r>
            <a:r>
              <a:rPr lang="fr-FR" i="1" dirty="0" smtClean="0"/>
              <a:t>un set géométrique  </a:t>
            </a:r>
            <a:endParaRPr lang="fr-FR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343" y="1920580"/>
            <a:ext cx="2874777" cy="436846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501942" y="4709114"/>
            <a:ext cx="4933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La suite se déroulera dans l’atelier </a:t>
            </a:r>
            <a:r>
              <a:rPr lang="fr-FR" i="1" dirty="0" smtClean="0">
                <a:solidFill>
                  <a:srgbClr val="00B0F0"/>
                </a:solidFill>
              </a:rPr>
              <a:t>«</a:t>
            </a:r>
            <a:r>
              <a:rPr lang="fr-FR" i="1" dirty="0">
                <a:solidFill>
                  <a:srgbClr val="00B0F0"/>
                </a:solidFill>
              </a:rPr>
              <a:t> Part Design »</a:t>
            </a:r>
            <a:r>
              <a:rPr lang="fr-FR" i="1" dirty="0"/>
              <a:t> </a:t>
            </a:r>
            <a:endParaRPr lang="fr-FR" dirty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678" y="3993558"/>
            <a:ext cx="703780" cy="751173"/>
          </a:xfrm>
          <a:prstGeom prst="rect">
            <a:avLst/>
          </a:prstGeom>
        </p:spPr>
      </p:pic>
      <p:sp>
        <p:nvSpPr>
          <p:cNvPr id="21" name="Rectangle à coins arrondis 20"/>
          <p:cNvSpPr/>
          <p:nvPr/>
        </p:nvSpPr>
        <p:spPr>
          <a:xfrm>
            <a:off x="501942" y="5306977"/>
            <a:ext cx="5212538" cy="647130"/>
          </a:xfrm>
          <a:prstGeom prst="roundRect">
            <a:avLst>
              <a:gd name="adj" fmla="val 23013"/>
            </a:avLst>
          </a:prstGeom>
          <a:ln w="12700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fr-FR" sz="1600" dirty="0" smtClean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Si la forme de la poignée complète est modifiée, il suffit de faire une </a:t>
            </a:r>
            <a:r>
              <a:rPr lang="fr-FR" sz="1600" dirty="0" err="1" smtClean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ise</a:t>
            </a:r>
            <a:r>
              <a:rPr lang="fr-FR" sz="1600" dirty="0" smtClean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à jour pour propager les modifications</a:t>
            </a:r>
            <a:endParaRPr lang="fr-F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94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082" y="5154471"/>
            <a:ext cx="4652382" cy="12398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Partie supérieure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328" y="1362940"/>
            <a:ext cx="398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Préparation de la forme extérieure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686719" y="2238162"/>
            <a:ext cx="2523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sz="2000" dirty="0"/>
              <a:t>« 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Master </a:t>
            </a:r>
            <a:r>
              <a:rPr lang="fr-FR" sz="2000" dirty="0" smtClean="0">
                <a:solidFill>
                  <a:schemeClr val="accent6">
                    <a:lumMod val="75000"/>
                  </a:schemeClr>
                </a:solidFill>
              </a:rPr>
              <a:t>objet </a:t>
            </a:r>
            <a:r>
              <a:rPr lang="fr-FR" sz="2000" dirty="0" smtClean="0"/>
              <a:t>»</a:t>
            </a:r>
            <a:endParaRPr lang="fr-FR" sz="2000" dirty="0"/>
          </a:p>
        </p:txBody>
      </p:sp>
      <p:sp>
        <p:nvSpPr>
          <p:cNvPr id="5" name="Rectangle 4"/>
          <p:cNvSpPr/>
          <p:nvPr/>
        </p:nvSpPr>
        <p:spPr>
          <a:xfrm>
            <a:off x="784739" y="4521527"/>
            <a:ext cx="2749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Transformer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4019" y="1838052"/>
            <a:ext cx="52268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Sur le corps « </a:t>
            </a:r>
            <a:r>
              <a:rPr lang="fr-FR" sz="2000" dirty="0" smtClean="0">
                <a:solidFill>
                  <a:srgbClr val="00B0F0"/>
                </a:solidFill>
              </a:rPr>
              <a:t>Master</a:t>
            </a:r>
            <a:r>
              <a:rPr lang="fr-FR" sz="2000" dirty="0" smtClean="0"/>
              <a:t> »</a:t>
            </a:r>
            <a:endParaRPr lang="fr-FR" sz="20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784739" y="1785142"/>
            <a:ext cx="510144" cy="51014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/>
          <a:srcRect l="7240" t="9825" r="9149" b="10718"/>
          <a:stretch/>
        </p:blipFill>
        <p:spPr>
          <a:xfrm>
            <a:off x="4861561" y="1463039"/>
            <a:ext cx="1998980" cy="7416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ZoneTexte 9"/>
          <p:cNvSpPr txBox="1"/>
          <p:nvPr/>
        </p:nvSpPr>
        <p:spPr>
          <a:xfrm>
            <a:off x="2303502" y="2746536"/>
            <a:ext cx="2523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</a:rPr>
              <a:t>Ajouter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674" y="2499772"/>
            <a:ext cx="2551848" cy="15813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3" name="Connecteur en arc 12"/>
          <p:cNvCxnSpPr>
            <a:stCxn id="9" idx="2"/>
            <a:endCxn id="11" idx="1"/>
          </p:cNvCxnSpPr>
          <p:nvPr/>
        </p:nvCxnSpPr>
        <p:spPr>
          <a:xfrm rot="16200000" flipH="1">
            <a:off x="5551509" y="2514261"/>
            <a:ext cx="1085707" cy="466623"/>
          </a:xfrm>
          <a:prstGeom prst="curvedConnector2">
            <a:avLst/>
          </a:prstGeom>
          <a:ln w="158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10328" y="4015637"/>
            <a:ext cx="3050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Retirer la partie inférieure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294883" y="4783137"/>
            <a:ext cx="3532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70C0"/>
                </a:solidFill>
                <a:sym typeface="Wingdings" panose="05000000000000000000" pitchFamily="2" charset="2"/>
              </a:rPr>
              <a:t>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sz="2000" dirty="0"/>
              <a:t>« 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fr-FR" sz="2000" dirty="0" smtClean="0">
                <a:solidFill>
                  <a:schemeClr val="accent6">
                    <a:lumMod val="75000"/>
                  </a:schemeClr>
                </a:solidFill>
              </a:rPr>
              <a:t>ouper </a:t>
            </a:r>
            <a:r>
              <a:rPr lang="fr-FR" sz="2000" dirty="0" smtClean="0"/>
              <a:t>» par le </a:t>
            </a:r>
            <a:r>
              <a:rPr lang="fr-FR" sz="2000" b="1" dirty="0" smtClean="0">
                <a:solidFill>
                  <a:srgbClr val="FF0000"/>
                </a:solidFill>
              </a:rPr>
              <a:t>plan Base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6"/>
          <a:srcRect l="9537" t="12981" r="11019" b="12473"/>
          <a:stretch/>
        </p:blipFill>
        <p:spPr>
          <a:xfrm>
            <a:off x="4861561" y="4890859"/>
            <a:ext cx="544830" cy="46863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475513" y="5636740"/>
            <a:ext cx="3511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i="1" dirty="0" smtClean="0"/>
              <a:t>Conserver la partie avec l’emplacement pour le pouce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054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97" y="1532414"/>
            <a:ext cx="8260205" cy="4115752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Plan poignée supérieure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5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" y="1423987"/>
            <a:ext cx="6962775" cy="40100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3D poignée supérieure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55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Méthodologie Poignée supérieure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76752" b="65768"/>
          <a:stretch/>
        </p:blipFill>
        <p:spPr>
          <a:xfrm>
            <a:off x="5273040" y="1245597"/>
            <a:ext cx="2903220" cy="213006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781" y="3375660"/>
            <a:ext cx="3656016" cy="27483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0328" y="1362940"/>
            <a:ext cx="2319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1) Poche intérieure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0537" y="2304530"/>
            <a:ext cx="34162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Récupérer le profil intérieur</a:t>
            </a:r>
            <a:endParaRPr lang="fr-FR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5935324" y="166400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solidFill>
                  <a:srgbClr val="FF0000"/>
                </a:solidFill>
              </a:rPr>
              <a:t>X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156429" y="2366085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</a:t>
            </a:r>
            <a:r>
              <a:rPr lang="fr-FR" sz="1200" dirty="0" smtClean="0">
                <a:solidFill>
                  <a:srgbClr val="FF0000"/>
                </a:solidFill>
              </a:rPr>
              <a:t>X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sp>
        <p:nvSpPr>
          <p:cNvPr id="10" name="Rectangle 9"/>
          <p:cNvSpPr/>
          <p:nvPr/>
        </p:nvSpPr>
        <p:spPr>
          <a:xfrm>
            <a:off x="800537" y="3067878"/>
            <a:ext cx="3416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Effectuer une poche (le profil étant le fibre neutre)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203796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4872927" y="1240975"/>
            <a:ext cx="2717337" cy="1771441"/>
            <a:chOff x="7333022" y="1762460"/>
            <a:chExt cx="3973229" cy="2821635"/>
          </a:xfrm>
        </p:grpSpPr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33022" y="1762460"/>
              <a:ext cx="3973229" cy="2821635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>
              <a:off x="11072213" y="3635957"/>
              <a:ext cx="234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14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0052438" y="1965778"/>
              <a:ext cx="1170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8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8709659" y="1827278"/>
              <a:ext cx="234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28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Méthodologie Poignée supérieure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0328" y="1362940"/>
            <a:ext cx="1460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2) Renforts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0537" y="2304530"/>
            <a:ext cx="3416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Dessiner la fibre neutre des renforts</a:t>
            </a:r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800537" y="3818726"/>
            <a:ext cx="3416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Extruder les profil</a:t>
            </a:r>
          </a:p>
          <a:p>
            <a:pPr marL="800100" lvl="1" indent="-342900">
              <a:buFontTx/>
              <a:buChar char="-"/>
            </a:pPr>
            <a:r>
              <a:rPr lang="fr-FR" sz="2000" dirty="0" smtClean="0"/>
              <a:t>Épaissir le profil</a:t>
            </a:r>
          </a:p>
          <a:p>
            <a:pPr marL="800100" lvl="1" indent="-342900">
              <a:buFontTx/>
              <a:buChar char="-"/>
            </a:pPr>
            <a:r>
              <a:rPr lang="fr-FR" sz="2000" dirty="0" smtClean="0"/>
              <a:t>Extrémités </a:t>
            </a:r>
            <a:r>
              <a:rPr lang="fr-FR" sz="2000" dirty="0" err="1" smtClean="0"/>
              <a:t>Rélimitées</a:t>
            </a:r>
            <a:endParaRPr lang="fr-FR" sz="2000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676" y="3143254"/>
            <a:ext cx="413385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61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6976" y="437126"/>
            <a:ext cx="4544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u="sng" dirty="0" smtClean="0">
                <a:solidFill>
                  <a:srgbClr val="80276C"/>
                </a:solidFill>
                <a:latin typeface="Arial" panose="020B0604020202020204" pitchFamily="34" charset="0"/>
              </a:rPr>
              <a:t>Méthodologie Poignée supérieure</a:t>
            </a:r>
            <a:endParaRPr lang="fr-FR" altLang="fr-FR" sz="800" dirty="0">
              <a:solidFill>
                <a:srgbClr val="80276C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0328" y="1362940"/>
            <a:ext cx="22721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</a:t>
            </a:r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) Axes de fixation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00536" y="2066636"/>
            <a:ext cx="3416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En modéliser un et effectuer une répétition linéaire</a:t>
            </a:r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800535" y="4642198"/>
            <a:ext cx="34162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000" dirty="0" smtClean="0"/>
              <a:t>En modéliser un et effectuer une symétrie</a:t>
            </a:r>
            <a:endParaRPr lang="fr-FR" sz="2000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/>
          <a:srcRect l="12920" t="-1" r="73040" b="70944"/>
          <a:stretch/>
        </p:blipFill>
        <p:spPr>
          <a:xfrm>
            <a:off x="4082699" y="1460869"/>
            <a:ext cx="1543598" cy="1591767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2"/>
          <a:srcRect l="43610" t="3611" r="42350" b="67332"/>
          <a:stretch/>
        </p:blipFill>
        <p:spPr>
          <a:xfrm>
            <a:off x="6354709" y="1578952"/>
            <a:ext cx="1543598" cy="159176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10328" y="4029257"/>
            <a:ext cx="2344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6198"/>
            <a:r>
              <a:rPr lang="fr-FR" b="1" i="1" u="sng" dirty="0" smtClean="0">
                <a:solidFill>
                  <a:srgbClr val="E36B09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4) Passage du bras</a:t>
            </a:r>
            <a:endParaRPr lang="fr-FR" i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 rotWithShape="1">
          <a:blip r:embed="rId2"/>
          <a:srcRect l="78530" t="44794" r="7430" b="13196"/>
          <a:stretch/>
        </p:blipFill>
        <p:spPr>
          <a:xfrm>
            <a:off x="5062655" y="4187477"/>
            <a:ext cx="1159728" cy="172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67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2265105" y="1293541"/>
            <a:ext cx="6477451" cy="3607523"/>
            <a:chOff x="3095681" y="2166073"/>
            <a:chExt cx="7847669" cy="3462327"/>
          </a:xfrm>
        </p:grpSpPr>
        <p:grpSp>
          <p:nvGrpSpPr>
            <p:cNvPr id="3" name="Groupe 2"/>
            <p:cNvGrpSpPr/>
            <p:nvPr/>
          </p:nvGrpSpPr>
          <p:grpSpPr>
            <a:xfrm>
              <a:off x="5412935" y="2166073"/>
              <a:ext cx="5530415" cy="3462327"/>
              <a:chOff x="5142347" y="2679257"/>
              <a:chExt cx="5530415" cy="3462327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76837" y="3198359"/>
                <a:ext cx="5495925" cy="2943225"/>
              </a:xfrm>
              <a:prstGeom prst="rect">
                <a:avLst/>
              </a:prstGeom>
            </p:spPr>
          </p:pic>
          <p:cxnSp>
            <p:nvCxnSpPr>
              <p:cNvPr id="7" name="Connecteur droit avec flèche 6"/>
              <p:cNvCxnSpPr/>
              <p:nvPr/>
            </p:nvCxnSpPr>
            <p:spPr>
              <a:xfrm flipV="1">
                <a:off x="5710335" y="3090697"/>
                <a:ext cx="306257" cy="706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ZoneTexte 7"/>
              <p:cNvSpPr txBox="1"/>
              <p:nvPr/>
            </p:nvSpPr>
            <p:spPr>
              <a:xfrm>
                <a:off x="5142347" y="3360479"/>
                <a:ext cx="38137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dirty="0" smtClean="0"/>
                  <a:t>1.5</a:t>
                </a:r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5752086" y="2679257"/>
                <a:ext cx="26450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fr-FR" dirty="0" smtClean="0"/>
                  <a:t>1</a:t>
                </a:r>
              </a:p>
            </p:txBody>
          </p:sp>
          <p:cxnSp>
            <p:nvCxnSpPr>
              <p:cNvPr id="10" name="Connecteur droit avec flèche 9"/>
              <p:cNvCxnSpPr/>
              <p:nvPr/>
            </p:nvCxnSpPr>
            <p:spPr>
              <a:xfrm>
                <a:off x="5523722" y="3293706"/>
                <a:ext cx="0" cy="41054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Connecteur droit 3"/>
            <p:cNvCxnSpPr/>
            <p:nvPr/>
          </p:nvCxnSpPr>
          <p:spPr>
            <a:xfrm flipH="1">
              <a:off x="4124131" y="3191069"/>
              <a:ext cx="1479491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ZoneTexte 4"/>
            <p:cNvSpPr txBox="1"/>
            <p:nvPr/>
          </p:nvSpPr>
          <p:spPr>
            <a:xfrm>
              <a:off x="3095681" y="2914070"/>
              <a:ext cx="115512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Plan accrochage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6965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897120" y="1960880"/>
            <a:ext cx="4013778" cy="3292663"/>
            <a:chOff x="5087236" y="1620980"/>
            <a:chExt cx="5283063" cy="374713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7236" y="1620980"/>
              <a:ext cx="5283063" cy="3747135"/>
            </a:xfrm>
            <a:prstGeom prst="rect">
              <a:avLst/>
            </a:prstGeom>
          </p:spPr>
        </p:pic>
        <p:sp>
          <p:nvSpPr>
            <p:cNvPr id="4" name="ZoneTexte 3"/>
            <p:cNvSpPr txBox="1"/>
            <p:nvPr/>
          </p:nvSpPr>
          <p:spPr>
            <a:xfrm>
              <a:off x="7218966" y="1696650"/>
              <a:ext cx="234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28</a:t>
              </a: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9283293" y="1696650"/>
              <a:ext cx="11702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fr-FR" dirty="0" smtClean="0"/>
                <a:t>8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9865179" y="3539643"/>
              <a:ext cx="25140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dirty="0" smtClean="0"/>
                <a:t>14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327830" y="2219791"/>
            <a:ext cx="4373852" cy="3097496"/>
            <a:chOff x="1572258" y="3529737"/>
            <a:chExt cx="4373852" cy="3097496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2258" y="3529737"/>
              <a:ext cx="4373852" cy="3097496"/>
            </a:xfrm>
            <a:prstGeom prst="rect">
              <a:avLst/>
            </a:prstGeom>
          </p:spPr>
        </p:pic>
        <p:sp>
          <p:nvSpPr>
            <p:cNvPr id="9" name="ZoneTexte 8"/>
            <p:cNvSpPr txBox="1"/>
            <p:nvPr/>
          </p:nvSpPr>
          <p:spPr>
            <a:xfrm>
              <a:off x="3759184" y="3529737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50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572258" y="4955374"/>
              <a:ext cx="1939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600" dirty="0" smtClean="0"/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210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3656870" y="1429674"/>
            <a:ext cx="5255557" cy="2754976"/>
            <a:chOff x="5570644" y="3150524"/>
            <a:chExt cx="5255557" cy="275497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70644" y="3150524"/>
              <a:ext cx="5197368" cy="2754976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28833" y="3150524"/>
              <a:ext cx="5197368" cy="2754976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8755134" y="3150524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12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9069186" y="4095003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ø3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599061" y="3813986"/>
            <a:ext cx="3469058" cy="2460449"/>
            <a:chOff x="3033757" y="4397551"/>
            <a:chExt cx="3469058" cy="2460449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757" y="4569991"/>
              <a:ext cx="3469058" cy="2288009"/>
            </a:xfrm>
            <a:prstGeom prst="rect">
              <a:avLst/>
            </a:prstGeom>
          </p:spPr>
        </p:pic>
        <p:cxnSp>
          <p:nvCxnSpPr>
            <p:cNvPr id="9" name="Connecteur droit avec flèche 8"/>
            <p:cNvCxnSpPr/>
            <p:nvPr/>
          </p:nvCxnSpPr>
          <p:spPr>
            <a:xfrm flipV="1">
              <a:off x="3298677" y="4674550"/>
              <a:ext cx="2409914" cy="25637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4365610" y="4397551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dirty="0" smtClean="0"/>
                <a:t>45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3546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15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08182" y="949992"/>
            <a:ext cx="319113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350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- PIECE « </a:t>
            </a:r>
            <a:r>
              <a:rPr lang="fr-FR" altLang="fr-FR" sz="1350" b="1" u="sng" dirty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sz="1350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sz="1350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8183" y="1482615"/>
            <a:ext cx="59011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Créer un plan décalé de 5mm du plan d’accrochage (vers l’intérieur de la pièce)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fr-FR" sz="1500" dirty="0"/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Créer une esquisse dans ce plan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Cercle ø9.5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Centre à 20mm du « plan d’arête » et dans le « plan médian »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endParaRPr lang="fr-FR" sz="15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500" dirty="0"/>
              <a:t>Extruder jusqu’au fond de la pièce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182" y="4061164"/>
            <a:ext cx="4572000" cy="7848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Créer une esquisse sur le plan supérieur du ø9.5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Cercle concentrique au ø9.5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Avec un écart de 1.5 au rayon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4871421" y="3245996"/>
            <a:ext cx="3173058" cy="2602722"/>
            <a:chOff x="6495228" y="3068616"/>
            <a:chExt cx="4230744" cy="3470296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95228" y="3068616"/>
              <a:ext cx="4230744" cy="3470296"/>
            </a:xfrm>
            <a:prstGeom prst="rect">
              <a:avLst/>
            </a:prstGeom>
          </p:spPr>
        </p:pic>
        <p:sp>
          <p:nvSpPr>
            <p:cNvPr id="6" name="ZoneTexte 5"/>
            <p:cNvSpPr txBox="1"/>
            <p:nvPr/>
          </p:nvSpPr>
          <p:spPr>
            <a:xfrm>
              <a:off x="7166717" y="4641216"/>
              <a:ext cx="31405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350" dirty="0"/>
                <a:t>1.5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63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16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08182" y="949992"/>
            <a:ext cx="319113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350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- PIECE « </a:t>
            </a:r>
            <a:r>
              <a:rPr lang="fr-FR" altLang="fr-FR" sz="1350" b="1" u="sng" dirty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sz="1350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sz="1350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8183" y="2612504"/>
            <a:ext cx="48716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500" dirty="0"/>
              <a:t>Réaliser une poche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fr-FR" sz="1500" dirty="0"/>
              <a:t>Première limite: jusqu’au dernier (déboucher)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fr-FR" sz="1500" dirty="0"/>
              <a:t>Seconde limite: -2.5 mm</a:t>
            </a:r>
            <a:br>
              <a:rPr lang="fr-FR" sz="1500" dirty="0"/>
            </a:br>
            <a:r>
              <a:rPr lang="fr-FR" sz="1500" dirty="0"/>
              <a:t>	(épaisseur restante !)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489" y="2162023"/>
            <a:ext cx="3286125" cy="2514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08183" y="1412692"/>
            <a:ext cx="4674165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dirty="0"/>
              <a:t>Nous allons effectuer le Lamage.</a:t>
            </a:r>
          </a:p>
          <a:p>
            <a:endParaRPr lang="fr-FR" sz="1350" dirty="0"/>
          </a:p>
          <a:p>
            <a:r>
              <a:rPr lang="fr-FR" sz="1350" dirty="0"/>
              <a:t>La poche va donc déboucher ET il va falloir laisser une épaisseur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1032462" y="4030632"/>
            <a:ext cx="3381506" cy="1434662"/>
            <a:chOff x="1376615" y="4231176"/>
            <a:chExt cx="4508675" cy="1912882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615" y="4231176"/>
              <a:ext cx="4508675" cy="1876281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2842952" y="4340196"/>
              <a:ext cx="1172094" cy="180386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347670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17</a:t>
            </a:fld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08182" y="949992"/>
            <a:ext cx="319113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350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EMPLACEMENT VIS - PIECE « </a:t>
            </a:r>
            <a:r>
              <a:rPr lang="fr-FR" altLang="fr-FR" sz="1350" b="1" u="sng" dirty="0">
                <a:solidFill>
                  <a:srgbClr val="0070C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fr-FR" altLang="fr-FR" sz="1350" b="1" u="sng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»</a:t>
            </a:r>
            <a:endParaRPr lang="fr-FR" altLang="fr-FR" sz="1350" dirty="0">
              <a:solidFill>
                <a:srgbClr val="365F91"/>
              </a:solidFill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8183" y="1412692"/>
            <a:ext cx="237193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dirty="0"/>
              <a:t>Réalisation du trou de passage.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8182" y="1814251"/>
            <a:ext cx="22227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Créer un trou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sz="1500" dirty="0"/>
              <a:t>Débouchant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sz="1500" dirty="0"/>
              <a:t>Ø3.2 mm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sz="1500" dirty="0"/>
              <a:t>Centré sur le ø9.5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3482794" y="1729565"/>
            <a:ext cx="250031" cy="1139612"/>
            <a:chOff x="5201525" y="4288339"/>
            <a:chExt cx="333375" cy="1519483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1525" y="4288339"/>
              <a:ext cx="333375" cy="1457325"/>
            </a:xfrm>
            <a:prstGeom prst="rect">
              <a:avLst/>
            </a:prstGeom>
          </p:spPr>
        </p:pic>
        <p:sp>
          <p:nvSpPr>
            <p:cNvPr id="13" name="Ellipse 12"/>
            <p:cNvSpPr/>
            <p:nvPr/>
          </p:nvSpPr>
          <p:spPr>
            <a:xfrm>
              <a:off x="5201525" y="5430458"/>
              <a:ext cx="333375" cy="37736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703" y="1536694"/>
            <a:ext cx="1680302" cy="175097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08182" y="3312621"/>
            <a:ext cx="44298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Créer une esquisse sur le plan du ø9.5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sz="1500" dirty="0"/>
              <a:t>Projeter le profil du cercle ø9.5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8183" y="2935869"/>
            <a:ext cx="316817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dirty="0"/>
              <a:t>Réalisation du centreur de la pièce </a:t>
            </a:r>
            <a:r>
              <a:rPr lang="fr-FR" sz="1350" dirty="0">
                <a:solidFill>
                  <a:srgbClr val="00B050"/>
                </a:solidFill>
              </a:rPr>
              <a:t>UPPER</a:t>
            </a:r>
            <a:r>
              <a:rPr lang="fr-FR" sz="1350" dirty="0"/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08181" y="4115356"/>
            <a:ext cx="442982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fr-FR" sz="1500" dirty="0"/>
              <a:t>Extruder ce contour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sz="1500" dirty="0"/>
              <a:t>Sur une profondeur de 1.5mm</a:t>
            </a:r>
          </a:p>
          <a:p>
            <a:pPr marL="600075" lvl="1" indent="-257175">
              <a:buFont typeface="Arial" panose="020B0604020202020204" pitchFamily="34" charset="0"/>
              <a:buChar char="•"/>
            </a:pPr>
            <a:r>
              <a:rPr lang="fr-FR" sz="1500" dirty="0"/>
              <a:t>Epaissir le contour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Epaisseur 1: 1.5mm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r>
              <a:rPr lang="fr-FR" sz="1500" dirty="0"/>
              <a:t>Epaisseur 2: 0mm</a:t>
            </a:r>
          </a:p>
        </p:txBody>
      </p:sp>
      <p:grpSp>
        <p:nvGrpSpPr>
          <p:cNvPr id="34" name="Groupe 33"/>
          <p:cNvGrpSpPr/>
          <p:nvPr/>
        </p:nvGrpSpPr>
        <p:grpSpPr>
          <a:xfrm>
            <a:off x="3777142" y="3358593"/>
            <a:ext cx="5041688" cy="2107873"/>
            <a:chOff x="5036189" y="3335124"/>
            <a:chExt cx="6722251" cy="2810497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4"/>
            <a:srcRect l="2288" r="43448" b="18212"/>
            <a:stretch/>
          </p:blipFill>
          <p:spPr>
            <a:xfrm>
              <a:off x="5036189" y="3335124"/>
              <a:ext cx="4799079" cy="2810497"/>
            </a:xfrm>
            <a:prstGeom prst="rect">
              <a:avLst/>
            </a:prstGeom>
          </p:spPr>
        </p:pic>
        <p:sp>
          <p:nvSpPr>
            <p:cNvPr id="19" name="Accolade fermante 18"/>
            <p:cNvSpPr/>
            <p:nvPr/>
          </p:nvSpPr>
          <p:spPr>
            <a:xfrm>
              <a:off x="9944279" y="5020852"/>
              <a:ext cx="375503" cy="1073399"/>
            </a:xfrm>
            <a:prstGeom prst="rightBrace">
              <a:avLst>
                <a:gd name="adj1" fmla="val 13812"/>
                <a:gd name="adj2" fmla="val 47642"/>
              </a:avLst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443295" y="5321757"/>
              <a:ext cx="971035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350" dirty="0"/>
                <a:t>Lamage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165125" y="4464697"/>
              <a:ext cx="158811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350" dirty="0"/>
                <a:t>Trou de passage ø3.2</a:t>
              </a:r>
            </a:p>
          </p:txBody>
        </p:sp>
        <p:cxnSp>
          <p:nvCxnSpPr>
            <p:cNvPr id="25" name="Connecteur droit avec flèche 24"/>
            <p:cNvCxnSpPr>
              <a:stCxn id="23" idx="1"/>
            </p:cNvCxnSpPr>
            <p:nvPr/>
          </p:nvCxnSpPr>
          <p:spPr>
            <a:xfrm flipH="1">
              <a:off x="8969339" y="4787863"/>
              <a:ext cx="1195786" cy="16467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10170329" y="4031285"/>
              <a:ext cx="1588111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350" dirty="0"/>
                <a:t>centreur</a:t>
              </a:r>
            </a:p>
          </p:txBody>
        </p:sp>
        <p:cxnSp>
          <p:nvCxnSpPr>
            <p:cNvPr id="27" name="Connecteur droit avec flèche 26"/>
            <p:cNvCxnSpPr>
              <a:stCxn id="26" idx="1"/>
            </p:cNvCxnSpPr>
            <p:nvPr/>
          </p:nvCxnSpPr>
          <p:spPr>
            <a:xfrm flipH="1">
              <a:off x="8969339" y="4215951"/>
              <a:ext cx="1200990" cy="277515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160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11834</TotalTime>
  <Words>497</Words>
  <Application>Microsoft Office PowerPoint</Application>
  <PresentationFormat>Affichage à l'écran (4:3)</PresentationFormat>
  <Paragraphs>131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Sebastien LE LOCH</cp:lastModifiedBy>
  <cp:revision>260</cp:revision>
  <dcterms:created xsi:type="dcterms:W3CDTF">2019-07-18T20:46:18Z</dcterms:created>
  <dcterms:modified xsi:type="dcterms:W3CDTF">2020-09-28T20:44:02Z</dcterms:modified>
</cp:coreProperties>
</file>