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078" autoAdjust="0"/>
    <p:restoredTop sz="94660"/>
  </p:normalViewPr>
  <p:slideViewPr>
    <p:cSldViewPr snapToGrid="0">
      <p:cViewPr varScale="1">
        <p:scale>
          <a:sx n="71" d="100"/>
          <a:sy n="71" d="100"/>
        </p:scale>
        <p:origin x="7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6A486-BE69-4A7C-8C05-3A5C88A177BC}" type="datetimeFigureOut">
              <a:rPr lang="fr-FR" smtClean="0"/>
              <a:t>12/05/2020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FE654-FF9B-4D2A-B9AF-66B6CBCC01E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745263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6A486-BE69-4A7C-8C05-3A5C88A177BC}" type="datetimeFigureOut">
              <a:rPr lang="fr-FR" smtClean="0"/>
              <a:t>12/05/2020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FE654-FF9B-4D2A-B9AF-66B6CBCC01E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403781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6A486-BE69-4A7C-8C05-3A5C88A177BC}" type="datetimeFigureOut">
              <a:rPr lang="fr-FR" smtClean="0"/>
              <a:t>12/05/2020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FE654-FF9B-4D2A-B9AF-66B6CBCC01E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135862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6A486-BE69-4A7C-8C05-3A5C88A177BC}" type="datetimeFigureOut">
              <a:rPr lang="fr-FR" smtClean="0"/>
              <a:t>12/05/2020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FE654-FF9B-4D2A-B9AF-66B6CBCC01E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449354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6A486-BE69-4A7C-8C05-3A5C88A177BC}" type="datetimeFigureOut">
              <a:rPr lang="fr-FR" smtClean="0"/>
              <a:t>12/05/2020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FE654-FF9B-4D2A-B9AF-66B6CBCC01E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690887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6A486-BE69-4A7C-8C05-3A5C88A177BC}" type="datetimeFigureOut">
              <a:rPr lang="fr-FR" smtClean="0"/>
              <a:t>12/05/2020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FE654-FF9B-4D2A-B9AF-66B6CBCC01E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062966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6A486-BE69-4A7C-8C05-3A5C88A177BC}" type="datetimeFigureOut">
              <a:rPr lang="fr-FR" smtClean="0"/>
              <a:t>12/05/2020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FE654-FF9B-4D2A-B9AF-66B6CBCC01E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343353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6A486-BE69-4A7C-8C05-3A5C88A177BC}" type="datetimeFigureOut">
              <a:rPr lang="fr-FR" smtClean="0"/>
              <a:t>12/05/2020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FE654-FF9B-4D2A-B9AF-66B6CBCC01E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11499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6A486-BE69-4A7C-8C05-3A5C88A177BC}" type="datetimeFigureOut">
              <a:rPr lang="fr-FR" smtClean="0"/>
              <a:t>12/05/2020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FE654-FF9B-4D2A-B9AF-66B6CBCC01E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187846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6A486-BE69-4A7C-8C05-3A5C88A177BC}" type="datetimeFigureOut">
              <a:rPr lang="fr-FR" smtClean="0"/>
              <a:t>12/05/2020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FE654-FF9B-4D2A-B9AF-66B6CBCC01E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100413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6A486-BE69-4A7C-8C05-3A5C88A177BC}" type="datetimeFigureOut">
              <a:rPr lang="fr-FR" smtClean="0"/>
              <a:t>12/05/2020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FE654-FF9B-4D2A-B9AF-66B6CBCC01E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469089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F6A486-BE69-4A7C-8C05-3A5C88A177BC}" type="datetimeFigureOut">
              <a:rPr lang="fr-FR" smtClean="0"/>
              <a:t>12/05/2020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DFE654-FF9B-4D2A-B9AF-66B6CBCC01EC}" type="slidenum">
              <a:rPr lang="fr-FR" smtClean="0"/>
              <a:t>‹N°›</a:t>
            </a:fld>
            <a:endParaRPr lang="fr-FR"/>
          </a:p>
        </p:txBody>
      </p:sp>
      <p:sp>
        <p:nvSpPr>
          <p:cNvPr id="7" name="Rectangle 4"/>
          <p:cNvSpPr>
            <a:spLocks noChangeArrowheads="1"/>
          </p:cNvSpPr>
          <p:nvPr userDrawn="1"/>
        </p:nvSpPr>
        <p:spPr bwMode="auto">
          <a:xfrm>
            <a:off x="1606826" y="6564312"/>
            <a:ext cx="8013700" cy="80963"/>
          </a:xfrm>
          <a:prstGeom prst="rect">
            <a:avLst/>
          </a:prstGeom>
          <a:solidFill>
            <a:schemeClr val="bg2"/>
          </a:solidFill>
          <a:ln w="12700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0" hangingPunct="0">
              <a:defRPr/>
            </a:pPr>
            <a:endParaRPr lang="fr-FR" altLang="fr-FR" smtClean="0"/>
          </a:p>
        </p:txBody>
      </p:sp>
      <p:pic>
        <p:nvPicPr>
          <p:cNvPr id="8" name="Picture 7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451" y="6311900"/>
            <a:ext cx="1555750" cy="434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445225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1857375" y="31750"/>
            <a:ext cx="7924800" cy="844550"/>
          </a:xfrm>
        </p:spPr>
        <p:txBody>
          <a:bodyPr vert="horz" lIns="90488" tIns="44450" rIns="90488" bIns="44450" rtlCol="0" anchor="ctr">
            <a:normAutofit/>
          </a:bodyPr>
          <a:lstStyle/>
          <a:p>
            <a:r>
              <a:rPr lang="fr-FR" altLang="fr-FR" dirty="0" smtClean="0"/>
              <a:t>Exercice </a:t>
            </a:r>
            <a:r>
              <a:rPr lang="fr-FR" altLang="fr-FR" dirty="0" smtClean="0"/>
              <a:t>: chape 1</a:t>
            </a:r>
            <a:endParaRPr lang="fr-FR" altLang="fr-FR" dirty="0" smtClean="0"/>
          </a:p>
        </p:txBody>
      </p:sp>
      <p:sp>
        <p:nvSpPr>
          <p:cNvPr id="19459" name="Oval 6"/>
          <p:cNvSpPr>
            <a:spLocks noChangeArrowheads="1"/>
          </p:cNvSpPr>
          <p:nvPr/>
        </p:nvSpPr>
        <p:spPr bwMode="auto">
          <a:xfrm>
            <a:off x="7642226" y="2781300"/>
            <a:ext cx="995363" cy="927100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 eaLnBrk="0" hangingPunct="0">
              <a:spcBef>
                <a:spcPct val="20000"/>
              </a:spcBef>
              <a:buSzPct val="100000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SzPct val="100000"/>
              <a:buChar char=" 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SzPct val="100000"/>
              <a:buChar char=" 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SzPct val="100000"/>
              <a:buChar char=" 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SzPct val="100000"/>
              <a:buChar char=" 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 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 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 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 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SzTx/>
            </a:pPr>
            <a:endParaRPr lang="fr-FR" altLang="fr-FR" sz="1600">
              <a:latin typeface="Times New Roman" panose="02020603050405020304" pitchFamily="18" charset="0"/>
            </a:endParaRPr>
          </a:p>
        </p:txBody>
      </p:sp>
      <p:sp>
        <p:nvSpPr>
          <p:cNvPr id="19460" name="Text Box 7"/>
          <p:cNvSpPr txBox="1">
            <a:spLocks noChangeArrowheads="1"/>
          </p:cNvSpPr>
          <p:nvPr/>
        </p:nvSpPr>
        <p:spPr bwMode="auto">
          <a:xfrm>
            <a:off x="7597775" y="2605088"/>
            <a:ext cx="706438" cy="203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SzPct val="100000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SzPct val="100000"/>
              <a:buChar char=" 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SzPct val="100000"/>
              <a:buChar char=" 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SzPct val="100000"/>
              <a:buChar char=" 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SzPct val="100000"/>
              <a:buChar char=" 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 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 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 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 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SzTx/>
            </a:pPr>
            <a:r>
              <a:rPr lang="fr-FR" altLang="fr-FR" sz="1200" b="0"/>
              <a:t>GF1</a:t>
            </a:r>
            <a:endParaRPr lang="fr-FR" altLang="fr-FR" sz="2400" b="0">
              <a:latin typeface="Times New Roman" panose="02020603050405020304" pitchFamily="18" charset="0"/>
            </a:endParaRPr>
          </a:p>
        </p:txBody>
      </p:sp>
      <p:grpSp>
        <p:nvGrpSpPr>
          <p:cNvPr id="19461" name="Group 14"/>
          <p:cNvGrpSpPr>
            <a:grpSpLocks/>
          </p:cNvGrpSpPr>
          <p:nvPr/>
        </p:nvGrpSpPr>
        <p:grpSpPr bwMode="auto">
          <a:xfrm>
            <a:off x="7905751" y="2717801"/>
            <a:ext cx="796925" cy="841375"/>
            <a:chOff x="2999" y="2434"/>
            <a:chExt cx="2486" cy="2486"/>
          </a:xfrm>
        </p:grpSpPr>
        <p:sp>
          <p:nvSpPr>
            <p:cNvPr id="19541" name="Line 15"/>
            <p:cNvSpPr>
              <a:spLocks noChangeShapeType="1"/>
            </p:cNvSpPr>
            <p:nvPr/>
          </p:nvSpPr>
          <p:spPr bwMode="auto">
            <a:xfrm flipV="1">
              <a:off x="3903" y="2434"/>
              <a:ext cx="0" cy="169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9542" name="Line 16"/>
            <p:cNvSpPr>
              <a:spLocks noChangeShapeType="1"/>
            </p:cNvSpPr>
            <p:nvPr/>
          </p:nvSpPr>
          <p:spPr bwMode="auto">
            <a:xfrm>
              <a:off x="3903" y="4129"/>
              <a:ext cx="1582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9543" name="Line 17"/>
            <p:cNvSpPr>
              <a:spLocks noChangeShapeType="1"/>
            </p:cNvSpPr>
            <p:nvPr/>
          </p:nvSpPr>
          <p:spPr bwMode="auto">
            <a:xfrm flipH="1">
              <a:off x="2999" y="4129"/>
              <a:ext cx="904" cy="79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</p:grpSp>
      <p:sp>
        <p:nvSpPr>
          <p:cNvPr id="19462" name="Line 22"/>
          <p:cNvSpPr>
            <a:spLocks noChangeShapeType="1"/>
          </p:cNvSpPr>
          <p:nvPr/>
        </p:nvSpPr>
        <p:spPr bwMode="auto">
          <a:xfrm flipV="1">
            <a:off x="8521701" y="1957388"/>
            <a:ext cx="695325" cy="823912"/>
          </a:xfrm>
          <a:prstGeom prst="line">
            <a:avLst/>
          </a:prstGeom>
          <a:noFill/>
          <a:ln w="76200" cmpd="tri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19463" name="Text Box 25"/>
          <p:cNvSpPr txBox="1">
            <a:spLocks noChangeArrowheads="1"/>
          </p:cNvSpPr>
          <p:nvPr/>
        </p:nvSpPr>
        <p:spPr bwMode="auto">
          <a:xfrm>
            <a:off x="8521700" y="3367088"/>
            <a:ext cx="763588" cy="203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SzPct val="100000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SzPct val="100000"/>
              <a:buChar char=" 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SzPct val="100000"/>
              <a:buChar char=" 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SzPct val="100000"/>
              <a:buChar char=" 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SzPct val="100000"/>
              <a:buChar char=" 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 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 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 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 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SzTx/>
            </a:pPr>
            <a:r>
              <a:rPr lang="fr-FR" altLang="fr-FR" sz="1200" b="0"/>
              <a:t>Ref1</a:t>
            </a:r>
            <a:endParaRPr lang="fr-FR" altLang="fr-FR" sz="2400" b="0">
              <a:latin typeface="Times New Roman" panose="02020603050405020304" pitchFamily="18" charset="0"/>
            </a:endParaRPr>
          </a:p>
        </p:txBody>
      </p:sp>
      <p:grpSp>
        <p:nvGrpSpPr>
          <p:cNvPr id="19464" name="Groupe 1"/>
          <p:cNvGrpSpPr>
            <a:grpSpLocks/>
          </p:cNvGrpSpPr>
          <p:nvPr/>
        </p:nvGrpSpPr>
        <p:grpSpPr bwMode="auto">
          <a:xfrm>
            <a:off x="8890001" y="877888"/>
            <a:ext cx="1597025" cy="1079500"/>
            <a:chOff x="6545265" y="844876"/>
            <a:chExt cx="1596566" cy="1079632"/>
          </a:xfrm>
        </p:grpSpPr>
        <p:sp>
          <p:nvSpPr>
            <p:cNvPr id="19534" name="Oval 4"/>
            <p:cNvSpPr>
              <a:spLocks noChangeArrowheads="1"/>
            </p:cNvSpPr>
            <p:nvPr/>
          </p:nvSpPr>
          <p:spPr bwMode="auto">
            <a:xfrm>
              <a:off x="6726474" y="997756"/>
              <a:ext cx="994245" cy="926752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spcBef>
                  <a:spcPct val="20000"/>
                </a:spcBef>
                <a:buSzPct val="100000"/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SzPct val="100000"/>
                <a:buChar char=" 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SzPct val="100000"/>
                <a:buChar char=" 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SzPct val="100000"/>
                <a:buChar char=" 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SzPct val="100000"/>
                <a:buChar char=" 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 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 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 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 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SzTx/>
              </a:pPr>
              <a:endParaRPr lang="fr-FR" altLang="fr-FR" sz="1600">
                <a:latin typeface="Times New Roman" panose="02020603050405020304" pitchFamily="18" charset="0"/>
              </a:endParaRPr>
            </a:p>
          </p:txBody>
        </p:sp>
        <p:sp>
          <p:nvSpPr>
            <p:cNvPr id="19535" name="Text Box 9"/>
            <p:cNvSpPr txBox="1">
              <a:spLocks noChangeArrowheads="1"/>
            </p:cNvSpPr>
            <p:nvPr/>
          </p:nvSpPr>
          <p:spPr bwMode="auto">
            <a:xfrm>
              <a:off x="6545265" y="851979"/>
              <a:ext cx="678332" cy="20293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SzPct val="100000"/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SzPct val="100000"/>
                <a:buChar char=" 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SzPct val="100000"/>
                <a:buChar char=" 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SzPct val="100000"/>
                <a:buChar char=" 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SzPct val="100000"/>
                <a:buChar char=" 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 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 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 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 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SzTx/>
              </a:pPr>
              <a:r>
                <a:rPr lang="fr-FR" altLang="fr-FR" sz="1200" b="0"/>
                <a:t>GF2</a:t>
              </a:r>
              <a:endParaRPr lang="fr-FR" altLang="fr-FR" sz="2400" b="0">
                <a:latin typeface="Times New Roman" panose="02020603050405020304" pitchFamily="18" charset="0"/>
              </a:endParaRPr>
            </a:p>
          </p:txBody>
        </p:sp>
        <p:grpSp>
          <p:nvGrpSpPr>
            <p:cNvPr id="19536" name="Group 18"/>
            <p:cNvGrpSpPr>
              <a:grpSpLocks/>
            </p:cNvGrpSpPr>
            <p:nvPr/>
          </p:nvGrpSpPr>
          <p:grpSpPr bwMode="auto">
            <a:xfrm>
              <a:off x="6871442" y="844876"/>
              <a:ext cx="797321" cy="840842"/>
              <a:chOff x="2999" y="2434"/>
              <a:chExt cx="2486" cy="2486"/>
            </a:xfrm>
          </p:grpSpPr>
          <p:sp>
            <p:nvSpPr>
              <p:cNvPr id="19538" name="Line 19"/>
              <p:cNvSpPr>
                <a:spLocks noChangeShapeType="1"/>
              </p:cNvSpPr>
              <p:nvPr/>
            </p:nvSpPr>
            <p:spPr bwMode="auto">
              <a:xfrm flipV="1">
                <a:off x="3903" y="2434"/>
                <a:ext cx="0" cy="1695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9539" name="Line 20"/>
              <p:cNvSpPr>
                <a:spLocks noChangeShapeType="1"/>
              </p:cNvSpPr>
              <p:nvPr/>
            </p:nvSpPr>
            <p:spPr bwMode="auto">
              <a:xfrm>
                <a:off x="3903" y="4129"/>
                <a:ext cx="1582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9540" name="Line 21"/>
              <p:cNvSpPr>
                <a:spLocks noChangeShapeType="1"/>
              </p:cNvSpPr>
              <p:nvPr/>
            </p:nvSpPr>
            <p:spPr bwMode="auto">
              <a:xfrm flipH="1">
                <a:off x="2999" y="4129"/>
                <a:ext cx="904" cy="791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</p:grpSp>
        <p:sp>
          <p:nvSpPr>
            <p:cNvPr id="19537" name="Text Box 26"/>
            <p:cNvSpPr txBox="1">
              <a:spLocks noChangeArrowheads="1"/>
            </p:cNvSpPr>
            <p:nvPr/>
          </p:nvSpPr>
          <p:spPr bwMode="auto">
            <a:xfrm>
              <a:off x="7596279" y="1494617"/>
              <a:ext cx="545552" cy="20293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SzPct val="100000"/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SzPct val="100000"/>
                <a:buChar char=" 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SzPct val="100000"/>
                <a:buChar char=" 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SzPct val="100000"/>
                <a:buChar char=" 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SzPct val="100000"/>
                <a:buChar char=" 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 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 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 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 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SzTx/>
              </a:pPr>
              <a:r>
                <a:rPr lang="fr-FR" altLang="fr-FR" sz="1200" b="0"/>
                <a:t>Ref2</a:t>
              </a:r>
              <a:endParaRPr lang="fr-FR" altLang="fr-FR" sz="2400" b="0">
                <a:latin typeface="Times New Roman" panose="02020603050405020304" pitchFamily="18" charset="0"/>
              </a:endParaRPr>
            </a:p>
          </p:txBody>
        </p:sp>
      </p:grpSp>
      <p:graphicFrame>
        <p:nvGraphicFramePr>
          <p:cNvPr id="365597" name="Group 2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9326439"/>
              </p:ext>
            </p:extLst>
          </p:nvPr>
        </p:nvGraphicFramePr>
        <p:xfrm>
          <a:off x="3000375" y="1341439"/>
          <a:ext cx="1817688" cy="1966913"/>
        </p:xfrm>
        <a:graphic>
          <a:graphicData uri="http://schemas.openxmlformats.org/drawingml/2006/table">
            <a:tbl>
              <a:tblPr/>
              <a:tblGrid>
                <a:gridCol w="4254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064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92125">
                <a:tc>
                  <a:txBody>
                    <a:bodyPr/>
                    <a:lstStyle/>
                    <a:p>
                      <a:pPr marL="0" marR="0" lvl="0" indent="0" algn="l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fr-FR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</a:t>
                      </a:r>
                      <a:endParaRPr kumimoji="0" lang="fr-F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</a:t>
                      </a:r>
                      <a:endParaRPr kumimoji="0" lang="fr-F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2125">
                <a:tc>
                  <a:txBody>
                    <a:bodyPr/>
                    <a:lstStyle/>
                    <a:p>
                      <a:pPr marL="0" marR="0" lvl="0" indent="0" algn="l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X</a:t>
                      </a:r>
                      <a:endParaRPr kumimoji="0" lang="fr-F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fr-F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fr-F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0538">
                <a:tc>
                  <a:txBody>
                    <a:bodyPr/>
                    <a:lstStyle/>
                    <a:p>
                      <a:pPr marL="0" marR="0" lvl="0" indent="0" algn="l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Y</a:t>
                      </a:r>
                      <a:endParaRPr kumimoji="0" lang="fr-F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fr-F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fr-F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2125">
                <a:tc>
                  <a:txBody>
                    <a:bodyPr/>
                    <a:lstStyle/>
                    <a:p>
                      <a:pPr marL="0" marR="0" lvl="0" indent="0" algn="l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Z</a:t>
                      </a:r>
                      <a:endParaRPr kumimoji="0" lang="fr-F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fr-F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fr-F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9487" name="Text Box 51"/>
          <p:cNvSpPr txBox="1">
            <a:spLocks noChangeArrowheads="1"/>
          </p:cNvSpPr>
          <p:nvPr/>
        </p:nvSpPr>
        <p:spPr bwMode="auto">
          <a:xfrm>
            <a:off x="1797050" y="730250"/>
            <a:ext cx="5283200" cy="630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SzPct val="100000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SzPct val="100000"/>
              <a:buChar char=" 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SzPct val="100000"/>
              <a:buChar char=" 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SzPct val="100000"/>
              <a:buChar char=" 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SzPct val="100000"/>
              <a:buChar char=" 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 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 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 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 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SzTx/>
            </a:pPr>
            <a:r>
              <a:rPr lang="fr-FR" altLang="fr-FR" sz="1400" b="0" dirty="0">
                <a:latin typeface="Times New Roman" panose="02020603050405020304" pitchFamily="18" charset="0"/>
              </a:rPr>
              <a:t>GF1 :  fonction </a:t>
            </a:r>
            <a:r>
              <a:rPr lang="fr-FR" altLang="fr-FR" sz="1400" b="0" dirty="0" smtClean="0">
                <a:latin typeface="Times New Roman" panose="02020603050405020304" pitchFamily="18" charset="0"/>
              </a:rPr>
              <a:t>…liaison complète démontable avec le </a:t>
            </a:r>
            <a:r>
              <a:rPr lang="fr-FR" altLang="fr-FR" sz="1400" b="0" dirty="0" err="1" smtClean="0">
                <a:latin typeface="Times New Roman" panose="02020603050405020304" pitchFamily="18" charset="0"/>
              </a:rPr>
              <a:t>chassis</a:t>
            </a:r>
            <a:r>
              <a:rPr lang="fr-FR" altLang="fr-FR" sz="1400" b="0" dirty="0" smtClean="0">
                <a:latin typeface="Times New Roman" panose="02020603050405020304" pitchFamily="18" charset="0"/>
              </a:rPr>
              <a:t>….</a:t>
            </a:r>
            <a:endParaRPr lang="fr-FR" altLang="fr-FR" sz="1400" b="0" dirty="0">
              <a:latin typeface="Times New Roman" panose="02020603050405020304" pitchFamily="18" charset="0"/>
            </a:endParaRPr>
          </a:p>
          <a:p>
            <a:pPr>
              <a:spcBef>
                <a:spcPct val="50000"/>
              </a:spcBef>
              <a:buSzTx/>
            </a:pPr>
            <a:r>
              <a:rPr lang="fr-FR" altLang="fr-FR" sz="1400" b="0" dirty="0">
                <a:latin typeface="Times New Roman" panose="02020603050405020304" pitchFamily="18" charset="0"/>
              </a:rPr>
              <a:t>Surface de référence : </a:t>
            </a:r>
            <a:r>
              <a:rPr lang="fr-FR" altLang="fr-FR" sz="1400" b="0" dirty="0" smtClean="0">
                <a:latin typeface="Times New Roman" panose="02020603050405020304" pitchFamily="18" charset="0"/>
              </a:rPr>
              <a:t> </a:t>
            </a:r>
            <a:r>
              <a:rPr lang="fr-FR" altLang="fr-FR" sz="1400" b="0" dirty="0" smtClean="0">
                <a:latin typeface="Times New Roman" panose="02020603050405020304" pitchFamily="18" charset="0"/>
              </a:rPr>
              <a:t>B une droite, 1 pt milieu</a:t>
            </a:r>
            <a:endParaRPr lang="fr-FR" altLang="fr-FR" sz="1400" b="0" dirty="0">
              <a:latin typeface="Times New Roman" panose="02020603050405020304" pitchFamily="18" charset="0"/>
            </a:endParaRPr>
          </a:p>
        </p:txBody>
      </p:sp>
      <p:graphicFrame>
        <p:nvGraphicFramePr>
          <p:cNvPr id="365622" name="Group 5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0895080"/>
              </p:ext>
            </p:extLst>
          </p:nvPr>
        </p:nvGraphicFramePr>
        <p:xfrm>
          <a:off x="3014663" y="4373564"/>
          <a:ext cx="1817688" cy="1966913"/>
        </p:xfrm>
        <a:graphic>
          <a:graphicData uri="http://schemas.openxmlformats.org/drawingml/2006/table">
            <a:tbl>
              <a:tblPr/>
              <a:tblGrid>
                <a:gridCol w="4254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064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92125">
                <a:tc>
                  <a:txBody>
                    <a:bodyPr/>
                    <a:lstStyle/>
                    <a:p>
                      <a:pPr marL="0" marR="0" lvl="0" indent="0" algn="l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fr-FR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</a:t>
                      </a:r>
                      <a:endParaRPr kumimoji="0" lang="fr-F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</a:t>
                      </a:r>
                      <a:endParaRPr kumimoji="0" lang="fr-F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2125">
                <a:tc>
                  <a:txBody>
                    <a:bodyPr/>
                    <a:lstStyle/>
                    <a:p>
                      <a:pPr marL="0" marR="0" lvl="0" indent="0" algn="l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X</a:t>
                      </a:r>
                      <a:endParaRPr kumimoji="0" lang="fr-F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fr-F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fr-F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0538">
                <a:tc>
                  <a:txBody>
                    <a:bodyPr/>
                    <a:lstStyle/>
                    <a:p>
                      <a:pPr marL="0" marR="0" lvl="0" indent="0" algn="l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Y</a:t>
                      </a:r>
                      <a:endParaRPr kumimoji="0" lang="fr-F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fr-F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fr-F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vide</a:t>
                      </a:r>
                      <a:endParaRPr kumimoji="0" lang="fr-F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2125">
                <a:tc>
                  <a:txBody>
                    <a:bodyPr/>
                    <a:lstStyle/>
                    <a:p>
                      <a:pPr marL="0" marR="0" lvl="0" indent="0" algn="l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Z</a:t>
                      </a:r>
                      <a:endParaRPr kumimoji="0" lang="fr-F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fr-F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fr-F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9510" name="Text Box 51"/>
          <p:cNvSpPr txBox="1">
            <a:spLocks noChangeArrowheads="1"/>
          </p:cNvSpPr>
          <p:nvPr/>
        </p:nvSpPr>
        <p:spPr bwMode="auto">
          <a:xfrm>
            <a:off x="1725613" y="3557589"/>
            <a:ext cx="5283200" cy="630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SzPct val="100000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SzPct val="100000"/>
              <a:buChar char=" 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SzPct val="100000"/>
              <a:buChar char=" 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SzPct val="100000"/>
              <a:buChar char=" 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SzPct val="100000"/>
              <a:buChar char=" 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 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 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 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 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SzTx/>
            </a:pPr>
            <a:r>
              <a:rPr lang="fr-FR" altLang="fr-FR" sz="1400" b="0" dirty="0">
                <a:latin typeface="Times New Roman" panose="02020603050405020304" pitchFamily="18" charset="0"/>
              </a:rPr>
              <a:t>GF2 :  fonction </a:t>
            </a:r>
            <a:r>
              <a:rPr lang="fr-FR" altLang="fr-FR" sz="1400" b="0" dirty="0" smtClean="0">
                <a:latin typeface="Times New Roman" panose="02020603050405020304" pitchFamily="18" charset="0"/>
              </a:rPr>
              <a:t>…</a:t>
            </a:r>
            <a:r>
              <a:rPr lang="fr-FR" altLang="fr-FR" sz="1400" b="0" dirty="0" err="1" smtClean="0">
                <a:latin typeface="Times New Roman" panose="02020603050405020304" pitchFamily="18" charset="0"/>
              </a:rPr>
              <a:t>liaIson</a:t>
            </a:r>
            <a:r>
              <a:rPr lang="fr-FR" altLang="fr-FR" sz="1400" b="0" dirty="0" smtClean="0">
                <a:latin typeface="Times New Roman" panose="02020603050405020304" pitchFamily="18" charset="0"/>
              </a:rPr>
              <a:t> pivot…………….</a:t>
            </a:r>
            <a:endParaRPr lang="fr-FR" altLang="fr-FR" sz="1400" b="0" dirty="0">
              <a:latin typeface="Times New Roman" panose="02020603050405020304" pitchFamily="18" charset="0"/>
            </a:endParaRPr>
          </a:p>
          <a:p>
            <a:pPr>
              <a:spcBef>
                <a:spcPct val="50000"/>
              </a:spcBef>
              <a:buSzTx/>
            </a:pPr>
            <a:r>
              <a:rPr lang="fr-FR" altLang="fr-FR" sz="1400" b="0" dirty="0">
                <a:latin typeface="Times New Roman" panose="02020603050405020304" pitchFamily="18" charset="0"/>
              </a:rPr>
              <a:t>Surface de référence : </a:t>
            </a:r>
            <a:r>
              <a:rPr lang="fr-FR" altLang="fr-FR" sz="1400" b="0" dirty="0" smtClean="0">
                <a:latin typeface="Times New Roman" panose="02020603050405020304" pitchFamily="18" charset="0"/>
              </a:rPr>
              <a:t>  C plan médian </a:t>
            </a:r>
            <a:endParaRPr lang="fr-FR" altLang="fr-FR" sz="1400" b="0" dirty="0">
              <a:latin typeface="Times New Roman" panose="02020603050405020304" pitchFamily="18" charset="0"/>
            </a:endParaRPr>
          </a:p>
        </p:txBody>
      </p:sp>
      <p:sp>
        <p:nvSpPr>
          <p:cNvPr id="19511" name="Text Box 51"/>
          <p:cNvSpPr txBox="1">
            <a:spLocks noChangeArrowheads="1"/>
          </p:cNvSpPr>
          <p:nvPr/>
        </p:nvSpPr>
        <p:spPr bwMode="auto">
          <a:xfrm>
            <a:off x="5264150" y="4035426"/>
            <a:ext cx="52832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SzPct val="100000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SzPct val="100000"/>
              <a:buChar char=" 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SzPct val="100000"/>
              <a:buChar char=" 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SzPct val="100000"/>
              <a:buChar char=" 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SzPct val="100000"/>
              <a:buChar char=" 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 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 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 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 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SzTx/>
            </a:pPr>
            <a:r>
              <a:rPr lang="fr-FR" altLang="fr-FR" sz="1400" b="0" dirty="0">
                <a:latin typeface="Times New Roman" panose="02020603050405020304" pitchFamily="18" charset="0"/>
              </a:rPr>
              <a:t>Relations géométriques entre GF1 et   </a:t>
            </a:r>
            <a:r>
              <a:rPr lang="fr-FR" altLang="fr-FR" sz="1400" b="0" dirty="0" smtClean="0">
                <a:latin typeface="Times New Roman" panose="02020603050405020304" pitchFamily="18" charset="0"/>
              </a:rPr>
              <a:t>GF2  :   GF2 / GF1</a:t>
            </a:r>
            <a:endParaRPr lang="fr-FR" altLang="fr-FR" sz="1400" b="0" dirty="0">
              <a:latin typeface="Times New Roman" panose="02020603050405020304" pitchFamily="18" charset="0"/>
            </a:endParaRPr>
          </a:p>
        </p:txBody>
      </p:sp>
      <p:graphicFrame>
        <p:nvGraphicFramePr>
          <p:cNvPr id="39" name="Group 5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1561027"/>
              </p:ext>
            </p:extLst>
          </p:nvPr>
        </p:nvGraphicFramePr>
        <p:xfrm>
          <a:off x="5264150" y="4473576"/>
          <a:ext cx="5405438" cy="1966913"/>
        </p:xfrm>
        <a:graphic>
          <a:graphicData uri="http://schemas.openxmlformats.org/drawingml/2006/table">
            <a:tbl>
              <a:tblPr/>
              <a:tblGrid>
                <a:gridCol w="12652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394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0080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92125">
                <a:tc>
                  <a:txBody>
                    <a:bodyPr/>
                    <a:lstStyle/>
                    <a:p>
                      <a:pPr marL="0" marR="0" lvl="0" indent="0" algn="l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fr-FR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51" marR="9145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</a:t>
                      </a:r>
                      <a:endParaRPr kumimoji="0" lang="fr-F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51" marR="9145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</a:t>
                      </a:r>
                      <a:endParaRPr kumimoji="0" lang="fr-F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51" marR="9145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2125">
                <a:tc>
                  <a:txBody>
                    <a:bodyPr/>
                    <a:lstStyle/>
                    <a:p>
                      <a:pPr marL="0" marR="0" lvl="0" indent="0" algn="l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X</a:t>
                      </a:r>
                      <a:endParaRPr kumimoji="0" lang="fr-F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51" marR="9145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fr-F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 / B    5     0,08</a:t>
                      </a:r>
                    </a:p>
                  </a:txBody>
                  <a:tcPr marL="91451" marR="9145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fr-F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 / A 0,08</a:t>
                      </a:r>
                    </a:p>
                  </a:txBody>
                  <a:tcPr marL="91451" marR="9145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0538">
                <a:tc>
                  <a:txBody>
                    <a:bodyPr/>
                    <a:lstStyle/>
                    <a:p>
                      <a:pPr marL="0" marR="0" lvl="0" indent="0" algn="l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Y</a:t>
                      </a:r>
                      <a:endParaRPr kumimoji="0" lang="fr-F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51" marR="9145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fr-F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 / B  32  0,2</a:t>
                      </a:r>
                    </a:p>
                  </a:txBody>
                  <a:tcPr marL="91451" marR="9145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fr-F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vide</a:t>
                      </a:r>
                      <a:endParaRPr kumimoji="0" lang="fr-F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51" marR="9145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2125">
                <a:tc>
                  <a:txBody>
                    <a:bodyPr/>
                    <a:lstStyle/>
                    <a:p>
                      <a:pPr marL="0" marR="0" lvl="0" indent="0" algn="l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Z</a:t>
                      </a:r>
                      <a:endParaRPr kumimoji="0" lang="fr-F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51" marR="9145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fr-F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 / A     18   0,08</a:t>
                      </a:r>
                    </a:p>
                  </a:txBody>
                  <a:tcPr marL="91451" marR="9145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fr-F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 / B 0,08</a:t>
                      </a:r>
                    </a:p>
                  </a:txBody>
                  <a:tcPr marL="91451" marR="9145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cxnSp>
        <p:nvCxnSpPr>
          <p:cNvPr id="3" name="Connecteur droit avec flèche 2"/>
          <p:cNvCxnSpPr/>
          <p:nvPr/>
        </p:nvCxnSpPr>
        <p:spPr>
          <a:xfrm>
            <a:off x="3765177" y="2151529"/>
            <a:ext cx="40341" cy="2958353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Connecteur droit avec flèche 5"/>
          <p:cNvCxnSpPr/>
          <p:nvPr/>
        </p:nvCxnSpPr>
        <p:spPr>
          <a:xfrm flipH="1">
            <a:off x="3579625" y="3062382"/>
            <a:ext cx="53789" cy="2822387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necteur droit avec flèche 7"/>
          <p:cNvCxnSpPr/>
          <p:nvPr/>
        </p:nvCxnSpPr>
        <p:spPr>
          <a:xfrm>
            <a:off x="4491318" y="1957388"/>
            <a:ext cx="134470" cy="3152494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necteur droit avec flèche 27"/>
          <p:cNvCxnSpPr/>
          <p:nvPr/>
        </p:nvCxnSpPr>
        <p:spPr>
          <a:xfrm>
            <a:off x="4441545" y="2897328"/>
            <a:ext cx="134470" cy="3152494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77684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48666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>Gamme de contrôle 3D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914400"/>
            <a:ext cx="10515600" cy="5262563"/>
          </a:xfrm>
        </p:spPr>
        <p:txBody>
          <a:bodyPr>
            <a:normAutofit lnSpcReduction="10000"/>
          </a:bodyPr>
          <a:lstStyle/>
          <a:p>
            <a:r>
              <a:rPr lang="fr-FR" dirty="0" err="1" smtClean="0"/>
              <a:t>Palpage</a:t>
            </a:r>
            <a:r>
              <a:rPr lang="fr-FR" dirty="0" smtClean="0"/>
              <a:t> des surfaces</a:t>
            </a:r>
          </a:p>
          <a:p>
            <a:r>
              <a:rPr lang="fr-FR" sz="1400" dirty="0" smtClean="0"/>
              <a:t>Palper A, B1 et B2, C1, C2 et D</a:t>
            </a:r>
            <a:endParaRPr lang="fr-FR" sz="1400" dirty="0"/>
          </a:p>
          <a:p>
            <a:r>
              <a:rPr lang="fr-FR" dirty="0" smtClean="0"/>
              <a:t>Constructions géométriques</a:t>
            </a:r>
          </a:p>
          <a:p>
            <a:r>
              <a:rPr lang="fr-FR" sz="1400" dirty="0" smtClean="0"/>
              <a:t>Inter axe B1 et A	pt1</a:t>
            </a:r>
          </a:p>
          <a:p>
            <a:r>
              <a:rPr lang="fr-FR" sz="1400" dirty="0" smtClean="0"/>
              <a:t>Inter axe B2 et A	pt2</a:t>
            </a:r>
          </a:p>
          <a:p>
            <a:r>
              <a:rPr lang="fr-FR" sz="1400" dirty="0" smtClean="0"/>
              <a:t>Milieu pt1 et 2	pt3</a:t>
            </a:r>
          </a:p>
          <a:p>
            <a:r>
              <a:rPr lang="fr-FR" sz="1400" dirty="0" err="1" smtClean="0"/>
              <a:t>Dte</a:t>
            </a:r>
            <a:r>
              <a:rPr lang="fr-FR" sz="1400" dirty="0"/>
              <a:t> </a:t>
            </a:r>
            <a:r>
              <a:rPr lang="fr-FR" sz="1400" dirty="0" smtClean="0"/>
              <a:t>pt1 et pt2	</a:t>
            </a:r>
            <a:r>
              <a:rPr lang="fr-FR" sz="1400" dirty="0" err="1" smtClean="0"/>
              <a:t>dte</a:t>
            </a:r>
            <a:r>
              <a:rPr lang="fr-FR" sz="1400" dirty="0" smtClean="0"/>
              <a:t> 4</a:t>
            </a:r>
          </a:p>
          <a:p>
            <a:r>
              <a:rPr lang="fr-FR" sz="1400" dirty="0" smtClean="0"/>
              <a:t>Plan médian C1 et C2	</a:t>
            </a:r>
            <a:r>
              <a:rPr lang="fr-FR" sz="1400" dirty="0" err="1" smtClean="0"/>
              <a:t>pl</a:t>
            </a:r>
            <a:r>
              <a:rPr lang="fr-FR" sz="1400" dirty="0" smtClean="0"/>
              <a:t> 5</a:t>
            </a:r>
          </a:p>
          <a:p>
            <a:r>
              <a:rPr lang="fr-FR" sz="1400" dirty="0" smtClean="0"/>
              <a:t>Pt inter pl4 et axe D	pt 6</a:t>
            </a:r>
            <a:endParaRPr lang="fr-FR" sz="1400" dirty="0"/>
          </a:p>
          <a:p>
            <a:r>
              <a:rPr lang="fr-FR" dirty="0" smtClean="0"/>
              <a:t>Mesures </a:t>
            </a:r>
          </a:p>
          <a:p>
            <a:r>
              <a:rPr lang="fr-FR" sz="1400" dirty="0" smtClean="0"/>
              <a:t>Distance projetée dans le </a:t>
            </a:r>
            <a:r>
              <a:rPr lang="fr-FR" sz="1400" dirty="0" err="1" smtClean="0"/>
              <a:t>pl</a:t>
            </a:r>
            <a:r>
              <a:rPr lang="fr-FR" sz="1400" dirty="0" smtClean="0"/>
              <a:t> A du pt 6 et de la </a:t>
            </a:r>
            <a:r>
              <a:rPr lang="fr-FR" sz="1400" dirty="0" err="1" smtClean="0"/>
              <a:t>dte</a:t>
            </a:r>
            <a:r>
              <a:rPr lang="fr-FR" sz="1400" dirty="0" smtClean="0"/>
              <a:t> 4   cote de 5</a:t>
            </a:r>
            <a:endParaRPr lang="fr-FR" sz="1400" dirty="0"/>
          </a:p>
          <a:p>
            <a:r>
              <a:rPr lang="fr-FR" sz="1400" dirty="0" smtClean="0"/>
              <a:t>Angle entre </a:t>
            </a:r>
            <a:r>
              <a:rPr lang="fr-FR" sz="1400" dirty="0" err="1" smtClean="0"/>
              <a:t>dte</a:t>
            </a:r>
            <a:r>
              <a:rPr lang="fr-FR" sz="1400" dirty="0" smtClean="0"/>
              <a:t> 4 et axe D ( parallélisme)</a:t>
            </a:r>
          </a:p>
          <a:p>
            <a:r>
              <a:rPr lang="fr-FR" sz="1400" dirty="0" smtClean="0"/>
              <a:t>Distance pt 6 au plan A  cote de 18</a:t>
            </a:r>
          </a:p>
          <a:p>
            <a:r>
              <a:rPr lang="fr-FR" sz="1400" dirty="0" smtClean="0"/>
              <a:t> parallélisme du axe D par rapport </a:t>
            </a:r>
            <a:r>
              <a:rPr lang="fr-FR" sz="1400" dirty="0" err="1" smtClean="0"/>
              <a:t>pl</a:t>
            </a:r>
            <a:r>
              <a:rPr lang="fr-FR" sz="1400" dirty="0" smtClean="0"/>
              <a:t> A </a:t>
            </a:r>
          </a:p>
          <a:p>
            <a:r>
              <a:rPr lang="fr-FR" sz="1400" dirty="0" smtClean="0"/>
              <a:t>Distance de 0 entre pt 6 et le pt 3 projeté sur la droite 4  (32 devenue de </a:t>
            </a:r>
            <a:r>
              <a:rPr lang="fr-FR" sz="1400" dirty="0" smtClean="0"/>
              <a:t>0 en utilisant le point milieu au lieu de B1)</a:t>
            </a:r>
            <a:endParaRPr lang="fr-FR" sz="1400" dirty="0"/>
          </a:p>
        </p:txBody>
      </p:sp>
    </p:spTree>
    <p:extLst>
      <p:ext uri="{BB962C8B-B14F-4D97-AF65-F5344CB8AC3E}">
        <p14:creationId xmlns:p14="http://schemas.microsoft.com/office/powerpoint/2010/main" val="8773822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192</TotalTime>
  <Words>131</Words>
  <Application>Microsoft Office PowerPoint</Application>
  <PresentationFormat>Grand écran</PresentationFormat>
  <Paragraphs>59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Thème Office</vt:lpstr>
      <vt:lpstr>Exercice : chape 1</vt:lpstr>
      <vt:lpstr>Gamme de contrôle 3D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Exercice :</dc:title>
  <dc:creator>LE-ROUX Pascal</dc:creator>
  <cp:lastModifiedBy>LE-ROUX Pascal</cp:lastModifiedBy>
  <cp:revision>9</cp:revision>
  <dcterms:created xsi:type="dcterms:W3CDTF">2020-05-08T12:38:56Z</dcterms:created>
  <dcterms:modified xsi:type="dcterms:W3CDTF">2020-05-12T13:03:44Z</dcterms:modified>
</cp:coreProperties>
</file>