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  <p:sldMasterId id="2147483665" r:id="rId2"/>
    <p:sldMasterId id="2147483661" r:id="rId3"/>
  </p:sldMasterIdLst>
  <p:notesMasterIdLst>
    <p:notesMasterId r:id="rId30"/>
  </p:notesMasterIdLst>
  <p:handoutMasterIdLst>
    <p:handoutMasterId r:id="rId31"/>
  </p:handoutMasterIdLst>
  <p:sldIdLst>
    <p:sldId id="544" r:id="rId4"/>
    <p:sldId id="543" r:id="rId5"/>
    <p:sldId id="551" r:id="rId6"/>
    <p:sldId id="552" r:id="rId7"/>
    <p:sldId id="553" r:id="rId8"/>
    <p:sldId id="557" r:id="rId9"/>
    <p:sldId id="556" r:id="rId10"/>
    <p:sldId id="554" r:id="rId11"/>
    <p:sldId id="572" r:id="rId12"/>
    <p:sldId id="562" r:id="rId13"/>
    <p:sldId id="555" r:id="rId14"/>
    <p:sldId id="571" r:id="rId15"/>
    <p:sldId id="558" r:id="rId16"/>
    <p:sldId id="563" r:id="rId17"/>
    <p:sldId id="559" r:id="rId18"/>
    <p:sldId id="560" r:id="rId19"/>
    <p:sldId id="561" r:id="rId20"/>
    <p:sldId id="564" r:id="rId21"/>
    <p:sldId id="565" r:id="rId22"/>
    <p:sldId id="566" r:id="rId23"/>
    <p:sldId id="567" r:id="rId24"/>
    <p:sldId id="568" r:id="rId25"/>
    <p:sldId id="569" r:id="rId26"/>
    <p:sldId id="570" r:id="rId27"/>
    <p:sldId id="550" r:id="rId28"/>
    <p:sldId id="514" r:id="rId29"/>
  </p:sldIdLst>
  <p:sldSz cx="9144000" cy="6858000" type="screen4x3"/>
  <p:notesSz cx="10234613" cy="70993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36">
          <p15:clr>
            <a:srgbClr val="A4A3A4"/>
          </p15:clr>
        </p15:guide>
        <p15:guide id="2" pos="32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F10D"/>
    <a:srgbClr val="FD480F"/>
    <a:srgbClr val="007E39"/>
    <a:srgbClr val="81DEFF"/>
    <a:srgbClr val="8E2562"/>
    <a:srgbClr val="F29400"/>
    <a:srgbClr val="5858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AB3CF1-7197-4500-B5F8-DB563768D5B8}" v="1" dt="2023-11-10T14:17:57.9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061" autoAdjust="0"/>
    <p:restoredTop sz="96674" autoAdjust="0"/>
  </p:normalViewPr>
  <p:slideViewPr>
    <p:cSldViewPr snapToGrid="0">
      <p:cViewPr varScale="1">
        <p:scale>
          <a:sx n="95" d="100"/>
          <a:sy n="95" d="100"/>
        </p:scale>
        <p:origin x="1531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14" d="100"/>
          <a:sy n="114" d="100"/>
        </p:scale>
        <p:origin x="-2100" y="-102"/>
      </p:cViewPr>
      <p:guideLst>
        <p:guide orient="horz" pos="2236"/>
        <p:guide pos="3224"/>
      </p:guideLst>
    </p:cSldViewPr>
  </p:notesViewPr>
  <p:gridSpacing cx="360045" cy="36004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microsoft.com/office/2016/11/relationships/changesInfo" Target="changesInfos/changesInfo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thony Quenehen" userId="15e94d58-9959-45af-b071-93e3915cdca3" providerId="ADAL" clId="{11DE2C51-F7B6-40EB-8391-EA27F725D1B6}"/>
    <pc:docChg chg="custSel modSld">
      <pc:chgData name="Anthony Quenehen" userId="15e94d58-9959-45af-b071-93e3915cdca3" providerId="ADAL" clId="{11DE2C51-F7B6-40EB-8391-EA27F725D1B6}" dt="2018-02-12T17:12:08.524" v="48" actId="113"/>
      <pc:docMkLst>
        <pc:docMk/>
      </pc:docMkLst>
      <pc:sldChg chg="modSp">
        <pc:chgData name="Anthony Quenehen" userId="15e94d58-9959-45af-b071-93e3915cdca3" providerId="ADAL" clId="{11DE2C51-F7B6-40EB-8391-EA27F725D1B6}" dt="2018-02-12T17:12:08.524" v="48" actId="113"/>
        <pc:sldMkLst>
          <pc:docMk/>
          <pc:sldMk cId="724829233" sldId="556"/>
        </pc:sldMkLst>
        <pc:spChg chg="mod">
          <ac:chgData name="Anthony Quenehen" userId="15e94d58-9959-45af-b071-93e3915cdca3" providerId="ADAL" clId="{11DE2C51-F7B6-40EB-8391-EA27F725D1B6}" dt="2018-02-12T17:12:08.524" v="48" actId="113"/>
          <ac:spMkLst>
            <pc:docMk/>
            <pc:sldMk cId="724829233" sldId="556"/>
            <ac:spMk id="17" creationId="{2CDE348E-29C4-4D72-B2C0-F1AC6B2D56D0}"/>
          </ac:spMkLst>
        </pc:spChg>
        <pc:spChg chg="mod">
          <ac:chgData name="Anthony Quenehen" userId="15e94d58-9959-45af-b071-93e3915cdca3" providerId="ADAL" clId="{11DE2C51-F7B6-40EB-8391-EA27F725D1B6}" dt="2018-02-12T17:12:02.752" v="47" actId="113"/>
          <ac:spMkLst>
            <pc:docMk/>
            <pc:sldMk cId="724829233" sldId="556"/>
            <ac:spMk id="18" creationId="{0B548499-A58B-4320-88AC-B96FB5CD689D}"/>
          </ac:spMkLst>
        </pc:spChg>
        <pc:spChg chg="mod">
          <ac:chgData name="Anthony Quenehen" userId="15e94d58-9959-45af-b071-93e3915cdca3" providerId="ADAL" clId="{11DE2C51-F7B6-40EB-8391-EA27F725D1B6}" dt="2018-02-12T17:11:09.633" v="41" actId="113"/>
          <ac:spMkLst>
            <pc:docMk/>
            <pc:sldMk cId="724829233" sldId="556"/>
            <ac:spMk id="19" creationId="{1D4F9D21-62AE-4B42-9DE1-762ECC145550}"/>
          </ac:spMkLst>
        </pc:spChg>
        <pc:spChg chg="mod">
          <ac:chgData name="Anthony Quenehen" userId="15e94d58-9959-45af-b071-93e3915cdca3" providerId="ADAL" clId="{11DE2C51-F7B6-40EB-8391-EA27F725D1B6}" dt="2018-02-12T17:11:15.623" v="42" actId="113"/>
          <ac:spMkLst>
            <pc:docMk/>
            <pc:sldMk cId="724829233" sldId="556"/>
            <ac:spMk id="20" creationId="{DD5A73A7-88D7-44AA-A4E2-96773687A228}"/>
          </ac:spMkLst>
        </pc:spChg>
        <pc:spChg chg="mod">
          <ac:chgData name="Anthony Quenehen" userId="15e94d58-9959-45af-b071-93e3915cdca3" providerId="ADAL" clId="{11DE2C51-F7B6-40EB-8391-EA27F725D1B6}" dt="2018-02-12T17:11:28.057" v="43" actId="113"/>
          <ac:spMkLst>
            <pc:docMk/>
            <pc:sldMk cId="724829233" sldId="556"/>
            <ac:spMk id="21" creationId="{6A1976B5-905A-48CF-8539-53452D698872}"/>
          </ac:spMkLst>
        </pc:spChg>
        <pc:spChg chg="mod">
          <ac:chgData name="Anthony Quenehen" userId="15e94d58-9959-45af-b071-93e3915cdca3" providerId="ADAL" clId="{11DE2C51-F7B6-40EB-8391-EA27F725D1B6}" dt="2018-02-12T17:11:34.640" v="44" actId="113"/>
          <ac:spMkLst>
            <pc:docMk/>
            <pc:sldMk cId="724829233" sldId="556"/>
            <ac:spMk id="22" creationId="{5CF3C931-0B94-4198-B72E-880135257188}"/>
          </ac:spMkLst>
        </pc:spChg>
        <pc:spChg chg="mod">
          <ac:chgData name="Anthony Quenehen" userId="15e94d58-9959-45af-b071-93e3915cdca3" providerId="ADAL" clId="{11DE2C51-F7B6-40EB-8391-EA27F725D1B6}" dt="2018-02-12T17:11:47.058" v="45" actId="113"/>
          <ac:spMkLst>
            <pc:docMk/>
            <pc:sldMk cId="724829233" sldId="556"/>
            <ac:spMk id="23" creationId="{2C61E542-0567-49EB-BD03-F1894DBC1FFF}"/>
          </ac:spMkLst>
        </pc:spChg>
        <pc:spChg chg="mod">
          <ac:chgData name="Anthony Quenehen" userId="15e94d58-9959-45af-b071-93e3915cdca3" providerId="ADAL" clId="{11DE2C51-F7B6-40EB-8391-EA27F725D1B6}" dt="2018-02-12T17:11:53.688" v="46" actId="113"/>
          <ac:spMkLst>
            <pc:docMk/>
            <pc:sldMk cId="724829233" sldId="556"/>
            <ac:spMk id="24" creationId="{A0AD8075-D231-4F04-86BE-373F1E06CF67}"/>
          </ac:spMkLst>
        </pc:spChg>
      </pc:sldChg>
      <pc:sldChg chg="modSp">
        <pc:chgData name="Anthony Quenehen" userId="15e94d58-9959-45af-b071-93e3915cdca3" providerId="ADAL" clId="{11DE2C51-F7B6-40EB-8391-EA27F725D1B6}" dt="2018-02-12T17:04:59.949" v="4" actId="1076"/>
        <pc:sldMkLst>
          <pc:docMk/>
          <pc:sldMk cId="3620958079" sldId="562"/>
        </pc:sldMkLst>
        <pc:spChg chg="mod">
          <ac:chgData name="Anthony Quenehen" userId="15e94d58-9959-45af-b071-93e3915cdca3" providerId="ADAL" clId="{11DE2C51-F7B6-40EB-8391-EA27F725D1B6}" dt="2018-02-12T17:04:54.192" v="3" actId="20577"/>
          <ac:spMkLst>
            <pc:docMk/>
            <pc:sldMk cId="3620958079" sldId="562"/>
            <ac:spMk id="4" creationId="{93483577-4895-455E-A42F-1A918D22EBE7}"/>
          </ac:spMkLst>
        </pc:spChg>
        <pc:picChg chg="mod">
          <ac:chgData name="Anthony Quenehen" userId="15e94d58-9959-45af-b071-93e3915cdca3" providerId="ADAL" clId="{11DE2C51-F7B6-40EB-8391-EA27F725D1B6}" dt="2018-02-12T17:04:59.949" v="4" actId="1076"/>
          <ac:picMkLst>
            <pc:docMk/>
            <pc:sldMk cId="3620958079" sldId="562"/>
            <ac:picMk id="5" creationId="{22D6CFAC-A3E7-47F2-A69E-CDC38EC3A401}"/>
          </ac:picMkLst>
        </pc:picChg>
      </pc:sldChg>
    </pc:docChg>
  </pc:docChgLst>
  <pc:docChgLst>
    <pc:chgData name="QUENEHEN Anthony" userId="15e94d58-9959-45af-b071-93e3915cdca3" providerId="ADAL" clId="{0EAB3CF1-7197-4500-B5F8-DB563768D5B8}"/>
    <pc:docChg chg="custSel modMainMaster">
      <pc:chgData name="QUENEHEN Anthony" userId="15e94d58-9959-45af-b071-93e3915cdca3" providerId="ADAL" clId="{0EAB3CF1-7197-4500-B5F8-DB563768D5B8}" dt="2023-11-10T14:18:12.740" v="25" actId="20577"/>
      <pc:docMkLst>
        <pc:docMk/>
      </pc:docMkLst>
      <pc:sldMasterChg chg="addSp delSp modSp mod">
        <pc:chgData name="QUENEHEN Anthony" userId="15e94d58-9959-45af-b071-93e3915cdca3" providerId="ADAL" clId="{0EAB3CF1-7197-4500-B5F8-DB563768D5B8}" dt="2023-11-10T14:18:12.740" v="25" actId="20577"/>
        <pc:sldMasterMkLst>
          <pc:docMk/>
          <pc:sldMasterMk cId="0" sldId="2147483648"/>
        </pc:sldMasterMkLst>
        <pc:spChg chg="mod">
          <ac:chgData name="QUENEHEN Anthony" userId="15e94d58-9959-45af-b071-93e3915cdca3" providerId="ADAL" clId="{0EAB3CF1-7197-4500-B5F8-DB563768D5B8}" dt="2023-11-10T14:18:12.740" v="25" actId="20577"/>
          <ac:spMkLst>
            <pc:docMk/>
            <pc:sldMasterMk cId="0" sldId="2147483648"/>
            <ac:spMk id="6" creationId="{00000000-0000-0000-0000-000000000000}"/>
          </ac:spMkLst>
        </pc:spChg>
        <pc:picChg chg="add mod">
          <ac:chgData name="QUENEHEN Anthony" userId="15e94d58-9959-45af-b071-93e3915cdca3" providerId="ADAL" clId="{0EAB3CF1-7197-4500-B5F8-DB563768D5B8}" dt="2023-11-10T14:17:57.965" v="1"/>
          <ac:picMkLst>
            <pc:docMk/>
            <pc:sldMasterMk cId="0" sldId="2147483648"/>
            <ac:picMk id="2" creationId="{A9E211CC-582A-FE1A-BBC0-E97D621D0F0E}"/>
          </ac:picMkLst>
        </pc:picChg>
        <pc:picChg chg="del">
          <ac:chgData name="QUENEHEN Anthony" userId="15e94d58-9959-45af-b071-93e3915cdca3" providerId="ADAL" clId="{0EAB3CF1-7197-4500-B5F8-DB563768D5B8}" dt="2023-11-10T14:17:57.308" v="0" actId="478"/>
          <ac:picMkLst>
            <pc:docMk/>
            <pc:sldMasterMk cId="0" sldId="2147483648"/>
            <ac:picMk id="10" creationId="{00000000-0000-0000-0000-000000000000}"/>
          </ac:picMkLst>
        </pc:pic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2869DF-5562-4AA4-BF9E-62AA0A422D8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6D99C41-4E31-490B-AFEF-F37988E6EE0C}">
      <dgm:prSet phldrT="[Texte]"/>
      <dgm:spPr/>
      <dgm:t>
        <a:bodyPr/>
        <a:lstStyle/>
        <a:p>
          <a:r>
            <a:rPr lang="fr-FR" dirty="0"/>
            <a:t>Plan</a:t>
          </a:r>
        </a:p>
      </dgm:t>
    </dgm:pt>
    <dgm:pt modelId="{F5805A91-3E23-4CDC-9003-743B6347A604}" type="parTrans" cxnId="{382F8D7D-6250-49F8-86E6-1E4CF0B1B32D}">
      <dgm:prSet/>
      <dgm:spPr/>
      <dgm:t>
        <a:bodyPr/>
        <a:lstStyle/>
        <a:p>
          <a:endParaRPr lang="fr-FR"/>
        </a:p>
      </dgm:t>
    </dgm:pt>
    <dgm:pt modelId="{A6F87FA0-78F2-4A4F-B805-E740780A711A}" type="sibTrans" cxnId="{382F8D7D-6250-49F8-86E6-1E4CF0B1B32D}">
      <dgm:prSet/>
      <dgm:spPr/>
      <dgm:t>
        <a:bodyPr/>
        <a:lstStyle/>
        <a:p>
          <a:endParaRPr lang="fr-FR"/>
        </a:p>
      </dgm:t>
    </dgm:pt>
    <dgm:pt modelId="{5CC92C7E-1F5C-444B-ABC4-0F64896B6FF8}">
      <dgm:prSet phldrT="[Texte]"/>
      <dgm:spPr/>
      <dgm:t>
        <a:bodyPr/>
        <a:lstStyle/>
        <a:p>
          <a:r>
            <a:rPr lang="fr-FR" dirty="0"/>
            <a:t>décrire</a:t>
          </a:r>
        </a:p>
      </dgm:t>
    </dgm:pt>
    <dgm:pt modelId="{FBAB8634-4879-4B79-8F36-B29C0A93D958}" type="parTrans" cxnId="{1FDB2572-12CD-42D3-8D33-5658E6C7EB1A}">
      <dgm:prSet/>
      <dgm:spPr/>
      <dgm:t>
        <a:bodyPr/>
        <a:lstStyle/>
        <a:p>
          <a:endParaRPr lang="fr-FR"/>
        </a:p>
      </dgm:t>
    </dgm:pt>
    <dgm:pt modelId="{8D99F5A9-B55D-44E5-8F1C-6585A3892E3F}" type="sibTrans" cxnId="{1FDB2572-12CD-42D3-8D33-5658E6C7EB1A}">
      <dgm:prSet/>
      <dgm:spPr/>
      <dgm:t>
        <a:bodyPr/>
        <a:lstStyle/>
        <a:p>
          <a:endParaRPr lang="fr-FR"/>
        </a:p>
      </dgm:t>
    </dgm:pt>
    <dgm:pt modelId="{0E025734-DAC0-44D3-A2E9-7E669521BBFA}">
      <dgm:prSet phldrT="[Texte]"/>
      <dgm:spPr/>
      <dgm:t>
        <a:bodyPr/>
        <a:lstStyle/>
        <a:p>
          <a:r>
            <a:rPr lang="fr-FR" dirty="0"/>
            <a:t>Planifier ses actions</a:t>
          </a:r>
        </a:p>
      </dgm:t>
    </dgm:pt>
    <dgm:pt modelId="{FE642158-B86F-4460-9BA3-F208AFEFC838}" type="parTrans" cxnId="{5DDDBF92-74B8-4E4E-A283-515B4EC04C64}">
      <dgm:prSet/>
      <dgm:spPr/>
      <dgm:t>
        <a:bodyPr/>
        <a:lstStyle/>
        <a:p>
          <a:endParaRPr lang="fr-FR"/>
        </a:p>
      </dgm:t>
    </dgm:pt>
    <dgm:pt modelId="{E0A3387C-E0FB-47A5-AB2B-5EA5236FDBDC}" type="sibTrans" cxnId="{5DDDBF92-74B8-4E4E-A283-515B4EC04C64}">
      <dgm:prSet/>
      <dgm:spPr/>
      <dgm:t>
        <a:bodyPr/>
        <a:lstStyle/>
        <a:p>
          <a:endParaRPr lang="fr-FR"/>
        </a:p>
      </dgm:t>
    </dgm:pt>
    <dgm:pt modelId="{7F735AD6-961B-430D-AD0C-CAEB21DA78DB}">
      <dgm:prSet phldrT="[Texte]"/>
      <dgm:spPr/>
      <dgm:t>
        <a:bodyPr/>
        <a:lstStyle/>
        <a:p>
          <a:r>
            <a:rPr lang="fr-FR" dirty="0"/>
            <a:t>Do</a:t>
          </a:r>
        </a:p>
      </dgm:t>
    </dgm:pt>
    <dgm:pt modelId="{A8F7A39A-6EDB-4F92-BACC-9A1AEA1AE075}" type="parTrans" cxnId="{673035F2-472E-403C-86C2-A8514426BC6B}">
      <dgm:prSet/>
      <dgm:spPr/>
      <dgm:t>
        <a:bodyPr/>
        <a:lstStyle/>
        <a:p>
          <a:endParaRPr lang="fr-FR"/>
        </a:p>
      </dgm:t>
    </dgm:pt>
    <dgm:pt modelId="{8A560CE6-51CD-4BB5-B3BC-62850EF000AE}" type="sibTrans" cxnId="{673035F2-472E-403C-86C2-A8514426BC6B}">
      <dgm:prSet/>
      <dgm:spPr/>
      <dgm:t>
        <a:bodyPr/>
        <a:lstStyle/>
        <a:p>
          <a:endParaRPr lang="fr-FR"/>
        </a:p>
      </dgm:t>
    </dgm:pt>
    <dgm:pt modelId="{10826782-8C94-4DC3-9BBC-C04DA7A1F957}">
      <dgm:prSet phldrT="[Texte]"/>
      <dgm:spPr/>
      <dgm:t>
        <a:bodyPr/>
        <a:lstStyle/>
        <a:p>
          <a:r>
            <a:rPr lang="fr-FR" dirty="0"/>
            <a:t>Réaliser</a:t>
          </a:r>
        </a:p>
      </dgm:t>
    </dgm:pt>
    <dgm:pt modelId="{DD49C3A3-5D22-4816-BF73-4DEC509AF3AA}" type="parTrans" cxnId="{4BA47EE9-A794-4622-B60E-F06FD0AE3886}">
      <dgm:prSet/>
      <dgm:spPr/>
      <dgm:t>
        <a:bodyPr/>
        <a:lstStyle/>
        <a:p>
          <a:endParaRPr lang="fr-FR"/>
        </a:p>
      </dgm:t>
    </dgm:pt>
    <dgm:pt modelId="{B3FEC7A8-BFBC-4082-8628-825BD3579945}" type="sibTrans" cxnId="{4BA47EE9-A794-4622-B60E-F06FD0AE3886}">
      <dgm:prSet/>
      <dgm:spPr/>
      <dgm:t>
        <a:bodyPr/>
        <a:lstStyle/>
        <a:p>
          <a:endParaRPr lang="fr-FR"/>
        </a:p>
      </dgm:t>
    </dgm:pt>
    <dgm:pt modelId="{23D5828C-DD00-431E-95A3-D07C2C4103F8}">
      <dgm:prSet phldrT="[Texte]"/>
      <dgm:spPr/>
      <dgm:t>
        <a:bodyPr/>
        <a:lstStyle/>
        <a:p>
          <a:r>
            <a:rPr lang="fr-FR" dirty="0"/>
            <a:t>Check</a:t>
          </a:r>
        </a:p>
      </dgm:t>
    </dgm:pt>
    <dgm:pt modelId="{AB6BE75A-BF5E-491F-8052-63D8FD76FE82}" type="parTrans" cxnId="{BC7351A4-3D9A-4241-83CE-E3CDFBE70865}">
      <dgm:prSet/>
      <dgm:spPr/>
      <dgm:t>
        <a:bodyPr/>
        <a:lstStyle/>
        <a:p>
          <a:endParaRPr lang="fr-FR"/>
        </a:p>
      </dgm:t>
    </dgm:pt>
    <dgm:pt modelId="{90829C49-1E1B-464C-9FD9-2807B7263095}" type="sibTrans" cxnId="{BC7351A4-3D9A-4241-83CE-E3CDFBE70865}">
      <dgm:prSet/>
      <dgm:spPr/>
      <dgm:t>
        <a:bodyPr/>
        <a:lstStyle/>
        <a:p>
          <a:endParaRPr lang="fr-FR"/>
        </a:p>
      </dgm:t>
    </dgm:pt>
    <dgm:pt modelId="{D33783E6-C913-4892-AEBA-4A13C834DEF7}">
      <dgm:prSet phldrT="[Texte]"/>
      <dgm:spPr/>
      <dgm:t>
        <a:bodyPr/>
        <a:lstStyle/>
        <a:p>
          <a:r>
            <a:rPr lang="fr-FR" dirty="0"/>
            <a:t>Mesurer les résultats et processus </a:t>
          </a:r>
        </a:p>
      </dgm:t>
    </dgm:pt>
    <dgm:pt modelId="{FC7A7D06-1658-424E-A246-8AF4A9B1311C}" type="parTrans" cxnId="{3E98AD72-A8D5-44DA-8523-449198896363}">
      <dgm:prSet/>
      <dgm:spPr/>
      <dgm:t>
        <a:bodyPr/>
        <a:lstStyle/>
        <a:p>
          <a:endParaRPr lang="fr-FR"/>
        </a:p>
      </dgm:t>
    </dgm:pt>
    <dgm:pt modelId="{9F60624C-4140-4C1B-90E5-26D3E9150637}" type="sibTrans" cxnId="{3E98AD72-A8D5-44DA-8523-449198896363}">
      <dgm:prSet/>
      <dgm:spPr/>
      <dgm:t>
        <a:bodyPr/>
        <a:lstStyle/>
        <a:p>
          <a:endParaRPr lang="fr-FR"/>
        </a:p>
      </dgm:t>
    </dgm:pt>
    <dgm:pt modelId="{6F0B028E-8522-4F7B-95A3-63F35D9E8010}">
      <dgm:prSet phldrT="[Texte]"/>
      <dgm:spPr/>
      <dgm:t>
        <a:bodyPr/>
        <a:lstStyle/>
        <a:p>
          <a:r>
            <a:rPr lang="fr-FR" dirty="0" err="1"/>
            <a:t>Act</a:t>
          </a:r>
          <a:endParaRPr lang="fr-FR" dirty="0"/>
        </a:p>
      </dgm:t>
    </dgm:pt>
    <dgm:pt modelId="{F8B08595-0D5F-4A63-BB7A-36D9E2E00D95}" type="parTrans" cxnId="{A894F679-37FB-4600-862A-A110524F6F5F}">
      <dgm:prSet/>
      <dgm:spPr/>
      <dgm:t>
        <a:bodyPr/>
        <a:lstStyle/>
        <a:p>
          <a:endParaRPr lang="fr-FR"/>
        </a:p>
      </dgm:t>
    </dgm:pt>
    <dgm:pt modelId="{E76E3C47-54BA-4CEF-9D06-24D9FDB13295}" type="sibTrans" cxnId="{A894F679-37FB-4600-862A-A110524F6F5F}">
      <dgm:prSet/>
      <dgm:spPr/>
      <dgm:t>
        <a:bodyPr/>
        <a:lstStyle/>
        <a:p>
          <a:endParaRPr lang="fr-FR"/>
        </a:p>
      </dgm:t>
    </dgm:pt>
    <dgm:pt modelId="{E0C0424F-D86B-475C-8793-C863FBC2D059}">
      <dgm:prSet/>
      <dgm:spPr/>
      <dgm:t>
        <a:bodyPr/>
        <a:lstStyle/>
        <a:p>
          <a:r>
            <a:rPr lang="fr-FR" dirty="0"/>
            <a:t>Standardiser</a:t>
          </a:r>
        </a:p>
      </dgm:t>
    </dgm:pt>
    <dgm:pt modelId="{52C7C769-A44D-4323-B58D-E48D2E5600D1}" type="parTrans" cxnId="{F7C4724A-DD51-426B-9C72-6A6F9A872BEB}">
      <dgm:prSet/>
      <dgm:spPr/>
      <dgm:t>
        <a:bodyPr/>
        <a:lstStyle/>
        <a:p>
          <a:endParaRPr lang="fr-FR"/>
        </a:p>
      </dgm:t>
    </dgm:pt>
    <dgm:pt modelId="{EADC1C5F-40B1-4460-BB77-B9A78DA9E702}" type="sibTrans" cxnId="{F7C4724A-DD51-426B-9C72-6A6F9A872BEB}">
      <dgm:prSet/>
      <dgm:spPr/>
      <dgm:t>
        <a:bodyPr/>
        <a:lstStyle/>
        <a:p>
          <a:endParaRPr lang="fr-FR"/>
        </a:p>
      </dgm:t>
    </dgm:pt>
    <dgm:pt modelId="{AC9688C1-00FF-4F50-BBE0-ECF0908B2659}">
      <dgm:prSet/>
      <dgm:spPr/>
      <dgm:t>
        <a:bodyPr/>
        <a:lstStyle/>
        <a:p>
          <a:r>
            <a:rPr lang="fr-FR" dirty="0"/>
            <a:t>Relancer un cycle</a:t>
          </a:r>
        </a:p>
      </dgm:t>
    </dgm:pt>
    <dgm:pt modelId="{8AD8E510-D9DF-4A9E-A6A9-4454431E400C}" type="parTrans" cxnId="{E715EFAD-CBD5-4621-BB1F-C97714B79803}">
      <dgm:prSet/>
      <dgm:spPr/>
      <dgm:t>
        <a:bodyPr/>
        <a:lstStyle/>
        <a:p>
          <a:endParaRPr lang="fr-FR"/>
        </a:p>
      </dgm:t>
    </dgm:pt>
    <dgm:pt modelId="{8DC8B592-FC3D-4B8D-A90D-3929D1500277}" type="sibTrans" cxnId="{E715EFAD-CBD5-4621-BB1F-C97714B79803}">
      <dgm:prSet/>
      <dgm:spPr/>
      <dgm:t>
        <a:bodyPr/>
        <a:lstStyle/>
        <a:p>
          <a:endParaRPr lang="fr-FR"/>
        </a:p>
      </dgm:t>
    </dgm:pt>
    <dgm:pt modelId="{5A0945E1-02F6-4999-9347-1E2C11A6106A}" type="pres">
      <dgm:prSet presAssocID="{DE2869DF-5562-4AA4-BF9E-62AA0A422D82}" presName="linearFlow" presStyleCnt="0">
        <dgm:presLayoutVars>
          <dgm:dir/>
          <dgm:animLvl val="lvl"/>
          <dgm:resizeHandles val="exact"/>
        </dgm:presLayoutVars>
      </dgm:prSet>
      <dgm:spPr/>
    </dgm:pt>
    <dgm:pt modelId="{9B7F0B59-DEC0-4BC9-9CC3-1BD80D68404E}" type="pres">
      <dgm:prSet presAssocID="{66D99C41-4E31-490B-AFEF-F37988E6EE0C}" presName="composite" presStyleCnt="0"/>
      <dgm:spPr/>
    </dgm:pt>
    <dgm:pt modelId="{881AF64C-CF08-474F-B267-E8B1FF8F955C}" type="pres">
      <dgm:prSet presAssocID="{66D99C41-4E31-490B-AFEF-F37988E6EE0C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A59C3658-4CEE-41E7-BE34-7EEF48FB84FE}" type="pres">
      <dgm:prSet presAssocID="{66D99C41-4E31-490B-AFEF-F37988E6EE0C}" presName="descendantText" presStyleLbl="alignAcc1" presStyleIdx="0" presStyleCnt="4">
        <dgm:presLayoutVars>
          <dgm:bulletEnabled val="1"/>
        </dgm:presLayoutVars>
      </dgm:prSet>
      <dgm:spPr/>
    </dgm:pt>
    <dgm:pt modelId="{E22CC27C-D7F2-4915-B30A-F6FA5AD9062B}" type="pres">
      <dgm:prSet presAssocID="{A6F87FA0-78F2-4A4F-B805-E740780A711A}" presName="sp" presStyleCnt="0"/>
      <dgm:spPr/>
    </dgm:pt>
    <dgm:pt modelId="{086A93DB-079C-4883-84A1-544DC03124E5}" type="pres">
      <dgm:prSet presAssocID="{7F735AD6-961B-430D-AD0C-CAEB21DA78DB}" presName="composite" presStyleCnt="0"/>
      <dgm:spPr/>
    </dgm:pt>
    <dgm:pt modelId="{1F708D08-D2B6-48E6-ABCE-342DF01E02E8}" type="pres">
      <dgm:prSet presAssocID="{7F735AD6-961B-430D-AD0C-CAEB21DA78DB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1984BB08-7720-4832-A3B2-2DFBE3F846E0}" type="pres">
      <dgm:prSet presAssocID="{7F735AD6-961B-430D-AD0C-CAEB21DA78DB}" presName="descendantText" presStyleLbl="alignAcc1" presStyleIdx="1" presStyleCnt="4" custLinFactNeighborX="7716" custLinFactNeighborY="-3378">
        <dgm:presLayoutVars>
          <dgm:bulletEnabled val="1"/>
        </dgm:presLayoutVars>
      </dgm:prSet>
      <dgm:spPr/>
    </dgm:pt>
    <dgm:pt modelId="{FB9435B3-7C65-4A0F-BD15-4CCF28478279}" type="pres">
      <dgm:prSet presAssocID="{8A560CE6-51CD-4BB5-B3BC-62850EF000AE}" presName="sp" presStyleCnt="0"/>
      <dgm:spPr/>
    </dgm:pt>
    <dgm:pt modelId="{07E8CBD0-A749-41D5-8C4E-E51095AA0C24}" type="pres">
      <dgm:prSet presAssocID="{23D5828C-DD00-431E-95A3-D07C2C4103F8}" presName="composite" presStyleCnt="0"/>
      <dgm:spPr/>
    </dgm:pt>
    <dgm:pt modelId="{55503246-C7C1-4C3F-896D-42E0FE941FAC}" type="pres">
      <dgm:prSet presAssocID="{23D5828C-DD00-431E-95A3-D07C2C4103F8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E4E1D62A-F669-4D30-B70D-9D050964A1FB}" type="pres">
      <dgm:prSet presAssocID="{23D5828C-DD00-431E-95A3-D07C2C4103F8}" presName="descendantText" presStyleLbl="alignAcc1" presStyleIdx="2" presStyleCnt="4" custScaleX="97957" custScaleY="98844" custLinFactNeighborX="3923">
        <dgm:presLayoutVars>
          <dgm:bulletEnabled val="1"/>
        </dgm:presLayoutVars>
      </dgm:prSet>
      <dgm:spPr/>
    </dgm:pt>
    <dgm:pt modelId="{21B0DF62-81A2-4550-AD8B-E5FF1C918DD9}" type="pres">
      <dgm:prSet presAssocID="{90829C49-1E1B-464C-9FD9-2807B7263095}" presName="sp" presStyleCnt="0"/>
      <dgm:spPr/>
    </dgm:pt>
    <dgm:pt modelId="{B253B812-8D7A-41A9-B44B-776291FEE92C}" type="pres">
      <dgm:prSet presAssocID="{6F0B028E-8522-4F7B-95A3-63F35D9E8010}" presName="composite" presStyleCnt="0"/>
      <dgm:spPr/>
    </dgm:pt>
    <dgm:pt modelId="{88206EFA-5372-42B6-A0CE-490211366605}" type="pres">
      <dgm:prSet presAssocID="{6F0B028E-8522-4F7B-95A3-63F35D9E8010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5484AC72-34DC-4A21-A5B3-107D7CCF686D}" type="pres">
      <dgm:prSet presAssocID="{6F0B028E-8522-4F7B-95A3-63F35D9E8010}" presName="descendantText" presStyleLbl="alignAcc1" presStyleIdx="3" presStyleCnt="4" custScaleX="100000" custLinFactNeighborX="1682" custLinFactNeighborY="0">
        <dgm:presLayoutVars>
          <dgm:bulletEnabled val="1"/>
        </dgm:presLayoutVars>
      </dgm:prSet>
      <dgm:spPr/>
    </dgm:pt>
  </dgm:ptLst>
  <dgm:cxnLst>
    <dgm:cxn modelId="{41392503-AB33-4444-95C1-8A2116AEA783}" type="presOf" srcId="{0E025734-DAC0-44D3-A2E9-7E669521BBFA}" destId="{A59C3658-4CEE-41E7-BE34-7EEF48FB84FE}" srcOrd="0" destOrd="1" presId="urn:microsoft.com/office/officeart/2005/8/layout/chevron2"/>
    <dgm:cxn modelId="{B792B85C-8FE7-41F0-B1EC-F6B6733A9282}" type="presOf" srcId="{E0C0424F-D86B-475C-8793-C863FBC2D059}" destId="{5484AC72-34DC-4A21-A5B3-107D7CCF686D}" srcOrd="0" destOrd="0" presId="urn:microsoft.com/office/officeart/2005/8/layout/chevron2"/>
    <dgm:cxn modelId="{BF73FE45-2417-49B3-A852-599115DC88DA}" type="presOf" srcId="{10826782-8C94-4DC3-9BBC-C04DA7A1F957}" destId="{1984BB08-7720-4832-A3B2-2DFBE3F846E0}" srcOrd="0" destOrd="0" presId="urn:microsoft.com/office/officeart/2005/8/layout/chevron2"/>
    <dgm:cxn modelId="{F7C4724A-DD51-426B-9C72-6A6F9A872BEB}" srcId="{6F0B028E-8522-4F7B-95A3-63F35D9E8010}" destId="{E0C0424F-D86B-475C-8793-C863FBC2D059}" srcOrd="0" destOrd="0" parTransId="{52C7C769-A44D-4323-B58D-E48D2E5600D1}" sibTransId="{EADC1C5F-40B1-4460-BB77-B9A78DA9E702}"/>
    <dgm:cxn modelId="{FDD6F34C-0F50-4E70-947D-48E89CA55F4C}" type="presOf" srcId="{DE2869DF-5562-4AA4-BF9E-62AA0A422D82}" destId="{5A0945E1-02F6-4999-9347-1E2C11A6106A}" srcOrd="0" destOrd="0" presId="urn:microsoft.com/office/officeart/2005/8/layout/chevron2"/>
    <dgm:cxn modelId="{AC8EC170-2015-447C-9BBA-3ED8383EC854}" type="presOf" srcId="{5CC92C7E-1F5C-444B-ABC4-0F64896B6FF8}" destId="{A59C3658-4CEE-41E7-BE34-7EEF48FB84FE}" srcOrd="0" destOrd="0" presId="urn:microsoft.com/office/officeart/2005/8/layout/chevron2"/>
    <dgm:cxn modelId="{1FDB2572-12CD-42D3-8D33-5658E6C7EB1A}" srcId="{66D99C41-4E31-490B-AFEF-F37988E6EE0C}" destId="{5CC92C7E-1F5C-444B-ABC4-0F64896B6FF8}" srcOrd="0" destOrd="0" parTransId="{FBAB8634-4879-4B79-8F36-B29C0A93D958}" sibTransId="{8D99F5A9-B55D-44E5-8F1C-6585A3892E3F}"/>
    <dgm:cxn modelId="{3E98AD72-A8D5-44DA-8523-449198896363}" srcId="{23D5828C-DD00-431E-95A3-D07C2C4103F8}" destId="{D33783E6-C913-4892-AEBA-4A13C834DEF7}" srcOrd="0" destOrd="0" parTransId="{FC7A7D06-1658-424E-A246-8AF4A9B1311C}" sibTransId="{9F60624C-4140-4C1B-90E5-26D3E9150637}"/>
    <dgm:cxn modelId="{A894F679-37FB-4600-862A-A110524F6F5F}" srcId="{DE2869DF-5562-4AA4-BF9E-62AA0A422D82}" destId="{6F0B028E-8522-4F7B-95A3-63F35D9E8010}" srcOrd="3" destOrd="0" parTransId="{F8B08595-0D5F-4A63-BB7A-36D9E2E00D95}" sibTransId="{E76E3C47-54BA-4CEF-9D06-24D9FDB13295}"/>
    <dgm:cxn modelId="{382F8D7D-6250-49F8-86E6-1E4CF0B1B32D}" srcId="{DE2869DF-5562-4AA4-BF9E-62AA0A422D82}" destId="{66D99C41-4E31-490B-AFEF-F37988E6EE0C}" srcOrd="0" destOrd="0" parTransId="{F5805A91-3E23-4CDC-9003-743B6347A604}" sibTransId="{A6F87FA0-78F2-4A4F-B805-E740780A711A}"/>
    <dgm:cxn modelId="{5DDDBF92-74B8-4E4E-A283-515B4EC04C64}" srcId="{66D99C41-4E31-490B-AFEF-F37988E6EE0C}" destId="{0E025734-DAC0-44D3-A2E9-7E669521BBFA}" srcOrd="1" destOrd="0" parTransId="{FE642158-B86F-4460-9BA3-F208AFEFC838}" sibTransId="{E0A3387C-E0FB-47A5-AB2B-5EA5236FDBDC}"/>
    <dgm:cxn modelId="{39EA6595-2F4D-4F98-B98B-F3EA93412834}" type="presOf" srcId="{7F735AD6-961B-430D-AD0C-CAEB21DA78DB}" destId="{1F708D08-D2B6-48E6-ABCE-342DF01E02E8}" srcOrd="0" destOrd="0" presId="urn:microsoft.com/office/officeart/2005/8/layout/chevron2"/>
    <dgm:cxn modelId="{BC7351A4-3D9A-4241-83CE-E3CDFBE70865}" srcId="{DE2869DF-5562-4AA4-BF9E-62AA0A422D82}" destId="{23D5828C-DD00-431E-95A3-D07C2C4103F8}" srcOrd="2" destOrd="0" parTransId="{AB6BE75A-BF5E-491F-8052-63D8FD76FE82}" sibTransId="{90829C49-1E1B-464C-9FD9-2807B7263095}"/>
    <dgm:cxn modelId="{E715EFAD-CBD5-4621-BB1F-C97714B79803}" srcId="{6F0B028E-8522-4F7B-95A3-63F35D9E8010}" destId="{AC9688C1-00FF-4F50-BBE0-ECF0908B2659}" srcOrd="1" destOrd="0" parTransId="{8AD8E510-D9DF-4A9E-A6A9-4454431E400C}" sibTransId="{8DC8B592-FC3D-4B8D-A90D-3929D1500277}"/>
    <dgm:cxn modelId="{3F8081B4-73F3-499C-B6CE-B10302E57EBB}" type="presOf" srcId="{66D99C41-4E31-490B-AFEF-F37988E6EE0C}" destId="{881AF64C-CF08-474F-B267-E8B1FF8F955C}" srcOrd="0" destOrd="0" presId="urn:microsoft.com/office/officeart/2005/8/layout/chevron2"/>
    <dgm:cxn modelId="{E7B5A0C4-4E32-4F85-B313-E0BAD4E8DF28}" type="presOf" srcId="{AC9688C1-00FF-4F50-BBE0-ECF0908B2659}" destId="{5484AC72-34DC-4A21-A5B3-107D7CCF686D}" srcOrd="0" destOrd="1" presId="urn:microsoft.com/office/officeart/2005/8/layout/chevron2"/>
    <dgm:cxn modelId="{DCA899DE-14E5-47FD-AB01-3B0542ABA747}" type="presOf" srcId="{6F0B028E-8522-4F7B-95A3-63F35D9E8010}" destId="{88206EFA-5372-42B6-A0CE-490211366605}" srcOrd="0" destOrd="0" presId="urn:microsoft.com/office/officeart/2005/8/layout/chevron2"/>
    <dgm:cxn modelId="{3C0DACDE-88BD-42C2-988B-1004E2EAB021}" type="presOf" srcId="{23D5828C-DD00-431E-95A3-D07C2C4103F8}" destId="{55503246-C7C1-4C3F-896D-42E0FE941FAC}" srcOrd="0" destOrd="0" presId="urn:microsoft.com/office/officeart/2005/8/layout/chevron2"/>
    <dgm:cxn modelId="{4BA47EE9-A794-4622-B60E-F06FD0AE3886}" srcId="{7F735AD6-961B-430D-AD0C-CAEB21DA78DB}" destId="{10826782-8C94-4DC3-9BBC-C04DA7A1F957}" srcOrd="0" destOrd="0" parTransId="{DD49C3A3-5D22-4816-BF73-4DEC509AF3AA}" sibTransId="{B3FEC7A8-BFBC-4082-8628-825BD3579945}"/>
    <dgm:cxn modelId="{673035F2-472E-403C-86C2-A8514426BC6B}" srcId="{DE2869DF-5562-4AA4-BF9E-62AA0A422D82}" destId="{7F735AD6-961B-430D-AD0C-CAEB21DA78DB}" srcOrd="1" destOrd="0" parTransId="{A8F7A39A-6EDB-4F92-BACC-9A1AEA1AE075}" sibTransId="{8A560CE6-51CD-4BB5-B3BC-62850EF000AE}"/>
    <dgm:cxn modelId="{B0B116F3-004D-4E27-B7BC-6F184422C5BE}" type="presOf" srcId="{D33783E6-C913-4892-AEBA-4A13C834DEF7}" destId="{E4E1D62A-F669-4D30-B70D-9D050964A1FB}" srcOrd="0" destOrd="0" presId="urn:microsoft.com/office/officeart/2005/8/layout/chevron2"/>
    <dgm:cxn modelId="{3CF0E416-FFB9-4FF7-9401-7BA924567281}" type="presParOf" srcId="{5A0945E1-02F6-4999-9347-1E2C11A6106A}" destId="{9B7F0B59-DEC0-4BC9-9CC3-1BD80D68404E}" srcOrd="0" destOrd="0" presId="urn:microsoft.com/office/officeart/2005/8/layout/chevron2"/>
    <dgm:cxn modelId="{1D5413A4-E6D4-4184-95B4-81CB11ED5753}" type="presParOf" srcId="{9B7F0B59-DEC0-4BC9-9CC3-1BD80D68404E}" destId="{881AF64C-CF08-474F-B267-E8B1FF8F955C}" srcOrd="0" destOrd="0" presId="urn:microsoft.com/office/officeart/2005/8/layout/chevron2"/>
    <dgm:cxn modelId="{82253457-C2B8-4891-A4DD-7370AD251DCB}" type="presParOf" srcId="{9B7F0B59-DEC0-4BC9-9CC3-1BD80D68404E}" destId="{A59C3658-4CEE-41E7-BE34-7EEF48FB84FE}" srcOrd="1" destOrd="0" presId="urn:microsoft.com/office/officeart/2005/8/layout/chevron2"/>
    <dgm:cxn modelId="{4CFE0C78-B6CF-419B-ACAE-02C35AB2DB92}" type="presParOf" srcId="{5A0945E1-02F6-4999-9347-1E2C11A6106A}" destId="{E22CC27C-D7F2-4915-B30A-F6FA5AD9062B}" srcOrd="1" destOrd="0" presId="urn:microsoft.com/office/officeart/2005/8/layout/chevron2"/>
    <dgm:cxn modelId="{D7947B88-CFC2-4C1C-8891-C081E52B9BBA}" type="presParOf" srcId="{5A0945E1-02F6-4999-9347-1E2C11A6106A}" destId="{086A93DB-079C-4883-84A1-544DC03124E5}" srcOrd="2" destOrd="0" presId="urn:microsoft.com/office/officeart/2005/8/layout/chevron2"/>
    <dgm:cxn modelId="{BCA7C241-7304-4129-A1CA-800EBAF665DF}" type="presParOf" srcId="{086A93DB-079C-4883-84A1-544DC03124E5}" destId="{1F708D08-D2B6-48E6-ABCE-342DF01E02E8}" srcOrd="0" destOrd="0" presId="urn:microsoft.com/office/officeart/2005/8/layout/chevron2"/>
    <dgm:cxn modelId="{992E8221-147C-45DC-8910-41144E3C087F}" type="presParOf" srcId="{086A93DB-079C-4883-84A1-544DC03124E5}" destId="{1984BB08-7720-4832-A3B2-2DFBE3F846E0}" srcOrd="1" destOrd="0" presId="urn:microsoft.com/office/officeart/2005/8/layout/chevron2"/>
    <dgm:cxn modelId="{89CA51F2-858D-4E0B-BF94-49F5FA865C25}" type="presParOf" srcId="{5A0945E1-02F6-4999-9347-1E2C11A6106A}" destId="{FB9435B3-7C65-4A0F-BD15-4CCF28478279}" srcOrd="3" destOrd="0" presId="urn:microsoft.com/office/officeart/2005/8/layout/chevron2"/>
    <dgm:cxn modelId="{EA7A74B2-C0C8-4894-ACC5-59B829245149}" type="presParOf" srcId="{5A0945E1-02F6-4999-9347-1E2C11A6106A}" destId="{07E8CBD0-A749-41D5-8C4E-E51095AA0C24}" srcOrd="4" destOrd="0" presId="urn:microsoft.com/office/officeart/2005/8/layout/chevron2"/>
    <dgm:cxn modelId="{AB657748-6F05-4393-ABAA-A45C93027F87}" type="presParOf" srcId="{07E8CBD0-A749-41D5-8C4E-E51095AA0C24}" destId="{55503246-C7C1-4C3F-896D-42E0FE941FAC}" srcOrd="0" destOrd="0" presId="urn:microsoft.com/office/officeart/2005/8/layout/chevron2"/>
    <dgm:cxn modelId="{0BE406AB-48C5-48C3-9C36-1AE08BCF727A}" type="presParOf" srcId="{07E8CBD0-A749-41D5-8C4E-E51095AA0C24}" destId="{E4E1D62A-F669-4D30-B70D-9D050964A1FB}" srcOrd="1" destOrd="0" presId="urn:microsoft.com/office/officeart/2005/8/layout/chevron2"/>
    <dgm:cxn modelId="{2321093A-4B7D-4880-BA5B-6DC7C829282C}" type="presParOf" srcId="{5A0945E1-02F6-4999-9347-1E2C11A6106A}" destId="{21B0DF62-81A2-4550-AD8B-E5FF1C918DD9}" srcOrd="5" destOrd="0" presId="urn:microsoft.com/office/officeart/2005/8/layout/chevron2"/>
    <dgm:cxn modelId="{46634744-9CCB-402F-966C-AF98EA574A63}" type="presParOf" srcId="{5A0945E1-02F6-4999-9347-1E2C11A6106A}" destId="{B253B812-8D7A-41A9-B44B-776291FEE92C}" srcOrd="6" destOrd="0" presId="urn:microsoft.com/office/officeart/2005/8/layout/chevron2"/>
    <dgm:cxn modelId="{15BC16B3-CED6-423F-B465-820F3D48EDBD}" type="presParOf" srcId="{B253B812-8D7A-41A9-B44B-776291FEE92C}" destId="{88206EFA-5372-42B6-A0CE-490211366605}" srcOrd="0" destOrd="0" presId="urn:microsoft.com/office/officeart/2005/8/layout/chevron2"/>
    <dgm:cxn modelId="{4E39E233-0449-446F-9D1E-F902D97EC12C}" type="presParOf" srcId="{B253B812-8D7A-41A9-B44B-776291FEE92C}" destId="{5484AC72-34DC-4A21-A5B3-107D7CCF686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1AF64C-CF08-474F-B267-E8B1FF8F955C}">
      <dsp:nvSpPr>
        <dsp:cNvPr id="0" name=""/>
        <dsp:cNvSpPr/>
      </dsp:nvSpPr>
      <dsp:spPr>
        <a:xfrm rot="5400000">
          <a:off x="-169068" y="169670"/>
          <a:ext cx="1127124" cy="7889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/>
            <a:t>Plan</a:t>
          </a:r>
        </a:p>
      </dsp:txBody>
      <dsp:txXfrm rot="-5400000">
        <a:off x="1" y="395096"/>
        <a:ext cx="788987" cy="338137"/>
      </dsp:txXfrm>
    </dsp:sp>
    <dsp:sp modelId="{A59C3658-4CEE-41E7-BE34-7EEF48FB84FE}">
      <dsp:nvSpPr>
        <dsp:cNvPr id="0" name=""/>
        <dsp:cNvSpPr/>
      </dsp:nvSpPr>
      <dsp:spPr>
        <a:xfrm rot="5400000">
          <a:off x="1933178" y="-1143589"/>
          <a:ext cx="732631" cy="30210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kern="1200" dirty="0"/>
            <a:t>décrire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kern="1200" dirty="0"/>
            <a:t>Planifier ses actions</a:t>
          </a:r>
        </a:p>
      </dsp:txBody>
      <dsp:txXfrm rot="-5400000">
        <a:off x="788988" y="36365"/>
        <a:ext cx="2985248" cy="661103"/>
      </dsp:txXfrm>
    </dsp:sp>
    <dsp:sp modelId="{1F708D08-D2B6-48E6-ABCE-342DF01E02E8}">
      <dsp:nvSpPr>
        <dsp:cNvPr id="0" name=""/>
        <dsp:cNvSpPr/>
      </dsp:nvSpPr>
      <dsp:spPr>
        <a:xfrm rot="5400000">
          <a:off x="-169068" y="1148227"/>
          <a:ext cx="1127124" cy="7889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/>
            <a:t>Do</a:t>
          </a:r>
        </a:p>
      </dsp:txBody>
      <dsp:txXfrm rot="-5400000">
        <a:off x="1" y="1373653"/>
        <a:ext cx="788987" cy="338137"/>
      </dsp:txXfrm>
    </dsp:sp>
    <dsp:sp modelId="{1984BB08-7720-4832-A3B2-2DFBE3F846E0}">
      <dsp:nvSpPr>
        <dsp:cNvPr id="0" name=""/>
        <dsp:cNvSpPr/>
      </dsp:nvSpPr>
      <dsp:spPr>
        <a:xfrm rot="5400000">
          <a:off x="1933178" y="-189780"/>
          <a:ext cx="732631" cy="30210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kern="1200" dirty="0"/>
            <a:t>Réaliser</a:t>
          </a:r>
        </a:p>
      </dsp:txBody>
      <dsp:txXfrm rot="-5400000">
        <a:off x="788988" y="990174"/>
        <a:ext cx="2985248" cy="661103"/>
      </dsp:txXfrm>
    </dsp:sp>
    <dsp:sp modelId="{55503246-C7C1-4C3F-896D-42E0FE941FAC}">
      <dsp:nvSpPr>
        <dsp:cNvPr id="0" name=""/>
        <dsp:cNvSpPr/>
      </dsp:nvSpPr>
      <dsp:spPr>
        <a:xfrm rot="5400000">
          <a:off x="-169068" y="2126784"/>
          <a:ext cx="1127124" cy="7889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/>
            <a:t>Check</a:t>
          </a:r>
        </a:p>
      </dsp:txBody>
      <dsp:txXfrm rot="-5400000">
        <a:off x="1" y="2352210"/>
        <a:ext cx="788987" cy="338137"/>
      </dsp:txXfrm>
    </dsp:sp>
    <dsp:sp modelId="{E4E1D62A-F669-4D30-B70D-9D050964A1FB}">
      <dsp:nvSpPr>
        <dsp:cNvPr id="0" name=""/>
        <dsp:cNvSpPr/>
      </dsp:nvSpPr>
      <dsp:spPr>
        <a:xfrm rot="5400000">
          <a:off x="1968272" y="844385"/>
          <a:ext cx="724162" cy="295929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kern="1200" dirty="0"/>
            <a:t>Mesurer les résultats et processus </a:t>
          </a:r>
        </a:p>
      </dsp:txBody>
      <dsp:txXfrm rot="-5400000">
        <a:off x="850707" y="1997302"/>
        <a:ext cx="2923942" cy="653460"/>
      </dsp:txXfrm>
    </dsp:sp>
    <dsp:sp modelId="{88206EFA-5372-42B6-A0CE-490211366605}">
      <dsp:nvSpPr>
        <dsp:cNvPr id="0" name=""/>
        <dsp:cNvSpPr/>
      </dsp:nvSpPr>
      <dsp:spPr>
        <a:xfrm rot="5400000">
          <a:off x="-169068" y="3105342"/>
          <a:ext cx="1127124" cy="7889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 err="1"/>
            <a:t>Act</a:t>
          </a:r>
          <a:endParaRPr lang="fr-FR" sz="2200" kern="1200" dirty="0"/>
        </a:p>
      </dsp:txBody>
      <dsp:txXfrm rot="-5400000">
        <a:off x="1" y="3330768"/>
        <a:ext cx="788987" cy="338137"/>
      </dsp:txXfrm>
    </dsp:sp>
    <dsp:sp modelId="{5484AC72-34DC-4A21-A5B3-107D7CCF686D}">
      <dsp:nvSpPr>
        <dsp:cNvPr id="0" name=""/>
        <dsp:cNvSpPr/>
      </dsp:nvSpPr>
      <dsp:spPr>
        <a:xfrm rot="5400000">
          <a:off x="1933178" y="1792083"/>
          <a:ext cx="732631" cy="30210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kern="1200" dirty="0"/>
            <a:t>Standardiser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kern="1200" dirty="0"/>
            <a:t>Relancer un cycle</a:t>
          </a:r>
        </a:p>
      </dsp:txBody>
      <dsp:txXfrm rot="-5400000">
        <a:off x="788988" y="2972037"/>
        <a:ext cx="2985248" cy="6611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435304" cy="3545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797022" y="0"/>
            <a:ext cx="4435304" cy="3545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6743619"/>
            <a:ext cx="4435304" cy="3545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797022" y="6743619"/>
            <a:ext cx="4435304" cy="3545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8D1944-F080-4D8D-80CA-C95512DAD15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132968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435304" cy="354580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797022" y="0"/>
            <a:ext cx="4435304" cy="354580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31813"/>
            <a:ext cx="3551237" cy="26622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59" tIns="47380" rIns="94759" bIns="4738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1023005" y="3371809"/>
            <a:ext cx="8188606" cy="3194520"/>
          </a:xfrm>
          <a:prstGeom prst="rect">
            <a:avLst/>
          </a:prstGeom>
        </p:spPr>
        <p:txBody>
          <a:bodyPr vert="horz" lIns="94759" tIns="47380" rIns="94759" bIns="4738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6743619"/>
            <a:ext cx="4435304" cy="354580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797022" y="6743619"/>
            <a:ext cx="4435304" cy="354580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129799F-19DA-4352-8C0D-A5C62DCFAD3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579222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84771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sz="1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/>
          <p:cNvSpPr>
            <a:spLocks noGrp="1"/>
          </p:cNvSpPr>
          <p:nvPr>
            <p:ph type="body" sz="quarter" idx="12" hasCustomPrompt="1"/>
          </p:nvPr>
        </p:nvSpPr>
        <p:spPr>
          <a:xfrm>
            <a:off x="179512" y="72231"/>
            <a:ext cx="8496300" cy="1052513"/>
          </a:xfrm>
          <a:prstGeom prst="rect">
            <a:avLst/>
          </a:prstGeom>
        </p:spPr>
        <p:txBody>
          <a:bodyPr/>
          <a:lstStyle>
            <a:lvl1pPr>
              <a:buNone/>
              <a:defRPr sz="3000">
                <a:solidFill>
                  <a:srgbClr val="8E2562"/>
                </a:solidFill>
                <a:latin typeface="Arial Black" pitchFamily="34" charset="0"/>
              </a:defRPr>
            </a:lvl1pPr>
          </a:lstStyle>
          <a:p>
            <a:pPr lvl="0"/>
            <a:r>
              <a:rPr lang="fr-FR" dirty="0"/>
              <a:t>TITRE DE VOTRE PRÉSENTATION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3" hasCustomPrompt="1"/>
          </p:nvPr>
        </p:nvSpPr>
        <p:spPr>
          <a:xfrm>
            <a:off x="179388" y="1196975"/>
            <a:ext cx="6840537" cy="287338"/>
          </a:xfrm>
          <a:prstGeom prst="rect">
            <a:avLst/>
          </a:prstGeom>
        </p:spPr>
        <p:txBody>
          <a:bodyPr/>
          <a:lstStyle>
            <a:lvl1pPr>
              <a:buNone/>
              <a:defRPr sz="1200" baseline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fr-FR" dirty="0"/>
              <a:t>VOTRE NOM – DATE 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 userDrawn="1"/>
        </p:nvSpPr>
        <p:spPr>
          <a:xfrm>
            <a:off x="251520" y="1196752"/>
            <a:ext cx="57606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chemeClr val="bg1"/>
                </a:solidFill>
                <a:latin typeface="Arial Black" pitchFamily="34" charset="0"/>
              </a:rPr>
              <a:t>TAPEZ VOTRE NOM ET LA DATE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6255" y="864419"/>
            <a:ext cx="8229600" cy="463138"/>
          </a:xfrm>
          <a:prstGeom prst="rect">
            <a:avLst/>
          </a:prstGeom>
        </p:spPr>
        <p:txBody>
          <a:bodyPr/>
          <a:lstStyle>
            <a:lvl1pPr algn="l">
              <a:defRPr sz="2000" i="1" baseline="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0" y="188640"/>
            <a:ext cx="3238128" cy="434479"/>
          </a:xfrm>
          <a:prstGeom prst="rect">
            <a:avLst/>
          </a:prstGeom>
        </p:spPr>
        <p:txBody>
          <a:bodyPr/>
          <a:lstStyle>
            <a:lvl1pPr algn="l"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dirty="0"/>
              <a:t>Titre du chapitre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123728" y="1124744"/>
            <a:ext cx="6400800" cy="36004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>
                <a:solidFill>
                  <a:srgbClr val="F29400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Titre de la page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2123728" y="1628800"/>
            <a:ext cx="3600450" cy="1368425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5" name="Espace réservé pour une image  14"/>
          <p:cNvSpPr>
            <a:spLocks noGrp="1"/>
          </p:cNvSpPr>
          <p:nvPr>
            <p:ph type="pic" sz="quarter" idx="11"/>
          </p:nvPr>
        </p:nvSpPr>
        <p:spPr>
          <a:xfrm>
            <a:off x="179512" y="1124744"/>
            <a:ext cx="1800225" cy="15843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2" hasCustomPrompt="1"/>
          </p:nvPr>
        </p:nvSpPr>
        <p:spPr>
          <a:xfrm>
            <a:off x="179512" y="2997200"/>
            <a:ext cx="1800200" cy="1151880"/>
          </a:xfrm>
          <a:prstGeom prst="rect">
            <a:avLst/>
          </a:prstGeom>
        </p:spPr>
        <p:txBody>
          <a:bodyPr/>
          <a:lstStyle>
            <a:lvl1pPr>
              <a:buNone/>
              <a:defRPr sz="1200" b="1">
                <a:solidFill>
                  <a:srgbClr val="8E256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dirty="0"/>
              <a:t>Relance</a:t>
            </a:r>
          </a:p>
        </p:txBody>
      </p:sp>
      <p:sp>
        <p:nvSpPr>
          <p:cNvPr id="16" name="Espace réservé du contenu 15"/>
          <p:cNvSpPr>
            <a:spLocks noGrp="1"/>
          </p:cNvSpPr>
          <p:nvPr>
            <p:ph sz="quarter" idx="14" hasCustomPrompt="1"/>
          </p:nvPr>
        </p:nvSpPr>
        <p:spPr>
          <a:xfrm>
            <a:off x="179512" y="6596782"/>
            <a:ext cx="4464050" cy="360610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fr-FR" dirty="0"/>
              <a:t>Nom de la présentation - date</a:t>
            </a:r>
          </a:p>
        </p:txBody>
      </p:sp>
      <p:sp>
        <p:nvSpPr>
          <p:cNvPr id="21" name="ZoneTexte 20"/>
          <p:cNvSpPr txBox="1"/>
          <p:nvPr userDrawn="1"/>
        </p:nvSpPr>
        <p:spPr>
          <a:xfrm>
            <a:off x="8639944" y="6453336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426FE7F-A6EC-458D-A7B2-4AD4B961CD84}" type="slidenum">
              <a:rPr lang="fr-FR" sz="1200" smtClean="0">
                <a:solidFill>
                  <a:schemeClr val="bg1"/>
                </a:solidFill>
                <a:latin typeface="Arial Black" pitchFamily="34" charset="0"/>
              </a:rPr>
              <a:pPr/>
              <a:t>‹N°›</a:t>
            </a:fld>
            <a:endParaRPr lang="fr-FR" sz="12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467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0" y="188640"/>
            <a:ext cx="3238128" cy="434479"/>
          </a:xfrm>
          <a:prstGeom prst="rect">
            <a:avLst/>
          </a:prstGeom>
        </p:spPr>
        <p:txBody>
          <a:bodyPr/>
          <a:lstStyle>
            <a:lvl1pPr algn="l"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dirty="0"/>
              <a:t>Titre du chapitre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123728" y="1124744"/>
            <a:ext cx="6400800" cy="36004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>
                <a:solidFill>
                  <a:srgbClr val="F29400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Titre de la page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2123728" y="1628800"/>
            <a:ext cx="3600450" cy="1368425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2" hasCustomPrompt="1"/>
          </p:nvPr>
        </p:nvSpPr>
        <p:spPr>
          <a:xfrm>
            <a:off x="179512" y="1124744"/>
            <a:ext cx="1800200" cy="1151880"/>
          </a:xfrm>
          <a:prstGeom prst="rect">
            <a:avLst/>
          </a:prstGeom>
        </p:spPr>
        <p:txBody>
          <a:bodyPr/>
          <a:lstStyle>
            <a:lvl1pPr>
              <a:buNone/>
              <a:defRPr sz="1200" b="1">
                <a:solidFill>
                  <a:srgbClr val="8E256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dirty="0"/>
              <a:t>Relance</a:t>
            </a:r>
          </a:p>
        </p:txBody>
      </p:sp>
      <p:sp>
        <p:nvSpPr>
          <p:cNvPr id="9" name="Espace réservé du contenu 15"/>
          <p:cNvSpPr>
            <a:spLocks noGrp="1"/>
          </p:cNvSpPr>
          <p:nvPr>
            <p:ph sz="quarter" idx="14" hasCustomPrompt="1"/>
          </p:nvPr>
        </p:nvSpPr>
        <p:spPr>
          <a:xfrm>
            <a:off x="179512" y="6596782"/>
            <a:ext cx="4464050" cy="360610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fr-FR" dirty="0"/>
              <a:t>Nom de la présentation - date</a:t>
            </a:r>
          </a:p>
        </p:txBody>
      </p:sp>
      <p:sp>
        <p:nvSpPr>
          <p:cNvPr id="14" name="ZoneTexte 13"/>
          <p:cNvSpPr txBox="1"/>
          <p:nvPr userDrawn="1"/>
        </p:nvSpPr>
        <p:spPr>
          <a:xfrm>
            <a:off x="8639944" y="6453336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426FE7F-A6EC-458D-A7B2-4AD4B961CD84}" type="slidenum">
              <a:rPr lang="fr-FR" sz="1200" smtClean="0">
                <a:solidFill>
                  <a:schemeClr val="bg1"/>
                </a:solidFill>
                <a:latin typeface="Arial Black" pitchFamily="34" charset="0"/>
              </a:rPr>
              <a:pPr/>
              <a:t>‹N°›</a:t>
            </a:fld>
            <a:endParaRPr lang="fr-FR" sz="12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598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0" y="188640"/>
            <a:ext cx="3238128" cy="434479"/>
          </a:xfrm>
          <a:prstGeom prst="rect">
            <a:avLst/>
          </a:prstGeom>
        </p:spPr>
        <p:txBody>
          <a:bodyPr/>
          <a:lstStyle>
            <a:lvl1pPr algn="l"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123728" y="1124744"/>
            <a:ext cx="6400800" cy="36004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>
                <a:solidFill>
                  <a:srgbClr val="F29400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Titre de la page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2123728" y="1628800"/>
            <a:ext cx="3600450" cy="1368425"/>
          </a:xfrm>
          <a:prstGeom prst="rect">
            <a:avLst/>
          </a:prstGeom>
        </p:spPr>
        <p:txBody>
          <a:bodyPr/>
          <a:lstStyle>
            <a:lvl1pPr>
              <a:buClr>
                <a:srgbClr val="8E2562"/>
              </a:buClr>
              <a:buFont typeface="Wingdings 3" pitchFamily="18" charset="2"/>
              <a:buChar char=""/>
              <a:defRPr sz="12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dirty="0"/>
              <a:t>Titre 1</a:t>
            </a:r>
          </a:p>
          <a:p>
            <a:pPr lvl="0"/>
            <a:r>
              <a:rPr lang="fr-FR" dirty="0"/>
              <a:t>Titre 2</a:t>
            </a:r>
          </a:p>
        </p:txBody>
      </p:sp>
      <p:sp>
        <p:nvSpPr>
          <p:cNvPr id="12" name="Espace réservé du contenu 15"/>
          <p:cNvSpPr>
            <a:spLocks noGrp="1"/>
          </p:cNvSpPr>
          <p:nvPr>
            <p:ph sz="quarter" idx="14" hasCustomPrompt="1"/>
          </p:nvPr>
        </p:nvSpPr>
        <p:spPr>
          <a:xfrm>
            <a:off x="179512" y="6596782"/>
            <a:ext cx="4464050" cy="360610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fr-FR" dirty="0"/>
              <a:t>Nom de la présentation - date</a:t>
            </a:r>
          </a:p>
        </p:txBody>
      </p:sp>
      <p:sp>
        <p:nvSpPr>
          <p:cNvPr id="14" name="ZoneTexte 13"/>
          <p:cNvSpPr txBox="1"/>
          <p:nvPr userDrawn="1"/>
        </p:nvSpPr>
        <p:spPr>
          <a:xfrm>
            <a:off x="8639944" y="6453336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426FE7F-A6EC-458D-A7B2-4AD4B961CD84}" type="slidenum">
              <a:rPr lang="fr-FR" sz="1200" smtClean="0">
                <a:solidFill>
                  <a:schemeClr val="bg1"/>
                </a:solidFill>
                <a:latin typeface="Arial Black" pitchFamily="34" charset="0"/>
              </a:rPr>
              <a:pPr/>
              <a:t>‹N°›</a:t>
            </a:fld>
            <a:endParaRPr lang="fr-FR" sz="12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73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0" y="188640"/>
            <a:ext cx="3238128" cy="434479"/>
          </a:xfrm>
          <a:prstGeom prst="rect">
            <a:avLst/>
          </a:prstGeom>
        </p:spPr>
        <p:txBody>
          <a:bodyPr/>
          <a:lstStyle>
            <a:lvl1pPr algn="l"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dirty="0"/>
              <a:t>Titre du chapitre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123728" y="1124744"/>
            <a:ext cx="6400800" cy="36004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>
                <a:solidFill>
                  <a:srgbClr val="F29400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Titre de la page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2123728" y="1628800"/>
            <a:ext cx="3600450" cy="1368425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5" name="Espace réservé pour une image  14"/>
          <p:cNvSpPr>
            <a:spLocks noGrp="1"/>
          </p:cNvSpPr>
          <p:nvPr>
            <p:ph type="pic" sz="quarter" idx="11"/>
          </p:nvPr>
        </p:nvSpPr>
        <p:spPr>
          <a:xfrm>
            <a:off x="179512" y="1124744"/>
            <a:ext cx="1800225" cy="15843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2" hasCustomPrompt="1"/>
          </p:nvPr>
        </p:nvSpPr>
        <p:spPr>
          <a:xfrm>
            <a:off x="179512" y="2997200"/>
            <a:ext cx="1800200" cy="1151880"/>
          </a:xfrm>
          <a:prstGeom prst="rect">
            <a:avLst/>
          </a:prstGeom>
        </p:spPr>
        <p:txBody>
          <a:bodyPr/>
          <a:lstStyle>
            <a:lvl1pPr>
              <a:buNone/>
              <a:defRPr sz="1200" b="1">
                <a:solidFill>
                  <a:srgbClr val="8E256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dirty="0"/>
              <a:t>Relance</a:t>
            </a:r>
          </a:p>
        </p:txBody>
      </p:sp>
      <p:sp>
        <p:nvSpPr>
          <p:cNvPr id="16" name="Espace réservé du contenu 15"/>
          <p:cNvSpPr>
            <a:spLocks noGrp="1"/>
          </p:cNvSpPr>
          <p:nvPr>
            <p:ph sz="quarter" idx="14" hasCustomPrompt="1"/>
          </p:nvPr>
        </p:nvSpPr>
        <p:spPr>
          <a:xfrm>
            <a:off x="179512" y="6596782"/>
            <a:ext cx="4464050" cy="360610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fr-FR" dirty="0"/>
              <a:t>Nom de la présentation - date</a:t>
            </a:r>
          </a:p>
        </p:txBody>
      </p:sp>
      <p:sp>
        <p:nvSpPr>
          <p:cNvPr id="21" name="ZoneTexte 20"/>
          <p:cNvSpPr txBox="1"/>
          <p:nvPr userDrawn="1"/>
        </p:nvSpPr>
        <p:spPr>
          <a:xfrm>
            <a:off x="8639944" y="6453336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426FE7F-A6EC-458D-A7B2-4AD4B961CD84}" type="slidenum">
              <a:rPr lang="fr-FR" sz="1200" smtClean="0">
                <a:solidFill>
                  <a:schemeClr val="bg1"/>
                </a:solidFill>
                <a:latin typeface="Arial Black" pitchFamily="34" charset="0"/>
              </a:rPr>
              <a:pPr/>
              <a:t>‹N°›</a:t>
            </a:fld>
            <a:endParaRPr lang="fr-FR" sz="12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0" y="188640"/>
            <a:ext cx="3238128" cy="434479"/>
          </a:xfrm>
          <a:prstGeom prst="rect">
            <a:avLst/>
          </a:prstGeom>
        </p:spPr>
        <p:txBody>
          <a:bodyPr/>
          <a:lstStyle>
            <a:lvl1pPr algn="l"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dirty="0"/>
              <a:t>Titre du chapitre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123728" y="1124744"/>
            <a:ext cx="6400800" cy="36004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>
                <a:solidFill>
                  <a:srgbClr val="F29400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Titre de la page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2123728" y="1628800"/>
            <a:ext cx="3600450" cy="1368425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2" hasCustomPrompt="1"/>
          </p:nvPr>
        </p:nvSpPr>
        <p:spPr>
          <a:xfrm>
            <a:off x="179512" y="1124744"/>
            <a:ext cx="1800200" cy="1151880"/>
          </a:xfrm>
          <a:prstGeom prst="rect">
            <a:avLst/>
          </a:prstGeom>
        </p:spPr>
        <p:txBody>
          <a:bodyPr/>
          <a:lstStyle>
            <a:lvl1pPr>
              <a:buNone/>
              <a:defRPr sz="1200" b="1">
                <a:solidFill>
                  <a:srgbClr val="8E256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dirty="0"/>
              <a:t>Relance</a:t>
            </a:r>
          </a:p>
        </p:txBody>
      </p:sp>
      <p:sp>
        <p:nvSpPr>
          <p:cNvPr id="9" name="Espace réservé du contenu 15"/>
          <p:cNvSpPr>
            <a:spLocks noGrp="1"/>
          </p:cNvSpPr>
          <p:nvPr>
            <p:ph sz="quarter" idx="14" hasCustomPrompt="1"/>
          </p:nvPr>
        </p:nvSpPr>
        <p:spPr>
          <a:xfrm>
            <a:off x="179512" y="6596782"/>
            <a:ext cx="4464050" cy="360610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fr-FR" dirty="0"/>
              <a:t>Nom de la présentation - date</a:t>
            </a:r>
          </a:p>
        </p:txBody>
      </p:sp>
      <p:sp>
        <p:nvSpPr>
          <p:cNvPr id="14" name="ZoneTexte 13"/>
          <p:cNvSpPr txBox="1"/>
          <p:nvPr userDrawn="1"/>
        </p:nvSpPr>
        <p:spPr>
          <a:xfrm>
            <a:off x="8639944" y="6453336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426FE7F-A6EC-458D-A7B2-4AD4B961CD84}" type="slidenum">
              <a:rPr lang="fr-FR" sz="1200" smtClean="0">
                <a:solidFill>
                  <a:schemeClr val="bg1"/>
                </a:solidFill>
                <a:latin typeface="Arial Black" pitchFamily="34" charset="0"/>
              </a:rPr>
              <a:pPr/>
              <a:t>‹N°›</a:t>
            </a:fld>
            <a:endParaRPr lang="fr-FR" sz="12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0" y="188640"/>
            <a:ext cx="3238128" cy="434479"/>
          </a:xfrm>
          <a:prstGeom prst="rect">
            <a:avLst/>
          </a:prstGeom>
        </p:spPr>
        <p:txBody>
          <a:bodyPr/>
          <a:lstStyle>
            <a:lvl1pPr algn="l"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123728" y="1124744"/>
            <a:ext cx="6400800" cy="36004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>
                <a:solidFill>
                  <a:srgbClr val="F29400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Titre de la page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2123728" y="1628800"/>
            <a:ext cx="3600450" cy="1368425"/>
          </a:xfrm>
          <a:prstGeom prst="rect">
            <a:avLst/>
          </a:prstGeom>
        </p:spPr>
        <p:txBody>
          <a:bodyPr/>
          <a:lstStyle>
            <a:lvl1pPr>
              <a:buClr>
                <a:srgbClr val="8E2562"/>
              </a:buClr>
              <a:buFont typeface="Wingdings 3" pitchFamily="18" charset="2"/>
              <a:buChar char=""/>
              <a:defRPr sz="12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dirty="0"/>
              <a:t>Titre 1</a:t>
            </a:r>
          </a:p>
          <a:p>
            <a:pPr lvl="0"/>
            <a:r>
              <a:rPr lang="fr-FR" dirty="0"/>
              <a:t>Titre 2</a:t>
            </a:r>
          </a:p>
        </p:txBody>
      </p:sp>
      <p:sp>
        <p:nvSpPr>
          <p:cNvPr id="12" name="Espace réservé du contenu 15"/>
          <p:cNvSpPr>
            <a:spLocks noGrp="1"/>
          </p:cNvSpPr>
          <p:nvPr>
            <p:ph sz="quarter" idx="14" hasCustomPrompt="1"/>
          </p:nvPr>
        </p:nvSpPr>
        <p:spPr>
          <a:xfrm>
            <a:off x="179512" y="6596782"/>
            <a:ext cx="4464050" cy="360610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fr-FR" dirty="0"/>
              <a:t>Nom de la présentation - date</a:t>
            </a:r>
          </a:p>
        </p:txBody>
      </p:sp>
      <p:sp>
        <p:nvSpPr>
          <p:cNvPr id="14" name="ZoneTexte 13"/>
          <p:cNvSpPr txBox="1"/>
          <p:nvPr userDrawn="1"/>
        </p:nvSpPr>
        <p:spPr>
          <a:xfrm>
            <a:off x="8639944" y="6453336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426FE7F-A6EC-458D-A7B2-4AD4B961CD84}" type="slidenum">
              <a:rPr lang="fr-FR" sz="1200" smtClean="0">
                <a:solidFill>
                  <a:schemeClr val="bg1"/>
                </a:solidFill>
                <a:latin typeface="Arial Black" pitchFamily="34" charset="0"/>
              </a:rPr>
              <a:pPr/>
              <a:t>‹N°›</a:t>
            </a:fld>
            <a:endParaRPr lang="fr-FR" sz="12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 userDrawn="1"/>
        </p:nvSpPr>
        <p:spPr>
          <a:xfrm>
            <a:off x="0" y="0"/>
            <a:ext cx="8229600" cy="46313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kern="1200" baseline="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/>
              <a:t>ORIA –GIM2 </a:t>
            </a:r>
            <a:endParaRPr lang="fr-FR" dirty="0"/>
          </a:p>
        </p:txBody>
      </p:sp>
      <p:sp>
        <p:nvSpPr>
          <p:cNvPr id="5" name="Text Box 4"/>
          <p:cNvSpPr txBox="1">
            <a:spLocks noChangeArrowheads="1"/>
          </p:cNvSpPr>
          <p:nvPr userDrawn="1"/>
        </p:nvSpPr>
        <p:spPr bwMode="auto">
          <a:xfrm>
            <a:off x="1828800" y="32004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 sz="2400">
              <a:latin typeface="Times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F29400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1800" b="1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</a:t>
            </a:r>
            <a:r>
              <a:rPr lang="fr-FR" sz="1800" b="1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PA9</a:t>
            </a:r>
            <a:r>
              <a:rPr lang="fr-FR" sz="1400" b="1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13/11/23</a:t>
            </a:r>
            <a:r>
              <a:rPr lang="fr-F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Rectangle 6"/>
          <p:cNvSpPr/>
          <p:nvPr userDrawn="1"/>
        </p:nvSpPr>
        <p:spPr>
          <a:xfrm rot="19961621">
            <a:off x="8651671" y="6278009"/>
            <a:ext cx="755576" cy="764704"/>
          </a:xfrm>
          <a:prstGeom prst="rect">
            <a:avLst/>
          </a:prstGeom>
          <a:solidFill>
            <a:srgbClr val="58585A"/>
          </a:solidFill>
          <a:ln>
            <a:noFill/>
          </a:ln>
          <a:effectLst>
            <a:outerShdw blurRad="127000" dir="12960000" sx="103000" sy="103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 userDrawn="1"/>
        </p:nvSpPr>
        <p:spPr>
          <a:xfrm>
            <a:off x="0" y="-27384"/>
            <a:ext cx="7164288" cy="719652"/>
          </a:xfrm>
          <a:prstGeom prst="rect">
            <a:avLst/>
          </a:prstGeom>
          <a:solidFill>
            <a:srgbClr val="8E25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 userDrawn="1"/>
        </p:nvSpPr>
        <p:spPr>
          <a:xfrm>
            <a:off x="8639944" y="6453336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426FE7F-A6EC-458D-A7B2-4AD4B961CD84}" type="slidenum">
              <a:rPr lang="fr-FR" sz="1200" smtClean="0">
                <a:solidFill>
                  <a:schemeClr val="bg1"/>
                </a:solidFill>
                <a:latin typeface="Arial Black" pitchFamily="34" charset="0"/>
              </a:rPr>
              <a:pPr/>
              <a:t>‹N°›</a:t>
            </a:fld>
            <a:endParaRPr lang="fr-FR" sz="12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A9E211CC-582A-FE1A-BBC0-E97D621D0F0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562486" y="-1"/>
            <a:ext cx="2584273" cy="69001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828800" y="32004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 sz="2400">
              <a:latin typeface="Times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F29400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 rot="19961621">
            <a:off x="8651671" y="6278009"/>
            <a:ext cx="755576" cy="764704"/>
          </a:xfrm>
          <a:prstGeom prst="rect">
            <a:avLst/>
          </a:prstGeom>
          <a:solidFill>
            <a:srgbClr val="58585A"/>
          </a:solidFill>
          <a:ln>
            <a:noFill/>
          </a:ln>
          <a:effectLst>
            <a:outerShdw blurRad="127000" dir="12960000" sx="103000" sy="103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0" y="-27384"/>
            <a:ext cx="7164288" cy="719652"/>
          </a:xfrm>
          <a:prstGeom prst="rect">
            <a:avLst/>
          </a:prstGeom>
          <a:solidFill>
            <a:srgbClr val="8E25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" name="Image 18" descr="AM ParisTech logo copi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04508" y="-27384"/>
            <a:ext cx="2239492" cy="72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685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828800" y="32004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 sz="2400">
              <a:latin typeface="Times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F29400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 rot="19961621">
            <a:off x="8651671" y="6278009"/>
            <a:ext cx="755576" cy="764704"/>
          </a:xfrm>
          <a:prstGeom prst="rect">
            <a:avLst/>
          </a:prstGeom>
          <a:solidFill>
            <a:srgbClr val="58585A"/>
          </a:solidFill>
          <a:ln>
            <a:noFill/>
          </a:ln>
          <a:effectLst>
            <a:outerShdw blurRad="127000" dir="12960000" sx="103000" sy="103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0" y="-27384"/>
            <a:ext cx="7164288" cy="719652"/>
          </a:xfrm>
          <a:prstGeom prst="rect">
            <a:avLst/>
          </a:prstGeom>
          <a:solidFill>
            <a:srgbClr val="8E25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" name="Image 18" descr="AM ParisTech logo copi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04508" y="-27384"/>
            <a:ext cx="2239492" cy="7256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png"/><Relationship Id="rId3" Type="http://schemas.openxmlformats.org/officeDocument/2006/relationships/image" Target="../media/image15.png"/><Relationship Id="rId7" Type="http://schemas.openxmlformats.org/officeDocument/2006/relationships/hyperlink" Target="http://brucemctague.com/wp-content/uploads/2011/04/mass-customization_car.jpg" TargetMode="External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Relationship Id="rId1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05C09900-16BE-4408-AD26-4369B6BB40C8}"/>
              </a:ext>
            </a:extLst>
          </p:cNvPr>
          <p:cNvSpPr txBox="1"/>
          <p:nvPr/>
        </p:nvSpPr>
        <p:spPr>
          <a:xfrm>
            <a:off x="999067" y="1591733"/>
            <a:ext cx="70273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Résolution de problème</a:t>
            </a:r>
          </a:p>
          <a:p>
            <a:pPr algn="ctr"/>
            <a:endParaRPr lang="fr-FR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1ère partie</a:t>
            </a:r>
          </a:p>
        </p:txBody>
      </p:sp>
    </p:spTree>
    <p:extLst>
      <p:ext uri="{BB962C8B-B14F-4D97-AF65-F5344CB8AC3E}">
        <p14:creationId xmlns:p14="http://schemas.microsoft.com/office/powerpoint/2010/main" val="1018982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2D6CFAC-A3E7-47F2-A69E-CDC38EC3A4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159" y="4618116"/>
            <a:ext cx="2767213" cy="1816594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93483577-4895-455E-A42F-1A918D22EBE7}"/>
              </a:ext>
            </a:extLst>
          </p:cNvPr>
          <p:cNvSpPr txBox="1"/>
          <p:nvPr/>
        </p:nvSpPr>
        <p:spPr>
          <a:xfrm>
            <a:off x="253999" y="829733"/>
            <a:ext cx="862012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000" i="1" dirty="0">
                <a:latin typeface="Arial" panose="020B0604020202020204" pitchFamily="34" charset="0"/>
                <a:cs typeface="Arial" panose="020B0604020202020204" pitchFamily="34" charset="0"/>
              </a:rPr>
              <a:t>Exemple :</a:t>
            </a:r>
          </a:p>
          <a:p>
            <a:pPr algn="l"/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fr-FR" sz="2000" u="sng" dirty="0">
                <a:latin typeface="Arial" panose="020B0604020202020204" pitchFamily="34" charset="0"/>
                <a:cs typeface="Arial" panose="020B0604020202020204" pitchFamily="34" charset="0"/>
              </a:rPr>
              <a:t>Objectif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: Développer nos ventes en Europe </a:t>
            </a:r>
          </a:p>
          <a:p>
            <a:pPr algn="l"/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fr-FR" sz="2000" u="sng" dirty="0">
                <a:latin typeface="Arial" panose="020B0604020202020204" pitchFamily="34" charset="0"/>
                <a:cs typeface="Arial" panose="020B0604020202020204" pitchFamily="34" charset="0"/>
              </a:rPr>
              <a:t>Stratégie :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Augmenter nos parts de marché vers de nouveaux types de clients.</a:t>
            </a:r>
          </a:p>
          <a:p>
            <a:pPr algn="l"/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fr-FR" sz="2000" u="sng" dirty="0">
                <a:latin typeface="Arial" panose="020B0604020202020204" pitchFamily="34" charset="0"/>
                <a:cs typeface="Arial" panose="020B0604020202020204" pitchFamily="34" charset="0"/>
              </a:rPr>
              <a:t>Situation idéale vague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: « Les clients connaissent notre nouveau robot multifonction »</a:t>
            </a:r>
          </a:p>
          <a:p>
            <a:pPr algn="l"/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fr-FR" sz="2000" u="sng" dirty="0">
                <a:latin typeface="Arial" panose="020B0604020202020204" pitchFamily="34" charset="0"/>
                <a:cs typeface="Arial" panose="020B0604020202020204" pitchFamily="34" charset="0"/>
              </a:rPr>
              <a:t>Situation idéale concrète :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«  80% des clients du segment ‘jeune actif’ comprennent les fonctionnalités de notre nouveau robot quand ils se rendent dans un de nos point de vente.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8A2C7F1-A0B7-4585-A8FF-12073E0F269A}"/>
              </a:ext>
            </a:extLst>
          </p:cNvPr>
          <p:cNvSpPr txBox="1"/>
          <p:nvPr/>
        </p:nvSpPr>
        <p:spPr>
          <a:xfrm>
            <a:off x="177795" y="79372"/>
            <a:ext cx="6214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Clarifier le problème / la situation idéale</a:t>
            </a:r>
          </a:p>
        </p:txBody>
      </p:sp>
    </p:spTree>
    <p:extLst>
      <p:ext uri="{BB962C8B-B14F-4D97-AF65-F5344CB8AC3E}">
        <p14:creationId xmlns:p14="http://schemas.microsoft.com/office/powerpoint/2010/main" val="3620958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B58F28AD-15B7-4568-B173-1137DB695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5" y="984779"/>
            <a:ext cx="8798828" cy="4857221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9D432589-0CB0-4C2E-A457-FDCA643EBE0F}"/>
              </a:ext>
            </a:extLst>
          </p:cNvPr>
          <p:cNvSpPr txBox="1"/>
          <p:nvPr/>
        </p:nvSpPr>
        <p:spPr>
          <a:xfrm>
            <a:off x="177795" y="79372"/>
            <a:ext cx="6214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Percevoir la situation actuelle / décomposer</a:t>
            </a:r>
          </a:p>
        </p:txBody>
      </p:sp>
    </p:spTree>
    <p:extLst>
      <p:ext uri="{BB962C8B-B14F-4D97-AF65-F5344CB8AC3E}">
        <p14:creationId xmlns:p14="http://schemas.microsoft.com/office/powerpoint/2010/main" val="3434534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0596" y="1264529"/>
            <a:ext cx="8229600" cy="826664"/>
          </a:xfrm>
        </p:spPr>
        <p:txBody>
          <a:bodyPr/>
          <a:lstStyle/>
          <a:p>
            <a:r>
              <a:rPr lang="fr-FR" dirty="0"/>
              <a:t>«retard de livraison »     	115 millions de doses</a:t>
            </a:r>
            <a:br>
              <a:rPr lang="fr-FR" dirty="0"/>
            </a:br>
            <a:r>
              <a:rPr lang="fr-FR" dirty="0"/>
              <a:t>				2M livrées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683813" y="2602622"/>
            <a:ext cx="61426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Retard de production ?</a:t>
            </a:r>
          </a:p>
          <a:p>
            <a:pPr algn="l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Retard expédition ?</a:t>
            </a:r>
          </a:p>
          <a:p>
            <a:pPr algn="l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Retard transport ?</a:t>
            </a:r>
          </a:p>
          <a:p>
            <a:pPr algn="l"/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559828" y="864419"/>
            <a:ext cx="2122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« PG vaccin »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530137" y="2747297"/>
            <a:ext cx="20434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Quand ? (quelle étape)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683813" y="3926061"/>
            <a:ext cx="39346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Zone géographique livraison ?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333700" y="3926061"/>
            <a:ext cx="20434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Où / Qui ?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83813" y="4431752"/>
            <a:ext cx="39346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Quel site ?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145287" y="4431752"/>
            <a:ext cx="20434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Où ? </a:t>
            </a:r>
          </a:p>
        </p:txBody>
      </p:sp>
    </p:spTree>
    <p:extLst>
      <p:ext uri="{BB962C8B-B14F-4D97-AF65-F5344CB8AC3E}">
        <p14:creationId xmlns:p14="http://schemas.microsoft.com/office/powerpoint/2010/main" val="3660154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57BB1A2A-87D9-4C07-8430-54C387311F59}"/>
              </a:ext>
            </a:extLst>
          </p:cNvPr>
          <p:cNvSpPr txBox="1"/>
          <p:nvPr/>
        </p:nvSpPr>
        <p:spPr>
          <a:xfrm>
            <a:off x="558800" y="965200"/>
            <a:ext cx="665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Sélectionner le problème à traiter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293123A-2F2D-4EF3-A4D5-6D52F37B87C4}"/>
              </a:ext>
            </a:extLst>
          </p:cNvPr>
          <p:cNvSpPr txBox="1"/>
          <p:nvPr/>
        </p:nvSpPr>
        <p:spPr>
          <a:xfrm>
            <a:off x="1100667" y="1679545"/>
            <a:ext cx="4487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Critères à considérer :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916FFB39-A578-4EAF-825C-1C2A9FB85469}"/>
              </a:ext>
            </a:extLst>
          </p:cNvPr>
          <p:cNvSpPr/>
          <p:nvPr/>
        </p:nvSpPr>
        <p:spPr>
          <a:xfrm>
            <a:off x="745067" y="2641600"/>
            <a:ext cx="3183466" cy="6434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Importance 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77E3692C-30AF-4D51-906B-E5C8EB1435FF}"/>
              </a:ext>
            </a:extLst>
          </p:cNvPr>
          <p:cNvSpPr/>
          <p:nvPr/>
        </p:nvSpPr>
        <p:spPr>
          <a:xfrm>
            <a:off x="745067" y="3799357"/>
            <a:ext cx="3183466" cy="6434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Urgence 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5465797C-0431-4A7B-BF78-2C5954ABCD5E}"/>
              </a:ext>
            </a:extLst>
          </p:cNvPr>
          <p:cNvSpPr/>
          <p:nvPr/>
        </p:nvSpPr>
        <p:spPr>
          <a:xfrm>
            <a:off x="745067" y="4957114"/>
            <a:ext cx="3183466" cy="8848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Potentiel d’évolution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2EDEFBC-DEAA-4470-8254-5A8F7BD0BED7}"/>
              </a:ext>
            </a:extLst>
          </p:cNvPr>
          <p:cNvSpPr txBox="1"/>
          <p:nvPr/>
        </p:nvSpPr>
        <p:spPr>
          <a:xfrm>
            <a:off x="4368799" y="2577181"/>
            <a:ext cx="44873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Quelle ‘part’ du gap représente le problème ?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EB900AD-060F-42A3-A91A-B877D65300F9}"/>
              </a:ext>
            </a:extLst>
          </p:cNvPr>
          <p:cNvSpPr txBox="1"/>
          <p:nvPr/>
        </p:nvSpPr>
        <p:spPr>
          <a:xfrm>
            <a:off x="4368799" y="3734938"/>
            <a:ext cx="44873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Que se passe t il si on ne s’occupe pas de ce problème maintenant ?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8ACCA11-03C1-444E-BF51-253E13BC392B}"/>
              </a:ext>
            </a:extLst>
          </p:cNvPr>
          <p:cNvSpPr txBox="1"/>
          <p:nvPr/>
        </p:nvSpPr>
        <p:spPr>
          <a:xfrm>
            <a:off x="4368799" y="4892695"/>
            <a:ext cx="44873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Tendance à l’aggravation si il n’est pas traité ?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6B1A4C-7AC4-4033-B1AF-B9A1A5E73587}"/>
              </a:ext>
            </a:extLst>
          </p:cNvPr>
          <p:cNvSpPr txBox="1"/>
          <p:nvPr/>
        </p:nvSpPr>
        <p:spPr>
          <a:xfrm>
            <a:off x="177795" y="79372"/>
            <a:ext cx="6214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Percevoir la situation actuelle / décomposer</a:t>
            </a:r>
          </a:p>
        </p:txBody>
      </p:sp>
    </p:spTree>
    <p:extLst>
      <p:ext uri="{BB962C8B-B14F-4D97-AF65-F5344CB8AC3E}">
        <p14:creationId xmlns:p14="http://schemas.microsoft.com/office/powerpoint/2010/main" val="26158971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7B7711BA-A67C-453F-B3D4-9A5236763CD9}"/>
              </a:ext>
            </a:extLst>
          </p:cNvPr>
          <p:cNvSpPr txBox="1"/>
          <p:nvPr/>
        </p:nvSpPr>
        <p:spPr>
          <a:xfrm>
            <a:off x="0" y="1540934"/>
            <a:ext cx="8161867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Exemple: </a:t>
            </a:r>
          </a:p>
          <a:p>
            <a:pPr algn="l"/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A 48 heures de partir en vacances entre amis, bilan de l’état de notre mini van:</a:t>
            </a:r>
          </a:p>
          <a:p>
            <a:pPr algn="l"/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Témoin de niveau de liquide de frein allumé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Fuite d’huile détectée (fuite lente) 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Auto radio ne fonctionne pas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Échappement percé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Pas de roue de secours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Pas de triangle de signalisation 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Le verrouillage de coffre fonctionne de façon intermittente</a:t>
            </a:r>
          </a:p>
        </p:txBody>
      </p:sp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6A5A99CF-77BC-475F-8A58-1E284596DC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6851680"/>
              </p:ext>
            </p:extLst>
          </p:nvPr>
        </p:nvGraphicFramePr>
        <p:xfrm>
          <a:off x="7145868" y="2590799"/>
          <a:ext cx="1998132" cy="3674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6044">
                  <a:extLst>
                    <a:ext uri="{9D8B030D-6E8A-4147-A177-3AD203B41FA5}">
                      <a16:colId xmlns:a16="http://schemas.microsoft.com/office/drawing/2014/main" val="3052081493"/>
                    </a:ext>
                  </a:extLst>
                </a:gridCol>
                <a:gridCol w="654755">
                  <a:extLst>
                    <a:ext uri="{9D8B030D-6E8A-4147-A177-3AD203B41FA5}">
                      <a16:colId xmlns:a16="http://schemas.microsoft.com/office/drawing/2014/main" val="314533060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338536449"/>
                    </a:ext>
                  </a:extLst>
                </a:gridCol>
              </a:tblGrid>
              <a:tr h="459317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7715819"/>
                  </a:ext>
                </a:extLst>
              </a:tr>
              <a:tr h="45931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7097921"/>
                  </a:ext>
                </a:extLst>
              </a:tr>
              <a:tr h="45931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6287856"/>
                  </a:ext>
                </a:extLst>
              </a:tr>
              <a:tr h="45931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7139299"/>
                  </a:ext>
                </a:extLst>
              </a:tr>
              <a:tr h="45931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9027303"/>
                  </a:ext>
                </a:extLst>
              </a:tr>
              <a:tr h="45931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708308"/>
                  </a:ext>
                </a:extLst>
              </a:tr>
              <a:tr h="45931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9220150"/>
                  </a:ext>
                </a:extLst>
              </a:tr>
              <a:tr h="45931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6590666"/>
                  </a:ext>
                </a:extLst>
              </a:tr>
            </a:tbl>
          </a:graphicData>
        </a:graphic>
      </p:graphicFrame>
      <p:sp>
        <p:nvSpPr>
          <p:cNvPr id="12" name="ZoneTexte 11">
            <a:extLst>
              <a:ext uri="{FF2B5EF4-FFF2-40B4-BE49-F238E27FC236}">
                <a16:creationId xmlns:a16="http://schemas.microsoft.com/office/drawing/2014/main" id="{2E1F68CC-FD99-45E2-B79C-3C4FF6F34DFB}"/>
              </a:ext>
            </a:extLst>
          </p:cNvPr>
          <p:cNvSpPr txBox="1"/>
          <p:nvPr/>
        </p:nvSpPr>
        <p:spPr>
          <a:xfrm>
            <a:off x="177795" y="79372"/>
            <a:ext cx="6214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Percevoir la situation actuelle / décomposer</a:t>
            </a:r>
          </a:p>
        </p:txBody>
      </p:sp>
    </p:spTree>
    <p:extLst>
      <p:ext uri="{BB962C8B-B14F-4D97-AF65-F5344CB8AC3E}">
        <p14:creationId xmlns:p14="http://schemas.microsoft.com/office/powerpoint/2010/main" val="10380794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81AD076-1EA2-4942-91A2-5EC5C098F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913" y="3643075"/>
            <a:ext cx="7523886" cy="27979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418B273-570A-4807-9C29-BC1A58D1E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266" y="1249774"/>
            <a:ext cx="2683933" cy="1863842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7E26289C-C387-4A56-B240-C7D4E47B259E}"/>
              </a:ext>
            </a:extLst>
          </p:cNvPr>
          <p:cNvSpPr txBox="1"/>
          <p:nvPr/>
        </p:nvSpPr>
        <p:spPr>
          <a:xfrm>
            <a:off x="4035856" y="1063511"/>
            <a:ext cx="4419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Point de cause : ‘qu’est ce qui en apparence crée le problème’</a:t>
            </a:r>
          </a:p>
          <a:p>
            <a:pPr algn="l"/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Se détermine en général par l’observation, en rassemblant les informations pertinentes.</a:t>
            </a:r>
          </a:p>
          <a:p>
            <a:pPr algn="l"/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Début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de l’analyse de cause racine</a:t>
            </a:r>
          </a:p>
          <a:p>
            <a:pPr algn="l"/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2A8E173-50B2-4CEB-973E-90D67B5984A3}"/>
              </a:ext>
            </a:extLst>
          </p:cNvPr>
          <p:cNvSpPr txBox="1"/>
          <p:nvPr/>
        </p:nvSpPr>
        <p:spPr>
          <a:xfrm>
            <a:off x="33866" y="3525723"/>
            <a:ext cx="3502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000" u="sng" dirty="0">
                <a:latin typeface="Arial" panose="020B0604020202020204" pitchFamily="34" charset="0"/>
                <a:cs typeface="Arial" panose="020B0604020202020204" pitchFamily="34" charset="0"/>
              </a:rPr>
              <a:t>Ex: process administratif: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64B31F3-8187-491B-A6FF-EC5BD4DCD3D1}"/>
              </a:ext>
            </a:extLst>
          </p:cNvPr>
          <p:cNvSpPr txBox="1"/>
          <p:nvPr/>
        </p:nvSpPr>
        <p:spPr>
          <a:xfrm>
            <a:off x="177795" y="79372"/>
            <a:ext cx="6214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Percevoir la situation actuelle / décomposer</a:t>
            </a:r>
          </a:p>
        </p:txBody>
      </p:sp>
    </p:spTree>
    <p:extLst>
      <p:ext uri="{BB962C8B-B14F-4D97-AF65-F5344CB8AC3E}">
        <p14:creationId xmlns:p14="http://schemas.microsoft.com/office/powerpoint/2010/main" val="9370930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A2C83F5C-7FDE-4174-898C-AD6701246F16}"/>
              </a:ext>
            </a:extLst>
          </p:cNvPr>
          <p:cNvSpPr txBox="1"/>
          <p:nvPr/>
        </p:nvSpPr>
        <p:spPr>
          <a:xfrm>
            <a:off x="177795" y="1016000"/>
            <a:ext cx="768465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Target : </a:t>
            </a: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SMART</a:t>
            </a:r>
          </a:p>
          <a:p>
            <a:pPr algn="l"/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pécifique</a:t>
            </a:r>
          </a:p>
          <a:p>
            <a:pPr algn="l"/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esurable</a:t>
            </a:r>
          </a:p>
          <a:p>
            <a:pPr algn="l"/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tteignable / appropriée /ambitieuse</a:t>
            </a:r>
          </a:p>
          <a:p>
            <a:pPr algn="l"/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éaliste / réalisable</a:t>
            </a:r>
          </a:p>
          <a:p>
            <a:pPr algn="l"/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emps (mesurée dans le temps)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2CC6B76-ED03-43C2-8235-7EF792193279}"/>
              </a:ext>
            </a:extLst>
          </p:cNvPr>
          <p:cNvSpPr txBox="1"/>
          <p:nvPr/>
        </p:nvSpPr>
        <p:spPr>
          <a:xfrm>
            <a:off x="177795" y="79372"/>
            <a:ext cx="6214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Définir un objectif / une </a:t>
            </a:r>
            <a:r>
              <a:rPr lang="fr-FR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endParaRPr lang="fr-FR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lèche : droite 5">
            <a:extLst>
              <a:ext uri="{FF2B5EF4-FFF2-40B4-BE49-F238E27FC236}">
                <a16:creationId xmlns:a16="http://schemas.microsoft.com/office/drawing/2014/main" id="{15B50D81-F973-4381-A67C-7D89D1847C38}"/>
              </a:ext>
            </a:extLst>
          </p:cNvPr>
          <p:cNvSpPr/>
          <p:nvPr/>
        </p:nvSpPr>
        <p:spPr>
          <a:xfrm>
            <a:off x="4199462" y="1883270"/>
            <a:ext cx="575738" cy="491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7B168D9-D9B8-4E8F-812A-B8F307E3AB56}"/>
              </a:ext>
            </a:extLst>
          </p:cNvPr>
          <p:cNvSpPr txBox="1"/>
          <p:nvPr/>
        </p:nvSpPr>
        <p:spPr>
          <a:xfrm>
            <a:off x="4775200" y="1670348"/>
            <a:ext cx="396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En traitant ce point de cause, quelle proportion du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probleme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va être résolue, et pour quand.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51BBFB2-A2F5-4518-8113-3AF1BD09BA2C}"/>
              </a:ext>
            </a:extLst>
          </p:cNvPr>
          <p:cNvSpPr txBox="1"/>
          <p:nvPr/>
        </p:nvSpPr>
        <p:spPr>
          <a:xfrm>
            <a:off x="438725" y="3437467"/>
            <a:ext cx="78078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n’est </a:t>
            </a:r>
            <a:r>
              <a:rPr lang="fr-FR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pas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Ce qu’il y a à faire</a:t>
            </a:r>
          </a:p>
          <a:p>
            <a:pPr lvl="1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La méthode à utiliser</a:t>
            </a:r>
          </a:p>
          <a:p>
            <a:pPr lvl="1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La situation idéale…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4C417D2D-C99E-4B51-B18E-49F6C187A031}"/>
              </a:ext>
            </a:extLst>
          </p:cNvPr>
          <p:cNvSpPr/>
          <p:nvPr/>
        </p:nvSpPr>
        <p:spPr>
          <a:xfrm>
            <a:off x="4775200" y="5300133"/>
            <a:ext cx="3826933" cy="812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Problème à traiter</a:t>
            </a:r>
          </a:p>
        </p:txBody>
      </p:sp>
      <p:sp>
        <p:nvSpPr>
          <p:cNvPr id="10" name="Flèche : haut 9">
            <a:extLst>
              <a:ext uri="{FF2B5EF4-FFF2-40B4-BE49-F238E27FC236}">
                <a16:creationId xmlns:a16="http://schemas.microsoft.com/office/drawing/2014/main" id="{3D675A51-FDC2-4844-AB4F-53CB14A0366D}"/>
              </a:ext>
            </a:extLst>
          </p:cNvPr>
          <p:cNvSpPr/>
          <p:nvPr/>
        </p:nvSpPr>
        <p:spPr>
          <a:xfrm>
            <a:off x="5596466" y="3917118"/>
            <a:ext cx="2184400" cy="1103448"/>
          </a:xfrm>
          <a:prstGeom prst="upArrow">
            <a:avLst>
              <a:gd name="adj1" fmla="val 6705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Quoi ?</a:t>
            </a:r>
          </a:p>
          <a:p>
            <a:pPr algn="ctr"/>
            <a:r>
              <a:rPr lang="fr-FR" dirty="0"/>
              <a:t>Combien ?</a:t>
            </a:r>
          </a:p>
          <a:p>
            <a:pPr algn="ctr"/>
            <a:r>
              <a:rPr lang="fr-FR" dirty="0"/>
              <a:t>Pour quand ?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C9014889-A086-4C91-BFAE-6B5994C16C02}"/>
              </a:ext>
            </a:extLst>
          </p:cNvPr>
          <p:cNvSpPr/>
          <p:nvPr/>
        </p:nvSpPr>
        <p:spPr>
          <a:xfrm>
            <a:off x="5431366" y="3093604"/>
            <a:ext cx="2514601" cy="6436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Target</a:t>
            </a:r>
          </a:p>
        </p:txBody>
      </p:sp>
    </p:spTree>
    <p:extLst>
      <p:ext uri="{BB962C8B-B14F-4D97-AF65-F5344CB8AC3E}">
        <p14:creationId xmlns:p14="http://schemas.microsoft.com/office/powerpoint/2010/main" val="21221194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9FEC3122-8A4C-4024-940F-734528644E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8048816"/>
              </p:ext>
            </p:extLst>
          </p:nvPr>
        </p:nvGraphicFramePr>
        <p:xfrm>
          <a:off x="345589" y="1854200"/>
          <a:ext cx="7867077" cy="3785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2359">
                  <a:extLst>
                    <a:ext uri="{9D8B030D-6E8A-4147-A177-3AD203B41FA5}">
                      <a16:colId xmlns:a16="http://schemas.microsoft.com/office/drawing/2014/main" val="1036329102"/>
                    </a:ext>
                  </a:extLst>
                </a:gridCol>
                <a:gridCol w="2622359">
                  <a:extLst>
                    <a:ext uri="{9D8B030D-6E8A-4147-A177-3AD203B41FA5}">
                      <a16:colId xmlns:a16="http://schemas.microsoft.com/office/drawing/2014/main" val="3089553263"/>
                    </a:ext>
                  </a:extLst>
                </a:gridCol>
                <a:gridCol w="2622359">
                  <a:extLst>
                    <a:ext uri="{9D8B030D-6E8A-4147-A177-3AD203B41FA5}">
                      <a16:colId xmlns:a16="http://schemas.microsoft.com/office/drawing/2014/main" val="1098957977"/>
                    </a:ext>
                  </a:extLst>
                </a:gridCol>
              </a:tblGrid>
              <a:tr h="768350">
                <a:tc>
                  <a:txBody>
                    <a:bodyPr/>
                    <a:lstStyle/>
                    <a:p>
                      <a:r>
                        <a:rPr lang="fr-FR" dirty="0"/>
                        <a:t>Exemples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5902411"/>
                  </a:ext>
                </a:extLst>
              </a:tr>
              <a:tr h="768350">
                <a:tc>
                  <a:txBody>
                    <a:bodyPr/>
                    <a:lstStyle/>
                    <a:p>
                      <a:r>
                        <a:rPr lang="fr-FR" dirty="0"/>
                        <a:t>Situation idéale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Réduction de la durée de développement produit de 2 mois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Augmenter les ventes nationales de 20%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9097762"/>
                  </a:ext>
                </a:extLst>
              </a:tr>
              <a:tr h="768350">
                <a:tc>
                  <a:txBody>
                    <a:bodyPr/>
                    <a:lstStyle/>
                    <a:p>
                      <a:r>
                        <a:rPr lang="fr-FR" dirty="0"/>
                        <a:t>Target inadéquate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Réduction de la durée de développement produit de 2 mois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Augmenter les ventes nationales de 15%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992638"/>
                  </a:ext>
                </a:extLst>
              </a:tr>
              <a:tr h="768350">
                <a:tc>
                  <a:txBody>
                    <a:bodyPr/>
                    <a:lstStyle/>
                    <a:p>
                      <a:r>
                        <a:rPr lang="fr-FR" dirty="0"/>
                        <a:t>Target appropriée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Réduction de la durée de conception d’1 mois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Augmenter les clients type « jeune couple » de 30%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6818601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86EA1213-09BA-4362-9295-81529DF3BCFD}"/>
              </a:ext>
            </a:extLst>
          </p:cNvPr>
          <p:cNvSpPr txBox="1"/>
          <p:nvPr/>
        </p:nvSpPr>
        <p:spPr>
          <a:xfrm>
            <a:off x="177795" y="79372"/>
            <a:ext cx="6214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Définir un objectif / une </a:t>
            </a:r>
            <a:r>
              <a:rPr lang="fr-FR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endParaRPr lang="fr-FR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0623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CE461F13-2167-44F1-A690-F40912E34AC8}"/>
              </a:ext>
            </a:extLst>
          </p:cNvPr>
          <p:cNvSpPr txBox="1"/>
          <p:nvPr/>
        </p:nvSpPr>
        <p:spPr>
          <a:xfrm>
            <a:off x="177795" y="79372"/>
            <a:ext cx="6214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fr-FR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Analsyer</a:t>
            </a:r>
            <a:r>
              <a:rPr lang="fr-F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les causes racines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6FC8BE2-3BE9-4EB2-9DFA-14304FAD21A2}"/>
              </a:ext>
            </a:extLst>
          </p:cNvPr>
          <p:cNvSpPr txBox="1"/>
          <p:nvPr/>
        </p:nvSpPr>
        <p:spPr>
          <a:xfrm>
            <a:off x="338666" y="914400"/>
            <a:ext cx="5367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5 pourquoi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7046237-6BD0-4078-8156-36C022B8E353}"/>
              </a:ext>
            </a:extLst>
          </p:cNvPr>
          <p:cNvSpPr txBox="1"/>
          <p:nvPr/>
        </p:nvSpPr>
        <p:spPr>
          <a:xfrm>
            <a:off x="567261" y="1457040"/>
            <a:ext cx="81195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Répéter 5 fois la question ‘pourquoi’ pour découvrir la / les causes racines du problème.</a:t>
            </a:r>
          </a:p>
          <a:p>
            <a:pPr algn="l"/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En se basant sur des faits établis, sans supposition ni jugement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FB5EC67E-6BBA-4CF4-BBDD-54F44EE8919D}"/>
              </a:ext>
            </a:extLst>
          </p:cNvPr>
          <p:cNvSpPr/>
          <p:nvPr/>
        </p:nvSpPr>
        <p:spPr>
          <a:xfrm>
            <a:off x="1071030" y="3081865"/>
            <a:ext cx="2468037" cy="4572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/>
              <a:t>Problème à traiter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ACA4C224-8630-444E-9273-7961B70EA32B}"/>
              </a:ext>
            </a:extLst>
          </p:cNvPr>
          <p:cNvSpPr/>
          <p:nvPr/>
        </p:nvSpPr>
        <p:spPr>
          <a:xfrm>
            <a:off x="567261" y="3877733"/>
            <a:ext cx="889006" cy="3725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cause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3247372B-BB36-4929-B7D3-7B259185E0ED}"/>
              </a:ext>
            </a:extLst>
          </p:cNvPr>
          <p:cNvSpPr/>
          <p:nvPr/>
        </p:nvSpPr>
        <p:spPr>
          <a:xfrm>
            <a:off x="1720844" y="3877733"/>
            <a:ext cx="889006" cy="3725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0000C123-9FBF-4D6B-864C-82FD5BA77711}"/>
              </a:ext>
            </a:extLst>
          </p:cNvPr>
          <p:cNvSpPr/>
          <p:nvPr/>
        </p:nvSpPr>
        <p:spPr>
          <a:xfrm>
            <a:off x="2840559" y="3911600"/>
            <a:ext cx="889006" cy="3725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cause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CACD7DB2-0925-42D4-B0A5-9839B7D33667}"/>
              </a:ext>
            </a:extLst>
          </p:cNvPr>
          <p:cNvCxnSpPr/>
          <p:nvPr/>
        </p:nvCxnSpPr>
        <p:spPr>
          <a:xfrm>
            <a:off x="1720844" y="3877733"/>
            <a:ext cx="889006" cy="406401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126D62DD-D613-467A-9473-03364E39412B}"/>
              </a:ext>
            </a:extLst>
          </p:cNvPr>
          <p:cNvCxnSpPr>
            <a:cxnSpLocks/>
          </p:cNvCxnSpPr>
          <p:nvPr/>
        </p:nvCxnSpPr>
        <p:spPr>
          <a:xfrm flipH="1">
            <a:off x="1720844" y="3840452"/>
            <a:ext cx="889006" cy="406401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C757A0C3-A3CD-418C-8E0C-3C801152D611}"/>
              </a:ext>
            </a:extLst>
          </p:cNvPr>
          <p:cNvCxnSpPr/>
          <p:nvPr/>
        </p:nvCxnSpPr>
        <p:spPr>
          <a:xfrm>
            <a:off x="1011764" y="4284134"/>
            <a:ext cx="0" cy="5757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2D0341A7-EB6C-4970-B1A5-EC51032BE2E5}"/>
              </a:ext>
            </a:extLst>
          </p:cNvPr>
          <p:cNvCxnSpPr/>
          <p:nvPr/>
        </p:nvCxnSpPr>
        <p:spPr>
          <a:xfrm>
            <a:off x="3263893" y="4284134"/>
            <a:ext cx="0" cy="5757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02BB68CE-C882-424F-AEE4-9B5E94362601}"/>
              </a:ext>
            </a:extLst>
          </p:cNvPr>
          <p:cNvSpPr txBox="1"/>
          <p:nvPr/>
        </p:nvSpPr>
        <p:spPr>
          <a:xfrm>
            <a:off x="1397000" y="4374710"/>
            <a:ext cx="1625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 de séquence cause / résultat</a:t>
            </a:r>
          </a:p>
        </p:txBody>
      </p:sp>
      <p:sp>
        <p:nvSpPr>
          <p:cNvPr id="18" name="Flèche : gauche 17">
            <a:extLst>
              <a:ext uri="{FF2B5EF4-FFF2-40B4-BE49-F238E27FC236}">
                <a16:creationId xmlns:a16="http://schemas.microsoft.com/office/drawing/2014/main" id="{1080923A-FA8B-4E87-890C-E67AF61FFA5B}"/>
              </a:ext>
            </a:extLst>
          </p:cNvPr>
          <p:cNvSpPr/>
          <p:nvPr/>
        </p:nvSpPr>
        <p:spPr>
          <a:xfrm>
            <a:off x="4466162" y="2991020"/>
            <a:ext cx="1409703" cy="6761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Pourquoi ?</a:t>
            </a:r>
          </a:p>
        </p:txBody>
      </p:sp>
      <p:sp>
        <p:nvSpPr>
          <p:cNvPr id="19" name="Flèche : gauche 18">
            <a:extLst>
              <a:ext uri="{FF2B5EF4-FFF2-40B4-BE49-F238E27FC236}">
                <a16:creationId xmlns:a16="http://schemas.microsoft.com/office/drawing/2014/main" id="{896C9509-AD44-4C93-94F3-4A637AA1161D}"/>
              </a:ext>
            </a:extLst>
          </p:cNvPr>
          <p:cNvSpPr/>
          <p:nvPr/>
        </p:nvSpPr>
        <p:spPr>
          <a:xfrm>
            <a:off x="5255679" y="3742847"/>
            <a:ext cx="1409703" cy="6761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Pourquoi ?</a:t>
            </a: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07CFA8C4-25E8-4366-BDAC-8109FF16625C}"/>
              </a:ext>
            </a:extLst>
          </p:cNvPr>
          <p:cNvSpPr/>
          <p:nvPr/>
        </p:nvSpPr>
        <p:spPr>
          <a:xfrm>
            <a:off x="5088457" y="4933511"/>
            <a:ext cx="889006" cy="3725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cause</a:t>
            </a: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0FA1E84F-DF1C-47CD-B960-9C90390868F8}"/>
              </a:ext>
            </a:extLst>
          </p:cNvPr>
          <p:cNvSpPr/>
          <p:nvPr/>
        </p:nvSpPr>
        <p:spPr>
          <a:xfrm>
            <a:off x="567261" y="4950443"/>
            <a:ext cx="889006" cy="3725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cause</a:t>
            </a: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67460DC1-A156-4F47-AB24-FA7C6FBFD2F8}"/>
              </a:ext>
            </a:extLst>
          </p:cNvPr>
          <p:cNvSpPr/>
          <p:nvPr/>
        </p:nvSpPr>
        <p:spPr>
          <a:xfrm>
            <a:off x="2840559" y="4948746"/>
            <a:ext cx="889006" cy="3725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/>
          </a:p>
        </p:txBody>
      </p: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D899126C-330C-4E7C-B2EA-D177E7290454}"/>
              </a:ext>
            </a:extLst>
          </p:cNvPr>
          <p:cNvCxnSpPr/>
          <p:nvPr/>
        </p:nvCxnSpPr>
        <p:spPr>
          <a:xfrm>
            <a:off x="2840559" y="4948746"/>
            <a:ext cx="889006" cy="406401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3F4C9C94-2527-4583-8939-DA4021EBF6D5}"/>
              </a:ext>
            </a:extLst>
          </p:cNvPr>
          <p:cNvCxnSpPr>
            <a:cxnSpLocks/>
          </p:cNvCxnSpPr>
          <p:nvPr/>
        </p:nvCxnSpPr>
        <p:spPr>
          <a:xfrm flipH="1">
            <a:off x="2840559" y="4911465"/>
            <a:ext cx="889006" cy="406401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llipse 26">
            <a:extLst>
              <a:ext uri="{FF2B5EF4-FFF2-40B4-BE49-F238E27FC236}">
                <a16:creationId xmlns:a16="http://schemas.microsoft.com/office/drawing/2014/main" id="{56CF43FE-DFEB-47D7-9CF7-12180872A635}"/>
              </a:ext>
            </a:extLst>
          </p:cNvPr>
          <p:cNvSpPr/>
          <p:nvPr/>
        </p:nvSpPr>
        <p:spPr>
          <a:xfrm>
            <a:off x="3960257" y="4914879"/>
            <a:ext cx="889006" cy="3725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/>
          </a:p>
        </p:txBody>
      </p: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AF2129A9-E4B5-45DC-8390-32979CA6B7CC}"/>
              </a:ext>
            </a:extLst>
          </p:cNvPr>
          <p:cNvCxnSpPr/>
          <p:nvPr/>
        </p:nvCxnSpPr>
        <p:spPr>
          <a:xfrm>
            <a:off x="3960257" y="4914879"/>
            <a:ext cx="889006" cy="406401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71B3B540-0FBE-4D33-9696-67165D573C1F}"/>
              </a:ext>
            </a:extLst>
          </p:cNvPr>
          <p:cNvCxnSpPr>
            <a:cxnSpLocks/>
          </p:cNvCxnSpPr>
          <p:nvPr/>
        </p:nvCxnSpPr>
        <p:spPr>
          <a:xfrm flipH="1">
            <a:off x="3960257" y="4877598"/>
            <a:ext cx="889006" cy="406401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77CFBCB7-42D1-4AED-8CC4-19DB1A2373E7}"/>
              </a:ext>
            </a:extLst>
          </p:cNvPr>
          <p:cNvCxnSpPr>
            <a:cxnSpLocks/>
          </p:cNvCxnSpPr>
          <p:nvPr/>
        </p:nvCxnSpPr>
        <p:spPr>
          <a:xfrm>
            <a:off x="5532959" y="5345822"/>
            <a:ext cx="0" cy="44368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llipse 31">
            <a:extLst>
              <a:ext uri="{FF2B5EF4-FFF2-40B4-BE49-F238E27FC236}">
                <a16:creationId xmlns:a16="http://schemas.microsoft.com/office/drawing/2014/main" id="{1FB85425-3FF5-431B-B41F-AC783C8F6F75}"/>
              </a:ext>
            </a:extLst>
          </p:cNvPr>
          <p:cNvSpPr/>
          <p:nvPr/>
        </p:nvSpPr>
        <p:spPr>
          <a:xfrm>
            <a:off x="5143482" y="5863146"/>
            <a:ext cx="889006" cy="3725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Cause racine</a:t>
            </a:r>
          </a:p>
        </p:txBody>
      </p:sp>
      <p:sp>
        <p:nvSpPr>
          <p:cNvPr id="33" name="Flèche : gauche 32">
            <a:extLst>
              <a:ext uri="{FF2B5EF4-FFF2-40B4-BE49-F238E27FC236}">
                <a16:creationId xmlns:a16="http://schemas.microsoft.com/office/drawing/2014/main" id="{D5975029-49D4-4611-98C9-532F4AE36F49}"/>
              </a:ext>
            </a:extLst>
          </p:cNvPr>
          <p:cNvSpPr/>
          <p:nvPr/>
        </p:nvSpPr>
        <p:spPr>
          <a:xfrm>
            <a:off x="6216657" y="4742712"/>
            <a:ext cx="1409703" cy="6761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Pourquoi ?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2B6B39BC-7EFB-4B5A-863C-0AFB551710D7}"/>
              </a:ext>
            </a:extLst>
          </p:cNvPr>
          <p:cNvSpPr txBox="1"/>
          <p:nvPr/>
        </p:nvSpPr>
        <p:spPr>
          <a:xfrm>
            <a:off x="6004982" y="5389392"/>
            <a:ext cx="132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… 5 fois</a:t>
            </a:r>
          </a:p>
        </p:txBody>
      </p: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346F9055-F6D9-4952-A38E-E003068399DE}"/>
              </a:ext>
            </a:extLst>
          </p:cNvPr>
          <p:cNvCxnSpPr>
            <a:cxnSpLocks/>
          </p:cNvCxnSpPr>
          <p:nvPr/>
        </p:nvCxnSpPr>
        <p:spPr>
          <a:xfrm>
            <a:off x="1011764" y="5389392"/>
            <a:ext cx="0" cy="44368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lèche : haut 35">
            <a:extLst>
              <a:ext uri="{FF2B5EF4-FFF2-40B4-BE49-F238E27FC236}">
                <a16:creationId xmlns:a16="http://schemas.microsoft.com/office/drawing/2014/main" id="{FB926332-C565-4FA9-BC2D-A43A6A8184A5}"/>
              </a:ext>
            </a:extLst>
          </p:cNvPr>
          <p:cNvSpPr/>
          <p:nvPr/>
        </p:nvSpPr>
        <p:spPr>
          <a:xfrm>
            <a:off x="4849263" y="6310305"/>
            <a:ext cx="1513418" cy="554587"/>
          </a:xfrm>
          <a:prstGeom prst="upArrow">
            <a:avLst>
              <a:gd name="adj1" fmla="val 70140"/>
              <a:gd name="adj2" fmla="val 50000"/>
            </a:avLst>
          </a:prstGeom>
          <a:solidFill>
            <a:srgbClr val="0DF1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C/M</a:t>
            </a:r>
          </a:p>
        </p:txBody>
      </p:sp>
    </p:spTree>
    <p:extLst>
      <p:ext uri="{BB962C8B-B14F-4D97-AF65-F5344CB8AC3E}">
        <p14:creationId xmlns:p14="http://schemas.microsoft.com/office/powerpoint/2010/main" val="22948799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C1F3D7EE-7825-478A-A585-4CEF36BF3979}"/>
              </a:ext>
            </a:extLst>
          </p:cNvPr>
          <p:cNvSpPr txBox="1"/>
          <p:nvPr/>
        </p:nvSpPr>
        <p:spPr>
          <a:xfrm>
            <a:off x="321733" y="1388533"/>
            <a:ext cx="7924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Il peut y avoir plusieurs causes racines (root cause) sur un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probleme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donné.</a:t>
            </a:r>
          </a:p>
          <a:p>
            <a:pPr algn="l"/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Arborescence typique sur un problème qualité :</a:t>
            </a:r>
          </a:p>
          <a:p>
            <a:pPr algn="l"/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Pourquoi est ce apparu ? (occurrence)</a:t>
            </a:r>
          </a:p>
          <a:p>
            <a:pPr marL="914400" lvl="1" indent="-457200">
              <a:buFont typeface="+mj-lt"/>
              <a:buAutoNum type="arabicPeriod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Pourquoi cela est il arrivé jusqu’au client ? (non détection)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ABC8315-9AB8-4C91-8A42-0A43C5AE8822}"/>
              </a:ext>
            </a:extLst>
          </p:cNvPr>
          <p:cNvSpPr txBox="1"/>
          <p:nvPr/>
        </p:nvSpPr>
        <p:spPr>
          <a:xfrm>
            <a:off x="177795" y="79372"/>
            <a:ext cx="6214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fr-FR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Analsyer</a:t>
            </a:r>
            <a:r>
              <a:rPr lang="fr-F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les causes racines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2466DF3-AC99-4F9B-8BC8-E2B408A180F4}"/>
              </a:ext>
            </a:extLst>
          </p:cNvPr>
          <p:cNvSpPr txBox="1"/>
          <p:nvPr/>
        </p:nvSpPr>
        <p:spPr>
          <a:xfrm>
            <a:off x="321733" y="4293031"/>
            <a:ext cx="84193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Les contremesures que l’on détermine visent à agir sur ces causes racines (qui révèlent la véritable nature du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probleme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55629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006930" y="2841853"/>
            <a:ext cx="4762004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Muda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elimination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172200" y="5221228"/>
            <a:ext cx="2596735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Problem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solving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 rot="16200000">
            <a:off x="4974214" y="3723468"/>
            <a:ext cx="1978673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Just in Time</a:t>
            </a:r>
          </a:p>
          <a:p>
            <a:pPr algn="ctr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ZoneTexte 4"/>
          <p:cNvSpPr txBox="1"/>
          <p:nvPr/>
        </p:nvSpPr>
        <p:spPr>
          <a:xfrm rot="16200000">
            <a:off x="1883002" y="3722983"/>
            <a:ext cx="1977702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Jidoka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006929" y="5605152"/>
            <a:ext cx="4762005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Standardized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kaizen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006930" y="5221886"/>
            <a:ext cx="2165271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Visual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Mgt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006930" y="6005262"/>
            <a:ext cx="4762005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Motivation /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Sense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95002" y="0"/>
            <a:ext cx="7537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  <a:latin typeface="Arial Black" pitchFamily="34" charset="0"/>
              </a:rPr>
              <a:t>Synthèse</a:t>
            </a:r>
          </a:p>
        </p:txBody>
      </p:sp>
      <p:sp>
        <p:nvSpPr>
          <p:cNvPr id="13" name="Trapèze 12"/>
          <p:cNvSpPr/>
          <p:nvPr/>
        </p:nvSpPr>
        <p:spPr>
          <a:xfrm>
            <a:off x="2006930" y="1246910"/>
            <a:ext cx="4762004" cy="1594944"/>
          </a:xfrm>
          <a:prstGeom prst="trapezoid">
            <a:avLst>
              <a:gd name="adj" fmla="val 85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Customer satisfaction</a:t>
            </a:r>
          </a:p>
          <a:p>
            <a:pPr algn="ctr"/>
            <a:r>
              <a:rPr lang="fr-FR" sz="2400" dirty="0" err="1"/>
              <a:t>Cost</a:t>
            </a:r>
            <a:r>
              <a:rPr lang="fr-FR" sz="2400" dirty="0"/>
              <a:t> / Lead Time / </a:t>
            </a:r>
            <a:r>
              <a:rPr lang="fr-FR" sz="2400" dirty="0" err="1"/>
              <a:t>Quality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136236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AFE6885-3A40-47C9-A76F-D51BF298C7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218" y="3865648"/>
            <a:ext cx="4592741" cy="2482878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76E67D5-BDD0-49F0-B8B8-E8C69F7447FA}"/>
              </a:ext>
            </a:extLst>
          </p:cNvPr>
          <p:cNvSpPr txBox="1"/>
          <p:nvPr/>
        </p:nvSpPr>
        <p:spPr>
          <a:xfrm>
            <a:off x="119874" y="914400"/>
            <a:ext cx="79547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Sélectionner les contremesures : poser des critères</a:t>
            </a:r>
          </a:p>
          <a:p>
            <a:pPr algn="l"/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Générique : Qualité (efficacité), coût, délai…</a:t>
            </a:r>
          </a:p>
          <a:p>
            <a:pPr lvl="1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Spécifique : dispo de certaines ressources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8EE2A60-0652-427E-BD17-85294FCE8991}"/>
              </a:ext>
            </a:extLst>
          </p:cNvPr>
          <p:cNvSpPr txBox="1"/>
          <p:nvPr/>
        </p:nvSpPr>
        <p:spPr>
          <a:xfrm>
            <a:off x="821410" y="2526224"/>
            <a:ext cx="43705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Utilistaion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de matrices multicritères: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EDCC644-C213-42D2-98C9-A024DD15B694}"/>
              </a:ext>
            </a:extLst>
          </p:cNvPr>
          <p:cNvSpPr txBox="1"/>
          <p:nvPr/>
        </p:nvSpPr>
        <p:spPr>
          <a:xfrm>
            <a:off x="570815" y="3665593"/>
            <a:ext cx="4153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Ex: Numérique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C788C8B-D557-47E7-BA0D-4D2B025EA8B6}"/>
              </a:ext>
            </a:extLst>
          </p:cNvPr>
          <p:cNvSpPr txBox="1"/>
          <p:nvPr/>
        </p:nvSpPr>
        <p:spPr>
          <a:xfrm>
            <a:off x="4569378" y="4097076"/>
            <a:ext cx="36292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Classement des solutions par score.</a:t>
            </a:r>
          </a:p>
          <a:p>
            <a:pPr algn="l"/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Score de 0 – 50 sur chaque critère)</a:t>
            </a:r>
          </a:p>
          <a:p>
            <a:pPr algn="l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Score total = somme de chaque critère</a:t>
            </a:r>
          </a:p>
        </p:txBody>
      </p:sp>
    </p:spTree>
    <p:extLst>
      <p:ext uri="{BB962C8B-B14F-4D97-AF65-F5344CB8AC3E}">
        <p14:creationId xmlns:p14="http://schemas.microsoft.com/office/powerpoint/2010/main" val="498744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EECC6F-BC24-41A0-BC21-1E8A2EBB2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02FDFD6-400C-420C-B19C-43E53E7F42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5" y="2693798"/>
            <a:ext cx="6638709" cy="2172669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54482C0-9C2B-4AD4-AC5F-B9F4AEF17CD6}"/>
              </a:ext>
            </a:extLst>
          </p:cNvPr>
          <p:cNvSpPr txBox="1"/>
          <p:nvPr/>
        </p:nvSpPr>
        <p:spPr>
          <a:xfrm>
            <a:off x="166255" y="1704814"/>
            <a:ext cx="50256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Ex: numérique pondérée:</a:t>
            </a:r>
          </a:p>
        </p:txBody>
      </p:sp>
      <p:sp>
        <p:nvSpPr>
          <p:cNvPr id="5" name="Flèche : droite 4">
            <a:extLst>
              <a:ext uri="{FF2B5EF4-FFF2-40B4-BE49-F238E27FC236}">
                <a16:creationId xmlns:a16="http://schemas.microsoft.com/office/drawing/2014/main" id="{B07DA99B-5013-4675-A284-B6708CFCF16C}"/>
              </a:ext>
            </a:extLst>
          </p:cNvPr>
          <p:cNvSpPr/>
          <p:nvPr/>
        </p:nvSpPr>
        <p:spPr>
          <a:xfrm rot="10800000">
            <a:off x="6789466" y="3516662"/>
            <a:ext cx="728421" cy="3719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5F2B4F8-A380-4287-8D2F-FF33407D7A3D}"/>
              </a:ext>
            </a:extLst>
          </p:cNvPr>
          <p:cNvSpPr txBox="1"/>
          <p:nvPr/>
        </p:nvSpPr>
        <p:spPr>
          <a:xfrm>
            <a:off x="7543448" y="3516662"/>
            <a:ext cx="17048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POIDS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A396C31-AF21-46E9-852C-8B04785A7F63}"/>
              </a:ext>
            </a:extLst>
          </p:cNvPr>
          <p:cNvSpPr txBox="1"/>
          <p:nvPr/>
        </p:nvSpPr>
        <p:spPr>
          <a:xfrm>
            <a:off x="635431" y="2104924"/>
            <a:ext cx="54554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Reflète la prépondérance de certains critères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EF5E4C3-AE16-47E0-A80B-0A08335352F9}"/>
              </a:ext>
            </a:extLst>
          </p:cNvPr>
          <p:cNvSpPr txBox="1"/>
          <p:nvPr/>
        </p:nvSpPr>
        <p:spPr>
          <a:xfrm>
            <a:off x="212750" y="5055231"/>
            <a:ext cx="54554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Le score de chaque critère est pondéré</a:t>
            </a:r>
          </a:p>
          <a:p>
            <a:pPr algn="l"/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Le classement se fait par la somme des scores pondérés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C3BABE7-2A6A-4F14-93BC-1F8ED55F328D}"/>
              </a:ext>
            </a:extLst>
          </p:cNvPr>
          <p:cNvSpPr txBox="1"/>
          <p:nvPr/>
        </p:nvSpPr>
        <p:spPr>
          <a:xfrm>
            <a:off x="5425615" y="5055231"/>
            <a:ext cx="34561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000" u="sng" dirty="0">
                <a:latin typeface="Arial" panose="020B0604020202020204" pitchFamily="34" charset="0"/>
                <a:cs typeface="Arial" panose="020B0604020202020204" pitchFamily="34" charset="0"/>
              </a:rPr>
              <a:t>Avantages:</a:t>
            </a:r>
          </a:p>
          <a:p>
            <a:pPr algn="l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Reflet +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fidele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de la réalité</a:t>
            </a:r>
          </a:p>
          <a:p>
            <a:pPr algn="l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Objective le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resultat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9286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F4A418-E092-4643-A260-6E7747F65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17F6817-57C1-4A39-9925-3201C7D2ADA7}"/>
              </a:ext>
            </a:extLst>
          </p:cNvPr>
          <p:cNvSpPr txBox="1"/>
          <p:nvPr/>
        </p:nvSpPr>
        <p:spPr>
          <a:xfrm>
            <a:off x="166255" y="1704814"/>
            <a:ext cx="50256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000" u="sng" dirty="0">
                <a:latin typeface="Arial" panose="020B0604020202020204" pitchFamily="34" charset="0"/>
                <a:cs typeface="Arial" panose="020B0604020202020204" pitchFamily="34" charset="0"/>
              </a:rPr>
              <a:t>Ex: évaluation qualitative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EF48CF2-11B6-4169-A90A-200EE6EBF5A4}"/>
              </a:ext>
            </a:extLst>
          </p:cNvPr>
          <p:cNvSpPr txBox="1"/>
          <p:nvPr/>
        </p:nvSpPr>
        <p:spPr>
          <a:xfrm>
            <a:off x="914400" y="2278251"/>
            <a:ext cx="50059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‘—’  ‘-’  ‘=‘   ‘+’  ‘++’</a:t>
            </a: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69889832-D4DA-4116-ABFD-7FFEF063D1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5186506"/>
              </p:ext>
            </p:extLst>
          </p:nvPr>
        </p:nvGraphicFramePr>
        <p:xfrm>
          <a:off x="718087" y="2799896"/>
          <a:ext cx="7677768" cy="155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9628">
                  <a:extLst>
                    <a:ext uri="{9D8B030D-6E8A-4147-A177-3AD203B41FA5}">
                      <a16:colId xmlns:a16="http://schemas.microsoft.com/office/drawing/2014/main" val="3037875878"/>
                    </a:ext>
                  </a:extLst>
                </a:gridCol>
                <a:gridCol w="1279628">
                  <a:extLst>
                    <a:ext uri="{9D8B030D-6E8A-4147-A177-3AD203B41FA5}">
                      <a16:colId xmlns:a16="http://schemas.microsoft.com/office/drawing/2014/main" val="1408919020"/>
                    </a:ext>
                  </a:extLst>
                </a:gridCol>
                <a:gridCol w="1279628">
                  <a:extLst>
                    <a:ext uri="{9D8B030D-6E8A-4147-A177-3AD203B41FA5}">
                      <a16:colId xmlns:a16="http://schemas.microsoft.com/office/drawing/2014/main" val="2315956842"/>
                    </a:ext>
                  </a:extLst>
                </a:gridCol>
                <a:gridCol w="1279628">
                  <a:extLst>
                    <a:ext uri="{9D8B030D-6E8A-4147-A177-3AD203B41FA5}">
                      <a16:colId xmlns:a16="http://schemas.microsoft.com/office/drawing/2014/main" val="3730289310"/>
                    </a:ext>
                  </a:extLst>
                </a:gridCol>
                <a:gridCol w="1279628">
                  <a:extLst>
                    <a:ext uri="{9D8B030D-6E8A-4147-A177-3AD203B41FA5}">
                      <a16:colId xmlns:a16="http://schemas.microsoft.com/office/drawing/2014/main" val="242764271"/>
                    </a:ext>
                  </a:extLst>
                </a:gridCol>
                <a:gridCol w="1279628">
                  <a:extLst>
                    <a:ext uri="{9D8B030D-6E8A-4147-A177-3AD203B41FA5}">
                      <a16:colId xmlns:a16="http://schemas.microsoft.com/office/drawing/2014/main" val="13642573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Solution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Critère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Critère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Critère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Score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Classement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49864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Option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 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/>
                        <a:t>  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2170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Option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4759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Option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8448102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A8E91644-68DE-4D9E-9168-E2266839B8D6}"/>
              </a:ext>
            </a:extLst>
          </p:cNvPr>
          <p:cNvSpPr txBox="1"/>
          <p:nvPr/>
        </p:nvSpPr>
        <p:spPr>
          <a:xfrm>
            <a:off x="4122549" y="1811749"/>
            <a:ext cx="42733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Scores répartis autour d’un niveau neutre -&gt; score total = ‘‘moyenne’’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6B15DB9-03E6-4B44-9F56-F0223380639F}"/>
              </a:ext>
            </a:extLst>
          </p:cNvPr>
          <p:cNvSpPr txBox="1"/>
          <p:nvPr/>
        </p:nvSpPr>
        <p:spPr>
          <a:xfrm>
            <a:off x="433953" y="4711485"/>
            <a:ext cx="79619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000" u="sng" dirty="0">
                <a:latin typeface="Arial" panose="020B0604020202020204" pitchFamily="34" charset="0"/>
                <a:cs typeface="Arial" panose="020B0604020202020204" pitchFamily="34" charset="0"/>
              </a:rPr>
              <a:t>Avantages :</a:t>
            </a:r>
          </a:p>
          <a:p>
            <a:pPr algn="l"/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Plus facile à communiquer (intuitive) / rapide</a:t>
            </a:r>
          </a:p>
          <a:p>
            <a:pPr lvl="1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Facilite les arbitrages (peu de scores disponibles)</a:t>
            </a:r>
          </a:p>
        </p:txBody>
      </p:sp>
    </p:spTree>
    <p:extLst>
      <p:ext uri="{BB962C8B-B14F-4D97-AF65-F5344CB8AC3E}">
        <p14:creationId xmlns:p14="http://schemas.microsoft.com/office/powerpoint/2010/main" val="12001584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BE2652-A208-40CD-A619-ECC83D2C1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88C226B-1CC2-49F1-9A37-0297C5190522}"/>
              </a:ext>
            </a:extLst>
          </p:cNvPr>
          <p:cNvSpPr txBox="1"/>
          <p:nvPr/>
        </p:nvSpPr>
        <p:spPr>
          <a:xfrm>
            <a:off x="166255" y="1704814"/>
            <a:ext cx="50256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000" u="sng" dirty="0">
                <a:latin typeface="Arial" panose="020B0604020202020204" pitchFamily="34" charset="0"/>
                <a:cs typeface="Arial" panose="020B0604020202020204" pitchFamily="34" charset="0"/>
              </a:rPr>
              <a:t>Ex: Utilisation symbolique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295F3591-20A5-4542-9898-4E5CB6F8B95C}"/>
              </a:ext>
            </a:extLst>
          </p:cNvPr>
          <p:cNvSpPr/>
          <p:nvPr/>
        </p:nvSpPr>
        <p:spPr>
          <a:xfrm>
            <a:off x="433953" y="2278251"/>
            <a:ext cx="232474" cy="203930"/>
          </a:xfrm>
          <a:prstGeom prst="ellipse">
            <a:avLst/>
          </a:prstGeom>
          <a:solidFill>
            <a:srgbClr val="0DF1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highlight>
                <a:srgbClr val="00FF00"/>
              </a:highlight>
            </a:endParaRPr>
          </a:p>
        </p:txBody>
      </p:sp>
      <p:sp>
        <p:nvSpPr>
          <p:cNvPr id="5" name="Triangle isocèle 4">
            <a:extLst>
              <a:ext uri="{FF2B5EF4-FFF2-40B4-BE49-F238E27FC236}">
                <a16:creationId xmlns:a16="http://schemas.microsoft.com/office/drawing/2014/main" id="{80C1E641-A0DB-452D-872F-94BF915A53BC}"/>
              </a:ext>
            </a:extLst>
          </p:cNvPr>
          <p:cNvSpPr/>
          <p:nvPr/>
        </p:nvSpPr>
        <p:spPr>
          <a:xfrm>
            <a:off x="418457" y="2715049"/>
            <a:ext cx="232474" cy="263471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Signe de multiplication 5">
            <a:extLst>
              <a:ext uri="{FF2B5EF4-FFF2-40B4-BE49-F238E27FC236}">
                <a16:creationId xmlns:a16="http://schemas.microsoft.com/office/drawing/2014/main" id="{8467F2D6-586D-4378-A192-B8404A684546}"/>
              </a:ext>
            </a:extLst>
          </p:cNvPr>
          <p:cNvSpPr/>
          <p:nvPr/>
        </p:nvSpPr>
        <p:spPr>
          <a:xfrm>
            <a:off x="325467" y="3092306"/>
            <a:ext cx="418454" cy="40295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62A3314-64B6-4CD6-9C61-3EBEB22297DE}"/>
              </a:ext>
            </a:extLst>
          </p:cNvPr>
          <p:cNvSpPr txBox="1"/>
          <p:nvPr/>
        </p:nvSpPr>
        <p:spPr>
          <a:xfrm>
            <a:off x="743921" y="2187079"/>
            <a:ext cx="36266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Très pertinent / efficace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F97D834-9517-444F-AF51-E200E59019A7}"/>
              </a:ext>
            </a:extLst>
          </p:cNvPr>
          <p:cNvSpPr txBox="1"/>
          <p:nvPr/>
        </p:nvSpPr>
        <p:spPr>
          <a:xfrm>
            <a:off x="743920" y="2656691"/>
            <a:ext cx="44480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Neutre, possède des inconvénients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FF5B9B9-5FA4-4BBC-B30F-48D805B5C9D6}"/>
              </a:ext>
            </a:extLst>
          </p:cNvPr>
          <p:cNvSpPr txBox="1"/>
          <p:nvPr/>
        </p:nvSpPr>
        <p:spPr>
          <a:xfrm>
            <a:off x="743920" y="3089614"/>
            <a:ext cx="44480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Rédhibitoire</a:t>
            </a:r>
          </a:p>
        </p:txBody>
      </p:sp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D64B74A2-F01A-4A2A-B4FD-D452EEA19E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87790"/>
              </p:ext>
            </p:extLst>
          </p:nvPr>
        </p:nvGraphicFramePr>
        <p:xfrm>
          <a:off x="325467" y="3574571"/>
          <a:ext cx="7677768" cy="155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9628">
                  <a:extLst>
                    <a:ext uri="{9D8B030D-6E8A-4147-A177-3AD203B41FA5}">
                      <a16:colId xmlns:a16="http://schemas.microsoft.com/office/drawing/2014/main" val="3037875878"/>
                    </a:ext>
                  </a:extLst>
                </a:gridCol>
                <a:gridCol w="1279628">
                  <a:extLst>
                    <a:ext uri="{9D8B030D-6E8A-4147-A177-3AD203B41FA5}">
                      <a16:colId xmlns:a16="http://schemas.microsoft.com/office/drawing/2014/main" val="1408919020"/>
                    </a:ext>
                  </a:extLst>
                </a:gridCol>
                <a:gridCol w="1279628">
                  <a:extLst>
                    <a:ext uri="{9D8B030D-6E8A-4147-A177-3AD203B41FA5}">
                      <a16:colId xmlns:a16="http://schemas.microsoft.com/office/drawing/2014/main" val="2315956842"/>
                    </a:ext>
                  </a:extLst>
                </a:gridCol>
                <a:gridCol w="1279628">
                  <a:extLst>
                    <a:ext uri="{9D8B030D-6E8A-4147-A177-3AD203B41FA5}">
                      <a16:colId xmlns:a16="http://schemas.microsoft.com/office/drawing/2014/main" val="3730289310"/>
                    </a:ext>
                  </a:extLst>
                </a:gridCol>
                <a:gridCol w="1279628">
                  <a:extLst>
                    <a:ext uri="{9D8B030D-6E8A-4147-A177-3AD203B41FA5}">
                      <a16:colId xmlns:a16="http://schemas.microsoft.com/office/drawing/2014/main" val="242764271"/>
                    </a:ext>
                  </a:extLst>
                </a:gridCol>
                <a:gridCol w="1279628">
                  <a:extLst>
                    <a:ext uri="{9D8B030D-6E8A-4147-A177-3AD203B41FA5}">
                      <a16:colId xmlns:a16="http://schemas.microsoft.com/office/drawing/2014/main" val="13642573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Solution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Critère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Critère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Critère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Score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Classement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49864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Option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/>
                        <a:t>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2170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Option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4759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Option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8448102"/>
                  </a:ext>
                </a:extLst>
              </a:tr>
            </a:tbl>
          </a:graphicData>
        </a:graphic>
      </p:graphicFrame>
      <p:sp>
        <p:nvSpPr>
          <p:cNvPr id="11" name="Ellipse 10">
            <a:extLst>
              <a:ext uri="{FF2B5EF4-FFF2-40B4-BE49-F238E27FC236}">
                <a16:creationId xmlns:a16="http://schemas.microsoft.com/office/drawing/2014/main" id="{3C71A508-9467-454E-8CF8-FA40F9854DC3}"/>
              </a:ext>
            </a:extLst>
          </p:cNvPr>
          <p:cNvSpPr/>
          <p:nvPr/>
        </p:nvSpPr>
        <p:spPr>
          <a:xfrm>
            <a:off x="2058692" y="4007494"/>
            <a:ext cx="232474" cy="203930"/>
          </a:xfrm>
          <a:prstGeom prst="ellipse">
            <a:avLst/>
          </a:prstGeom>
          <a:solidFill>
            <a:srgbClr val="0DF1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highlight>
                <a:srgbClr val="00FF00"/>
              </a:highlight>
            </a:endParaRPr>
          </a:p>
        </p:txBody>
      </p:sp>
      <p:sp>
        <p:nvSpPr>
          <p:cNvPr id="12" name="Triangle isocèle 11">
            <a:extLst>
              <a:ext uri="{FF2B5EF4-FFF2-40B4-BE49-F238E27FC236}">
                <a16:creationId xmlns:a16="http://schemas.microsoft.com/office/drawing/2014/main" id="{05D1D6C0-EDCC-457E-8622-961725A1F2C4}"/>
              </a:ext>
            </a:extLst>
          </p:cNvPr>
          <p:cNvSpPr/>
          <p:nvPr/>
        </p:nvSpPr>
        <p:spPr>
          <a:xfrm>
            <a:off x="3376050" y="3977723"/>
            <a:ext cx="232474" cy="263471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F6295B4A-2943-442A-91C1-9F0CAB526972}"/>
              </a:ext>
            </a:extLst>
          </p:cNvPr>
          <p:cNvSpPr/>
          <p:nvPr/>
        </p:nvSpPr>
        <p:spPr>
          <a:xfrm>
            <a:off x="4662412" y="4038490"/>
            <a:ext cx="204055" cy="203930"/>
          </a:xfrm>
          <a:prstGeom prst="ellipse">
            <a:avLst/>
          </a:prstGeom>
          <a:solidFill>
            <a:srgbClr val="0DF1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highlight>
                <a:srgbClr val="00FF00"/>
              </a:highlight>
            </a:endParaRPr>
          </a:p>
        </p:txBody>
      </p:sp>
      <p:sp>
        <p:nvSpPr>
          <p:cNvPr id="14" name="Triangle isocèle 13">
            <a:extLst>
              <a:ext uri="{FF2B5EF4-FFF2-40B4-BE49-F238E27FC236}">
                <a16:creationId xmlns:a16="http://schemas.microsoft.com/office/drawing/2014/main" id="{F545E215-A94F-4352-9B33-D6FAF7178BF5}"/>
              </a:ext>
            </a:extLst>
          </p:cNvPr>
          <p:cNvSpPr/>
          <p:nvPr/>
        </p:nvSpPr>
        <p:spPr>
          <a:xfrm>
            <a:off x="5920355" y="4002152"/>
            <a:ext cx="232474" cy="263471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Signe de multiplication 14">
            <a:extLst>
              <a:ext uri="{FF2B5EF4-FFF2-40B4-BE49-F238E27FC236}">
                <a16:creationId xmlns:a16="http://schemas.microsoft.com/office/drawing/2014/main" id="{25B051A7-0F13-41E6-B269-D821324CE42D}"/>
              </a:ext>
            </a:extLst>
          </p:cNvPr>
          <p:cNvSpPr/>
          <p:nvPr/>
        </p:nvSpPr>
        <p:spPr>
          <a:xfrm>
            <a:off x="3283060" y="4351938"/>
            <a:ext cx="418454" cy="40295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3AAFADEA-7535-4AE0-9BDE-BD7047DF4E5C}"/>
              </a:ext>
            </a:extLst>
          </p:cNvPr>
          <p:cNvSpPr/>
          <p:nvPr/>
        </p:nvSpPr>
        <p:spPr>
          <a:xfrm>
            <a:off x="2058692" y="4444687"/>
            <a:ext cx="232474" cy="203930"/>
          </a:xfrm>
          <a:prstGeom prst="ellipse">
            <a:avLst/>
          </a:prstGeom>
          <a:solidFill>
            <a:srgbClr val="0DF1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highlight>
                <a:srgbClr val="00FF00"/>
              </a:highlight>
            </a:endParaRP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AF02DFAF-E403-427C-83EA-9C05011D22F6}"/>
              </a:ext>
            </a:extLst>
          </p:cNvPr>
          <p:cNvSpPr/>
          <p:nvPr/>
        </p:nvSpPr>
        <p:spPr>
          <a:xfrm>
            <a:off x="4633993" y="4424483"/>
            <a:ext cx="232474" cy="203930"/>
          </a:xfrm>
          <a:prstGeom prst="ellipse">
            <a:avLst/>
          </a:prstGeom>
          <a:solidFill>
            <a:srgbClr val="0DF1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highlight>
                <a:srgbClr val="00FF00"/>
              </a:highlight>
            </a:endParaRPr>
          </a:p>
        </p:txBody>
      </p:sp>
      <p:sp>
        <p:nvSpPr>
          <p:cNvPr id="18" name="Signe de multiplication 17">
            <a:extLst>
              <a:ext uri="{FF2B5EF4-FFF2-40B4-BE49-F238E27FC236}">
                <a16:creationId xmlns:a16="http://schemas.microsoft.com/office/drawing/2014/main" id="{814E2E7A-C545-4E1B-B0ED-6FDD6EEC6B50}"/>
              </a:ext>
            </a:extLst>
          </p:cNvPr>
          <p:cNvSpPr/>
          <p:nvPr/>
        </p:nvSpPr>
        <p:spPr>
          <a:xfrm>
            <a:off x="5827365" y="4324970"/>
            <a:ext cx="418454" cy="40295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999354B-E080-4342-847B-EA3DE9A40EC5}"/>
              </a:ext>
            </a:extLst>
          </p:cNvPr>
          <p:cNvSpPr/>
          <p:nvPr/>
        </p:nvSpPr>
        <p:spPr>
          <a:xfrm>
            <a:off x="2043194" y="4832934"/>
            <a:ext cx="232474" cy="203930"/>
          </a:xfrm>
          <a:prstGeom prst="ellipse">
            <a:avLst/>
          </a:prstGeom>
          <a:solidFill>
            <a:srgbClr val="0DF1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highlight>
                <a:srgbClr val="00FF00"/>
              </a:highlight>
            </a:endParaRPr>
          </a:p>
        </p:txBody>
      </p:sp>
      <p:sp>
        <p:nvSpPr>
          <p:cNvPr id="20" name="Triangle isocèle 19">
            <a:extLst>
              <a:ext uri="{FF2B5EF4-FFF2-40B4-BE49-F238E27FC236}">
                <a16:creationId xmlns:a16="http://schemas.microsoft.com/office/drawing/2014/main" id="{7D975FF3-0346-43FA-924E-11568F07AC43}"/>
              </a:ext>
            </a:extLst>
          </p:cNvPr>
          <p:cNvSpPr/>
          <p:nvPr/>
        </p:nvSpPr>
        <p:spPr>
          <a:xfrm>
            <a:off x="3376050" y="4773393"/>
            <a:ext cx="232474" cy="263471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Triangle isocèle 20">
            <a:extLst>
              <a:ext uri="{FF2B5EF4-FFF2-40B4-BE49-F238E27FC236}">
                <a16:creationId xmlns:a16="http://schemas.microsoft.com/office/drawing/2014/main" id="{D0DB7B14-48BC-4FEC-824D-09FA441DE0EF}"/>
              </a:ext>
            </a:extLst>
          </p:cNvPr>
          <p:cNvSpPr/>
          <p:nvPr/>
        </p:nvSpPr>
        <p:spPr>
          <a:xfrm>
            <a:off x="4648202" y="4803163"/>
            <a:ext cx="232474" cy="263471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Triangle isocèle 21">
            <a:extLst>
              <a:ext uri="{FF2B5EF4-FFF2-40B4-BE49-F238E27FC236}">
                <a16:creationId xmlns:a16="http://schemas.microsoft.com/office/drawing/2014/main" id="{8C13F17D-A4B8-49E2-8D24-6AF5DDC5C5BF}"/>
              </a:ext>
            </a:extLst>
          </p:cNvPr>
          <p:cNvSpPr/>
          <p:nvPr/>
        </p:nvSpPr>
        <p:spPr>
          <a:xfrm>
            <a:off x="5935854" y="4803360"/>
            <a:ext cx="232474" cy="263471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17A8250E-6A69-4F9A-8015-3AF312565B44}"/>
              </a:ext>
            </a:extLst>
          </p:cNvPr>
          <p:cNvSpPr txBox="1"/>
          <p:nvPr/>
        </p:nvSpPr>
        <p:spPr>
          <a:xfrm>
            <a:off x="5470902" y="1872384"/>
            <a:ext cx="35491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Méthode ‘subjective’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S’appuie sur un langage commun.</a:t>
            </a:r>
          </a:p>
          <a:p>
            <a:pPr algn="l"/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F216891B-5E49-419C-8195-66E83ADC3AF2}"/>
              </a:ext>
            </a:extLst>
          </p:cNvPr>
          <p:cNvSpPr txBox="1"/>
          <p:nvPr/>
        </p:nvSpPr>
        <p:spPr>
          <a:xfrm>
            <a:off x="325467" y="5393410"/>
            <a:ext cx="55018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000" u="sng" dirty="0">
                <a:latin typeface="Arial" panose="020B0604020202020204" pitchFamily="34" charset="0"/>
                <a:cs typeface="Arial" panose="020B0604020202020204" pitchFamily="34" charset="0"/>
              </a:rPr>
              <a:t>Avantage :</a:t>
            </a:r>
          </a:p>
          <a:p>
            <a:pPr algn="l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Visuelle, efficace pour passer un message</a:t>
            </a:r>
          </a:p>
          <a:p>
            <a:pPr algn="l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Tranche facilement 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E09E33D9-432C-44C8-B558-084F7D48967F}"/>
              </a:ext>
            </a:extLst>
          </p:cNvPr>
          <p:cNvSpPr txBox="1"/>
          <p:nvPr/>
        </p:nvSpPr>
        <p:spPr>
          <a:xfrm>
            <a:off x="5920355" y="5393410"/>
            <a:ext cx="34716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000" u="sng" dirty="0">
                <a:latin typeface="Arial" panose="020B0604020202020204" pitchFamily="34" charset="0"/>
                <a:cs typeface="Arial" panose="020B0604020202020204" pitchFamily="34" charset="0"/>
              </a:rPr>
              <a:t>Problème :</a:t>
            </a:r>
          </a:p>
          <a:p>
            <a:pPr algn="l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Peu discriminante si beaucoup d’options</a:t>
            </a:r>
          </a:p>
        </p:txBody>
      </p:sp>
    </p:spTree>
    <p:extLst>
      <p:ext uri="{BB962C8B-B14F-4D97-AF65-F5344CB8AC3E}">
        <p14:creationId xmlns:p14="http://schemas.microsoft.com/office/powerpoint/2010/main" val="35750763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722CAB-94F2-485F-A466-81A9B2B41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031692C-1CF6-49C1-B69A-C4999E0B410A}"/>
              </a:ext>
            </a:extLst>
          </p:cNvPr>
          <p:cNvSpPr txBox="1"/>
          <p:nvPr/>
        </p:nvSpPr>
        <p:spPr>
          <a:xfrm>
            <a:off x="166255" y="1611824"/>
            <a:ext cx="7520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Une fois les actions déterminées, il reste à les inscrire dans le temps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DFEFFC3-69CC-4518-B98A-E17BA77AF4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5" y="2603977"/>
            <a:ext cx="5661108" cy="2934772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D9E1BFA7-1B33-4C3A-87FE-FEDFB9176B09}"/>
              </a:ext>
            </a:extLst>
          </p:cNvPr>
          <p:cNvSpPr txBox="1"/>
          <p:nvPr/>
        </p:nvSpPr>
        <p:spPr>
          <a:xfrm>
            <a:off x="5951349" y="2603977"/>
            <a:ext cx="26812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Plan d’action</a:t>
            </a:r>
          </a:p>
        </p:txBody>
      </p:sp>
    </p:spTree>
    <p:extLst>
      <p:ext uri="{BB962C8B-B14F-4D97-AF65-F5344CB8AC3E}">
        <p14:creationId xmlns:p14="http://schemas.microsoft.com/office/powerpoint/2010/main" val="7936237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463140" y="1970456"/>
            <a:ext cx="4286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>
                <a:latin typeface="Arial Black" pitchFamily="34" charset="0"/>
              </a:rPr>
              <a:t>Merci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0572">
            <a:off x="1066147" y="3477060"/>
            <a:ext cx="7771729" cy="21637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2152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11"/>
          <p:cNvSpPr>
            <a:spLocks noGrp="1"/>
          </p:cNvSpPr>
          <p:nvPr>
            <p:ph sz="quarter" idx="14"/>
          </p:nvPr>
        </p:nvSpPr>
        <p:spPr>
          <a:xfrm>
            <a:off x="179511" y="6572272"/>
            <a:ext cx="5110945" cy="360610"/>
          </a:xfrm>
        </p:spPr>
        <p:txBody>
          <a:bodyPr/>
          <a:lstStyle/>
          <a:p>
            <a:r>
              <a:rPr lang="fr-FR" dirty="0"/>
              <a:t>JP Decocq</a:t>
            </a:r>
          </a:p>
        </p:txBody>
      </p:sp>
      <p:grpSp>
        <p:nvGrpSpPr>
          <p:cNvPr id="2" name="Groupe 1"/>
          <p:cNvGrpSpPr/>
          <p:nvPr/>
        </p:nvGrpSpPr>
        <p:grpSpPr>
          <a:xfrm>
            <a:off x="4449996" y="2195398"/>
            <a:ext cx="1912917" cy="1181667"/>
            <a:chOff x="1287463" y="1016794"/>
            <a:chExt cx="6359525" cy="5885667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763713" y="1016794"/>
              <a:ext cx="5195888" cy="5472112"/>
            </a:xfrm>
            <a:prstGeom prst="rect">
              <a:avLst/>
            </a:prstGeom>
            <a:noFill/>
            <a:ln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val 9"/>
            <p:cNvSpPr>
              <a:spLocks noChangeArrowheads="1"/>
            </p:cNvSpPr>
            <p:nvPr/>
          </p:nvSpPr>
          <p:spPr bwMode="auto">
            <a:xfrm>
              <a:off x="4189413" y="3775075"/>
              <a:ext cx="144462" cy="14605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8" name="Group 20"/>
            <p:cNvGrpSpPr>
              <a:grpSpLocks/>
            </p:cNvGrpSpPr>
            <p:nvPr/>
          </p:nvGrpSpPr>
          <p:grpSpPr bwMode="auto">
            <a:xfrm>
              <a:off x="1287463" y="5314270"/>
              <a:ext cx="6359525" cy="1379538"/>
              <a:chOff x="811" y="3423"/>
              <a:chExt cx="4006" cy="869"/>
            </a:xfrm>
          </p:grpSpPr>
          <p:sp>
            <p:nvSpPr>
              <p:cNvPr id="9" name="Text Box 10"/>
              <p:cNvSpPr txBox="1">
                <a:spLocks noChangeArrowheads="1"/>
              </p:cNvSpPr>
              <p:nvPr/>
            </p:nvSpPr>
            <p:spPr bwMode="auto">
              <a:xfrm>
                <a:off x="811" y="3521"/>
                <a:ext cx="856" cy="6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r">
                  <a:spcBef>
                    <a:spcPct val="50000"/>
                  </a:spcBef>
                </a:pPr>
                <a:r>
                  <a:rPr lang="fr-FR" altLang="fr-FR" sz="800" b="1" dirty="0">
                    <a:solidFill>
                      <a:srgbClr val="339933"/>
                    </a:solidFill>
                  </a:rPr>
                  <a:t>0%</a:t>
                </a:r>
              </a:p>
            </p:txBody>
          </p:sp>
          <p:sp>
            <p:nvSpPr>
              <p:cNvPr id="10" name="Text Box 11"/>
              <p:cNvSpPr txBox="1">
                <a:spLocks noChangeArrowheads="1"/>
              </p:cNvSpPr>
              <p:nvPr/>
            </p:nvSpPr>
            <p:spPr bwMode="auto">
              <a:xfrm>
                <a:off x="3760" y="3423"/>
                <a:ext cx="1057" cy="8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r">
                  <a:spcBef>
                    <a:spcPct val="50000"/>
                  </a:spcBef>
                </a:pPr>
                <a:r>
                  <a:rPr lang="fr-FR" altLang="fr-FR" sz="800" b="1" dirty="0">
                    <a:solidFill>
                      <a:srgbClr val="339933"/>
                    </a:solidFill>
                  </a:rPr>
                  <a:t>100</a:t>
                </a:r>
                <a:r>
                  <a:rPr lang="fr-FR" altLang="fr-FR" sz="1200" b="1" dirty="0">
                    <a:solidFill>
                      <a:srgbClr val="339933"/>
                    </a:solidFill>
                  </a:rPr>
                  <a:t>%</a:t>
                </a:r>
              </a:p>
            </p:txBody>
          </p:sp>
          <p:sp>
            <p:nvSpPr>
              <p:cNvPr id="12" name="AutoShape 14"/>
              <p:cNvSpPr>
                <a:spLocks noChangeArrowheads="1"/>
              </p:cNvSpPr>
              <p:nvPr/>
            </p:nvSpPr>
            <p:spPr bwMode="auto">
              <a:xfrm rot="13356844">
                <a:off x="1746" y="3521"/>
                <a:ext cx="136" cy="136"/>
              </a:xfrm>
              <a:prstGeom prst="rtTriangle">
                <a:avLst/>
              </a:prstGeom>
              <a:solidFill>
                <a:srgbClr val="339966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3" name="AutoShape 15"/>
              <p:cNvSpPr>
                <a:spLocks noChangeArrowheads="1"/>
              </p:cNvSpPr>
              <p:nvPr/>
            </p:nvSpPr>
            <p:spPr bwMode="auto">
              <a:xfrm rot="13356844">
                <a:off x="2562" y="3521"/>
                <a:ext cx="136" cy="136"/>
              </a:xfrm>
              <a:prstGeom prst="rtTriangle">
                <a:avLst/>
              </a:prstGeom>
              <a:solidFill>
                <a:srgbClr val="339966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4" name="AutoShape 16"/>
              <p:cNvSpPr>
                <a:spLocks noChangeArrowheads="1"/>
              </p:cNvSpPr>
              <p:nvPr/>
            </p:nvSpPr>
            <p:spPr bwMode="auto">
              <a:xfrm rot="13356844">
                <a:off x="3424" y="3521"/>
                <a:ext cx="136" cy="136"/>
              </a:xfrm>
              <a:prstGeom prst="rtTriangle">
                <a:avLst/>
              </a:prstGeom>
              <a:solidFill>
                <a:srgbClr val="339966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5" name="Group 25"/>
            <p:cNvGrpSpPr>
              <a:grpSpLocks/>
            </p:cNvGrpSpPr>
            <p:nvPr/>
          </p:nvGrpSpPr>
          <p:grpSpPr bwMode="auto">
            <a:xfrm>
              <a:off x="4856161" y="2205038"/>
              <a:ext cx="1727200" cy="3024187"/>
              <a:chOff x="3107" y="1389"/>
              <a:chExt cx="1088" cy="1905"/>
            </a:xfrm>
          </p:grpSpPr>
          <p:sp>
            <p:nvSpPr>
              <p:cNvPr id="16" name="AutoShape 17"/>
              <p:cNvSpPr>
                <a:spLocks noChangeArrowheads="1"/>
              </p:cNvSpPr>
              <p:nvPr/>
            </p:nvSpPr>
            <p:spPr bwMode="auto">
              <a:xfrm rot="6149239">
                <a:off x="3560" y="2296"/>
                <a:ext cx="136" cy="136"/>
              </a:xfrm>
              <a:prstGeom prst="rtTriangle">
                <a:avLst/>
              </a:prstGeom>
              <a:solidFill>
                <a:srgbClr val="008080"/>
              </a:solidFill>
              <a:ln w="9525">
                <a:solidFill>
                  <a:srgbClr val="008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7" name="AutoShape 18"/>
              <p:cNvSpPr>
                <a:spLocks noChangeArrowheads="1"/>
              </p:cNvSpPr>
              <p:nvPr/>
            </p:nvSpPr>
            <p:spPr bwMode="auto">
              <a:xfrm rot="6149239">
                <a:off x="4059" y="3158"/>
                <a:ext cx="136" cy="136"/>
              </a:xfrm>
              <a:prstGeom prst="rtTriangle">
                <a:avLst/>
              </a:prstGeom>
              <a:solidFill>
                <a:srgbClr val="008080"/>
              </a:solidFill>
              <a:ln w="9525">
                <a:solidFill>
                  <a:srgbClr val="008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8" name="AutoShape 19"/>
              <p:cNvSpPr>
                <a:spLocks noChangeArrowheads="1"/>
              </p:cNvSpPr>
              <p:nvPr/>
            </p:nvSpPr>
            <p:spPr bwMode="auto">
              <a:xfrm rot="6149239">
                <a:off x="3107" y="1389"/>
                <a:ext cx="136" cy="136"/>
              </a:xfrm>
              <a:prstGeom prst="rtTriangle">
                <a:avLst/>
              </a:prstGeom>
              <a:solidFill>
                <a:srgbClr val="008080"/>
              </a:solidFill>
              <a:ln w="9525">
                <a:solidFill>
                  <a:srgbClr val="008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9" name="Group 26"/>
            <p:cNvGrpSpPr>
              <a:grpSpLocks/>
            </p:cNvGrpSpPr>
            <p:nvPr/>
          </p:nvGrpSpPr>
          <p:grpSpPr bwMode="auto">
            <a:xfrm>
              <a:off x="2370813" y="1989138"/>
              <a:ext cx="1655763" cy="2951162"/>
              <a:chOff x="1610" y="1253"/>
              <a:chExt cx="1043" cy="1859"/>
            </a:xfrm>
          </p:grpSpPr>
          <p:sp>
            <p:nvSpPr>
              <p:cNvPr id="20" name="AutoShape 21"/>
              <p:cNvSpPr>
                <a:spLocks noChangeArrowheads="1"/>
              </p:cNvSpPr>
              <p:nvPr/>
            </p:nvSpPr>
            <p:spPr bwMode="auto">
              <a:xfrm rot="-882786">
                <a:off x="1610" y="2976"/>
                <a:ext cx="136" cy="136"/>
              </a:xfrm>
              <a:prstGeom prst="rtTriangle">
                <a:avLst/>
              </a:prstGeom>
              <a:solidFill>
                <a:srgbClr val="996633"/>
              </a:solidFill>
              <a:ln w="9525">
                <a:solidFill>
                  <a:srgbClr val="99663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1" name="AutoShape 22"/>
              <p:cNvSpPr>
                <a:spLocks noChangeArrowheads="1"/>
              </p:cNvSpPr>
              <p:nvPr/>
            </p:nvSpPr>
            <p:spPr bwMode="auto">
              <a:xfrm rot="-882786">
                <a:off x="2517" y="1253"/>
                <a:ext cx="136" cy="136"/>
              </a:xfrm>
              <a:prstGeom prst="rtTriangle">
                <a:avLst/>
              </a:prstGeom>
              <a:solidFill>
                <a:srgbClr val="996633"/>
              </a:solidFill>
              <a:ln w="9525">
                <a:solidFill>
                  <a:srgbClr val="99663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2" name="AutoShape 23"/>
              <p:cNvSpPr>
                <a:spLocks noChangeArrowheads="1"/>
              </p:cNvSpPr>
              <p:nvPr/>
            </p:nvSpPr>
            <p:spPr bwMode="auto">
              <a:xfrm rot="-882786">
                <a:off x="2064" y="2115"/>
                <a:ext cx="136" cy="136"/>
              </a:xfrm>
              <a:prstGeom prst="rtTriangle">
                <a:avLst/>
              </a:prstGeom>
              <a:solidFill>
                <a:srgbClr val="996633"/>
              </a:solidFill>
              <a:ln w="9525">
                <a:solidFill>
                  <a:srgbClr val="99663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23" name="Line 29"/>
            <p:cNvSpPr>
              <a:spLocks noChangeShapeType="1"/>
            </p:cNvSpPr>
            <p:nvPr/>
          </p:nvSpPr>
          <p:spPr bwMode="auto">
            <a:xfrm flipH="1" flipV="1">
              <a:off x="3981450" y="3381375"/>
              <a:ext cx="215900" cy="36036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" name="Line 30"/>
            <p:cNvSpPr>
              <a:spLocks noChangeShapeType="1"/>
            </p:cNvSpPr>
            <p:nvPr/>
          </p:nvSpPr>
          <p:spPr bwMode="auto">
            <a:xfrm flipV="1">
              <a:off x="4427538" y="3500438"/>
              <a:ext cx="649287" cy="31273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5857424" y="2849095"/>
              <a:ext cx="1414723" cy="95636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1200" b="1" dirty="0"/>
                <a:t>Délai</a:t>
              </a:r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2012367" y="2918323"/>
              <a:ext cx="1373621" cy="95636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1200" b="1" dirty="0"/>
                <a:t>Coût</a:t>
              </a:r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3728319" y="5946098"/>
              <a:ext cx="1813409" cy="95636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1200" b="1" dirty="0"/>
                <a:t>Qualité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423900" y="3283509"/>
              <a:ext cx="877444" cy="5645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873441" y="3196370"/>
              <a:ext cx="438722" cy="5645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355" y="2240622"/>
            <a:ext cx="2413570" cy="1383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123" y="2079195"/>
            <a:ext cx="2116402" cy="146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77" y="2666063"/>
            <a:ext cx="1335415" cy="69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 descr="http://brucemctague.com/wp-content/uploads/2011/04/mass-customization_car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769" y="877408"/>
            <a:ext cx="1607829" cy="116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430" y="879165"/>
            <a:ext cx="1977095" cy="1162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21" y="3540983"/>
            <a:ext cx="3932659" cy="2855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Image 34" descr="cim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47609" y="3653340"/>
            <a:ext cx="3842316" cy="2743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3" name="Connecteur droit 32"/>
          <p:cNvCxnSpPr/>
          <p:nvPr/>
        </p:nvCxnSpPr>
        <p:spPr>
          <a:xfrm>
            <a:off x="4419600" y="1008961"/>
            <a:ext cx="0" cy="5131644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14" y="1927764"/>
            <a:ext cx="1270512" cy="684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27" y="1051088"/>
            <a:ext cx="1909023" cy="395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825352"/>
            <a:ext cx="2328862" cy="1264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Titre 5"/>
          <p:cNvSpPr>
            <a:spLocks noGrp="1"/>
          </p:cNvSpPr>
          <p:nvPr>
            <p:ph type="ctrTitle"/>
          </p:nvPr>
        </p:nvSpPr>
        <p:spPr>
          <a:xfrm>
            <a:off x="228601" y="142852"/>
            <a:ext cx="6486098" cy="434479"/>
          </a:xfrm>
        </p:spPr>
        <p:txBody>
          <a:bodyPr/>
          <a:lstStyle/>
          <a:p>
            <a:pPr algn="ctr"/>
            <a:r>
              <a:rPr lang="fr-FR" b="1" dirty="0"/>
              <a:t>Programme de formation OGI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52084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A194C2B0-F544-4EE9-9493-9DDF4CF16760}"/>
              </a:ext>
            </a:extLst>
          </p:cNvPr>
          <p:cNvSpPr txBox="1"/>
          <p:nvPr/>
        </p:nvSpPr>
        <p:spPr>
          <a:xfrm>
            <a:off x="1303867" y="1117600"/>
            <a:ext cx="62145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Quels prérequis pour résoudre un problème ?</a:t>
            </a:r>
          </a:p>
          <a:p>
            <a:pPr algn="ctr"/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DB54C41-1FA4-4930-A581-ED46F1DFBB55}"/>
              </a:ext>
            </a:extLst>
          </p:cNvPr>
          <p:cNvSpPr txBox="1"/>
          <p:nvPr/>
        </p:nvSpPr>
        <p:spPr>
          <a:xfrm>
            <a:off x="307473" y="2394872"/>
            <a:ext cx="670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… Avoir identifié le problème à résoudre !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B31A12E-7838-4596-8DCC-5AA17DA685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792" y="2804906"/>
            <a:ext cx="7315200" cy="344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17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E62F69-1270-4799-B67D-8FA867395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5251927-9238-4E56-8FE6-34EF06091D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73" y="1763841"/>
            <a:ext cx="3465095" cy="182854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Flèche vers le bas 54">
            <a:extLst>
              <a:ext uri="{FF2B5EF4-FFF2-40B4-BE49-F238E27FC236}">
                <a16:creationId xmlns:a16="http://schemas.microsoft.com/office/drawing/2014/main" id="{3EA809DB-5EA9-494F-9E07-D1F592D6414A}"/>
              </a:ext>
            </a:extLst>
          </p:cNvPr>
          <p:cNvSpPr/>
          <p:nvPr/>
        </p:nvSpPr>
        <p:spPr>
          <a:xfrm>
            <a:off x="3667107" y="2674620"/>
            <a:ext cx="207062" cy="646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B74424C-702B-4C7C-8B69-FDCA5C341E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4168" y="3990706"/>
            <a:ext cx="4891919" cy="226856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42885A6-02F8-4C9A-B358-6D77CD41B0EE}"/>
              </a:ext>
            </a:extLst>
          </p:cNvPr>
          <p:cNvSpPr txBox="1"/>
          <p:nvPr/>
        </p:nvSpPr>
        <p:spPr>
          <a:xfrm>
            <a:off x="4281055" y="2066323"/>
            <a:ext cx="43094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Une démarche de fond (stratégie) qui les rend visibles et incite à les éliminer…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F86FCAF-07BA-461A-B0CB-E1049C958D39}"/>
              </a:ext>
            </a:extLst>
          </p:cNvPr>
          <p:cNvSpPr txBox="1"/>
          <p:nvPr/>
        </p:nvSpPr>
        <p:spPr>
          <a:xfrm>
            <a:off x="3152273" y="3625400"/>
            <a:ext cx="1082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83D858D-B2DB-463F-A3C0-9A359C19AFA1}"/>
              </a:ext>
            </a:extLst>
          </p:cNvPr>
          <p:cNvSpPr txBox="1"/>
          <p:nvPr/>
        </p:nvSpPr>
        <p:spPr>
          <a:xfrm>
            <a:off x="630395" y="4528638"/>
            <a:ext cx="2815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Des standards qui permettent de les caractériser..</a:t>
            </a:r>
          </a:p>
        </p:txBody>
      </p:sp>
    </p:spTree>
    <p:extLst>
      <p:ext uri="{BB962C8B-B14F-4D97-AF65-F5344CB8AC3E}">
        <p14:creationId xmlns:p14="http://schemas.microsoft.com/office/powerpoint/2010/main" val="580751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16133171-045F-443F-9932-4A14B0D7BEAB}"/>
              </a:ext>
            </a:extLst>
          </p:cNvPr>
          <p:cNvSpPr txBox="1"/>
          <p:nvPr/>
        </p:nvSpPr>
        <p:spPr>
          <a:xfrm>
            <a:off x="355600" y="999067"/>
            <a:ext cx="8144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… Et un peu de méthode !</a:t>
            </a:r>
          </a:p>
        </p:txBody>
      </p:sp>
      <p:graphicFrame>
        <p:nvGraphicFramePr>
          <p:cNvPr id="14" name="Diagramme 13">
            <a:extLst>
              <a:ext uri="{FF2B5EF4-FFF2-40B4-BE49-F238E27FC236}">
                <a16:creationId xmlns:a16="http://schemas.microsoft.com/office/drawing/2014/main" id="{CA0E8C3F-B290-41B5-9E0E-3540DFB044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1436717"/>
              </p:ext>
            </p:extLst>
          </p:nvPr>
        </p:nvGraphicFramePr>
        <p:xfrm>
          <a:off x="4809068" y="1936689"/>
          <a:ext cx="3810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" name="Image 14">
            <a:extLst>
              <a:ext uri="{FF2B5EF4-FFF2-40B4-BE49-F238E27FC236}">
                <a16:creationId xmlns:a16="http://schemas.microsoft.com/office/drawing/2014/main" id="{C7F5F02D-480F-41CF-A7D0-8B9663F9C2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812926"/>
            <a:ext cx="4809068" cy="295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644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0062F8AB-0443-415B-A0C4-1D7C33B13843}"/>
              </a:ext>
            </a:extLst>
          </p:cNvPr>
          <p:cNvCxnSpPr/>
          <p:nvPr/>
        </p:nvCxnSpPr>
        <p:spPr>
          <a:xfrm flipV="1">
            <a:off x="846667" y="1642533"/>
            <a:ext cx="0" cy="2895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48359B04-DB2A-4CB9-A7A7-BE74E2A50595}"/>
              </a:ext>
            </a:extLst>
          </p:cNvPr>
          <p:cNvCxnSpPr>
            <a:cxnSpLocks/>
          </p:cNvCxnSpPr>
          <p:nvPr/>
        </p:nvCxnSpPr>
        <p:spPr>
          <a:xfrm>
            <a:off x="846667" y="4538133"/>
            <a:ext cx="694266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02BEDCDD-9489-4FB5-B968-0B0E19BAC767}"/>
              </a:ext>
            </a:extLst>
          </p:cNvPr>
          <p:cNvCxnSpPr>
            <a:cxnSpLocks/>
          </p:cNvCxnSpPr>
          <p:nvPr/>
        </p:nvCxnSpPr>
        <p:spPr>
          <a:xfrm flipH="1">
            <a:off x="1240367" y="2396067"/>
            <a:ext cx="1164168" cy="21420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9931F1A5-AF77-4745-B656-AEDCF782A14F}"/>
              </a:ext>
            </a:extLst>
          </p:cNvPr>
          <p:cNvCxnSpPr>
            <a:cxnSpLocks/>
          </p:cNvCxnSpPr>
          <p:nvPr/>
        </p:nvCxnSpPr>
        <p:spPr>
          <a:xfrm flipH="1">
            <a:off x="2125134" y="2396067"/>
            <a:ext cx="1066800" cy="21420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rme libre : forme 10">
            <a:extLst>
              <a:ext uri="{FF2B5EF4-FFF2-40B4-BE49-F238E27FC236}">
                <a16:creationId xmlns:a16="http://schemas.microsoft.com/office/drawing/2014/main" id="{F81AE2E5-E255-4FF3-BBD6-0FD2E25E65C5}"/>
              </a:ext>
            </a:extLst>
          </p:cNvPr>
          <p:cNvSpPr/>
          <p:nvPr/>
        </p:nvSpPr>
        <p:spPr>
          <a:xfrm>
            <a:off x="3928533" y="2438400"/>
            <a:ext cx="660399" cy="2099732"/>
          </a:xfrm>
          <a:custGeom>
            <a:avLst/>
            <a:gdLst>
              <a:gd name="connsiteX0" fmla="*/ 0 w 1117600"/>
              <a:gd name="connsiteY0" fmla="*/ 0 h 1998133"/>
              <a:gd name="connsiteX1" fmla="*/ 186267 w 1117600"/>
              <a:gd name="connsiteY1" fmla="*/ 1303867 h 1998133"/>
              <a:gd name="connsiteX2" fmla="*/ 1117600 w 1117600"/>
              <a:gd name="connsiteY2" fmla="*/ 1998133 h 1998133"/>
              <a:gd name="connsiteX0" fmla="*/ 0 w 1117600"/>
              <a:gd name="connsiteY0" fmla="*/ 0 h 1998133"/>
              <a:gd name="connsiteX1" fmla="*/ 270934 w 1117600"/>
              <a:gd name="connsiteY1" fmla="*/ 1117600 h 1998133"/>
              <a:gd name="connsiteX2" fmla="*/ 1117600 w 1117600"/>
              <a:gd name="connsiteY2" fmla="*/ 1998133 h 199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7600" h="1998133">
                <a:moveTo>
                  <a:pt x="0" y="0"/>
                </a:moveTo>
                <a:cubicBezTo>
                  <a:pt x="0" y="485422"/>
                  <a:pt x="84667" y="784578"/>
                  <a:pt x="270934" y="1117600"/>
                </a:cubicBezTo>
                <a:cubicBezTo>
                  <a:pt x="457201" y="1450622"/>
                  <a:pt x="745067" y="1817511"/>
                  <a:pt x="1117600" y="199813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orme libre : forme 11">
            <a:extLst>
              <a:ext uri="{FF2B5EF4-FFF2-40B4-BE49-F238E27FC236}">
                <a16:creationId xmlns:a16="http://schemas.microsoft.com/office/drawing/2014/main" id="{5C97C183-AF32-4CF0-BF17-0420157EE743}"/>
              </a:ext>
            </a:extLst>
          </p:cNvPr>
          <p:cNvSpPr/>
          <p:nvPr/>
        </p:nvSpPr>
        <p:spPr>
          <a:xfrm>
            <a:off x="4825996" y="2421467"/>
            <a:ext cx="2319872" cy="2116665"/>
          </a:xfrm>
          <a:custGeom>
            <a:avLst/>
            <a:gdLst>
              <a:gd name="connsiteX0" fmla="*/ 0 w 1117600"/>
              <a:gd name="connsiteY0" fmla="*/ 0 h 1998133"/>
              <a:gd name="connsiteX1" fmla="*/ 186267 w 1117600"/>
              <a:gd name="connsiteY1" fmla="*/ 1303867 h 1998133"/>
              <a:gd name="connsiteX2" fmla="*/ 1117600 w 1117600"/>
              <a:gd name="connsiteY2" fmla="*/ 1998133 h 1998133"/>
              <a:gd name="connsiteX0" fmla="*/ 0 w 1117600"/>
              <a:gd name="connsiteY0" fmla="*/ 0 h 1998133"/>
              <a:gd name="connsiteX1" fmla="*/ 270934 w 1117600"/>
              <a:gd name="connsiteY1" fmla="*/ 1117600 h 1998133"/>
              <a:gd name="connsiteX2" fmla="*/ 1117600 w 1117600"/>
              <a:gd name="connsiteY2" fmla="*/ 1998133 h 199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7600" h="1998133">
                <a:moveTo>
                  <a:pt x="0" y="0"/>
                </a:moveTo>
                <a:cubicBezTo>
                  <a:pt x="0" y="485422"/>
                  <a:pt x="84667" y="784578"/>
                  <a:pt x="270934" y="1117600"/>
                </a:cubicBezTo>
                <a:cubicBezTo>
                  <a:pt x="457201" y="1450622"/>
                  <a:pt x="745067" y="1817511"/>
                  <a:pt x="1117600" y="199813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06C982F1-5D19-421E-8508-6149576C3F80}"/>
              </a:ext>
            </a:extLst>
          </p:cNvPr>
          <p:cNvCxnSpPr/>
          <p:nvPr/>
        </p:nvCxnSpPr>
        <p:spPr>
          <a:xfrm>
            <a:off x="846667" y="2396067"/>
            <a:ext cx="39962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DB99CCC0-5EFB-47F3-94F1-05214A68CB0D}"/>
              </a:ext>
            </a:extLst>
          </p:cNvPr>
          <p:cNvSpPr txBox="1"/>
          <p:nvPr/>
        </p:nvSpPr>
        <p:spPr>
          <a:xfrm>
            <a:off x="1045635" y="2817844"/>
            <a:ext cx="1164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Plan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08EE6E5D-5142-4284-9945-A4E85EBE5049}"/>
              </a:ext>
            </a:extLst>
          </p:cNvPr>
          <p:cNvSpPr txBox="1"/>
          <p:nvPr/>
        </p:nvSpPr>
        <p:spPr>
          <a:xfrm>
            <a:off x="2175931" y="2817844"/>
            <a:ext cx="1164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D634FE8B-30BC-4EAD-9F47-371C3B8F896F}"/>
              </a:ext>
            </a:extLst>
          </p:cNvPr>
          <p:cNvSpPr txBox="1"/>
          <p:nvPr/>
        </p:nvSpPr>
        <p:spPr>
          <a:xfrm>
            <a:off x="3018363" y="2817843"/>
            <a:ext cx="1164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Check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F51EE295-16DE-4DC1-ABE8-6BB1F8B6E62D}"/>
              </a:ext>
            </a:extLst>
          </p:cNvPr>
          <p:cNvSpPr txBox="1"/>
          <p:nvPr/>
        </p:nvSpPr>
        <p:spPr>
          <a:xfrm>
            <a:off x="4214275" y="2817843"/>
            <a:ext cx="1164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Act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1CC076E0-CA6C-4E3C-B332-186F69C7B3DE}"/>
              </a:ext>
            </a:extLst>
          </p:cNvPr>
          <p:cNvSpPr txBox="1"/>
          <p:nvPr/>
        </p:nvSpPr>
        <p:spPr>
          <a:xfrm>
            <a:off x="7439121" y="4548307"/>
            <a:ext cx="1913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Temps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8849EF79-A52A-4D2B-B097-30627ABD110C}"/>
              </a:ext>
            </a:extLst>
          </p:cNvPr>
          <p:cNvSpPr txBox="1"/>
          <p:nvPr/>
        </p:nvSpPr>
        <p:spPr>
          <a:xfrm>
            <a:off x="166256" y="5231932"/>
            <a:ext cx="8469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La phase de planification conditionne le succès des étapes suivantes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PDCA vs PD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PD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PD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….</a:t>
            </a:r>
          </a:p>
        </p:txBody>
      </p:sp>
    </p:spTree>
    <p:extLst>
      <p:ext uri="{BB962C8B-B14F-4D97-AF65-F5344CB8AC3E}">
        <p14:creationId xmlns:p14="http://schemas.microsoft.com/office/powerpoint/2010/main" val="1072362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rganigramme : Connecteur page suivante 11">
            <a:extLst>
              <a:ext uri="{FF2B5EF4-FFF2-40B4-BE49-F238E27FC236}">
                <a16:creationId xmlns:a16="http://schemas.microsoft.com/office/drawing/2014/main" id="{6C84B9AE-CF97-41A6-BE66-CB9C6655C3E4}"/>
              </a:ext>
            </a:extLst>
          </p:cNvPr>
          <p:cNvSpPr/>
          <p:nvPr/>
        </p:nvSpPr>
        <p:spPr>
          <a:xfrm>
            <a:off x="999065" y="5664191"/>
            <a:ext cx="2286000" cy="762000"/>
          </a:xfrm>
          <a:prstGeom prst="flowChartOffpage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8. Standardiser les processus réussis</a:t>
            </a:r>
          </a:p>
        </p:txBody>
      </p:sp>
      <p:sp>
        <p:nvSpPr>
          <p:cNvPr id="11" name="Organigramme : Connecteur page suivante 10">
            <a:extLst>
              <a:ext uri="{FF2B5EF4-FFF2-40B4-BE49-F238E27FC236}">
                <a16:creationId xmlns:a16="http://schemas.microsoft.com/office/drawing/2014/main" id="{66493054-7F4C-4CCB-8022-9185A3BB50B2}"/>
              </a:ext>
            </a:extLst>
          </p:cNvPr>
          <p:cNvSpPr/>
          <p:nvPr/>
        </p:nvSpPr>
        <p:spPr>
          <a:xfrm>
            <a:off x="999065" y="4978393"/>
            <a:ext cx="2286000" cy="762000"/>
          </a:xfrm>
          <a:prstGeom prst="flowChartOffpage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7. Contrôler le résultat et le processus</a:t>
            </a:r>
          </a:p>
        </p:txBody>
      </p:sp>
      <p:sp>
        <p:nvSpPr>
          <p:cNvPr id="10" name="Organigramme : Connecteur page suivante 9">
            <a:extLst>
              <a:ext uri="{FF2B5EF4-FFF2-40B4-BE49-F238E27FC236}">
                <a16:creationId xmlns:a16="http://schemas.microsoft.com/office/drawing/2014/main" id="{D7AC2064-63B1-43BC-9CF8-5FB31E9C539D}"/>
              </a:ext>
            </a:extLst>
          </p:cNvPr>
          <p:cNvSpPr/>
          <p:nvPr/>
        </p:nvSpPr>
        <p:spPr>
          <a:xfrm>
            <a:off x="999065" y="4292595"/>
            <a:ext cx="2286000" cy="762000"/>
          </a:xfrm>
          <a:prstGeom prst="flowChartOffpage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6. Suivre les contremesures</a:t>
            </a:r>
          </a:p>
        </p:txBody>
      </p:sp>
      <p:sp>
        <p:nvSpPr>
          <p:cNvPr id="9" name="Organigramme : Connecteur page suivante 8">
            <a:extLst>
              <a:ext uri="{FF2B5EF4-FFF2-40B4-BE49-F238E27FC236}">
                <a16:creationId xmlns:a16="http://schemas.microsoft.com/office/drawing/2014/main" id="{7C55F202-65FD-48AE-BE12-849AB8748D4B}"/>
              </a:ext>
            </a:extLst>
          </p:cNvPr>
          <p:cNvSpPr/>
          <p:nvPr/>
        </p:nvSpPr>
        <p:spPr>
          <a:xfrm>
            <a:off x="999065" y="3606797"/>
            <a:ext cx="2286000" cy="762000"/>
          </a:xfrm>
          <a:prstGeom prst="flowChartOffpage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5. Développer des contremesures (C/M)</a:t>
            </a:r>
          </a:p>
        </p:txBody>
      </p:sp>
      <p:sp>
        <p:nvSpPr>
          <p:cNvPr id="8" name="Organigramme : Connecteur page suivante 7">
            <a:extLst>
              <a:ext uri="{FF2B5EF4-FFF2-40B4-BE49-F238E27FC236}">
                <a16:creationId xmlns:a16="http://schemas.microsoft.com/office/drawing/2014/main" id="{6228E3A5-3206-496A-B974-4EA9664A9D17}"/>
              </a:ext>
            </a:extLst>
          </p:cNvPr>
          <p:cNvSpPr/>
          <p:nvPr/>
        </p:nvSpPr>
        <p:spPr>
          <a:xfrm>
            <a:off x="999065" y="2920999"/>
            <a:ext cx="2286000" cy="762000"/>
          </a:xfrm>
          <a:prstGeom prst="flowChartOffpage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4. Analyse des causes</a:t>
            </a:r>
          </a:p>
        </p:txBody>
      </p:sp>
      <p:sp>
        <p:nvSpPr>
          <p:cNvPr id="7" name="Organigramme : Connecteur page suivante 6">
            <a:extLst>
              <a:ext uri="{FF2B5EF4-FFF2-40B4-BE49-F238E27FC236}">
                <a16:creationId xmlns:a16="http://schemas.microsoft.com/office/drawing/2014/main" id="{D8D35208-47A2-4366-B2AC-9F7EBF5D6448}"/>
              </a:ext>
            </a:extLst>
          </p:cNvPr>
          <p:cNvSpPr/>
          <p:nvPr/>
        </p:nvSpPr>
        <p:spPr>
          <a:xfrm>
            <a:off x="999066" y="2235201"/>
            <a:ext cx="2286000" cy="762000"/>
          </a:xfrm>
          <a:prstGeom prst="flowChartOffpage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3. Définir la </a:t>
            </a:r>
            <a:r>
              <a:rPr lang="fr-FR" dirty="0" err="1"/>
              <a:t>target</a:t>
            </a:r>
            <a:endParaRPr lang="fr-FR" dirty="0"/>
          </a:p>
        </p:txBody>
      </p:sp>
      <p:sp>
        <p:nvSpPr>
          <p:cNvPr id="6" name="Organigramme : Connecteur page suivante 5">
            <a:extLst>
              <a:ext uri="{FF2B5EF4-FFF2-40B4-BE49-F238E27FC236}">
                <a16:creationId xmlns:a16="http://schemas.microsoft.com/office/drawing/2014/main" id="{4D768E19-49C0-4F8C-8332-BF3BB6C3DBF5}"/>
              </a:ext>
            </a:extLst>
          </p:cNvPr>
          <p:cNvSpPr/>
          <p:nvPr/>
        </p:nvSpPr>
        <p:spPr>
          <a:xfrm>
            <a:off x="999066" y="1549403"/>
            <a:ext cx="2286000" cy="762000"/>
          </a:xfrm>
          <a:prstGeom prst="flowChartOffpage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2. percevoir la situation actuelle</a:t>
            </a:r>
          </a:p>
        </p:txBody>
      </p:sp>
      <p:sp>
        <p:nvSpPr>
          <p:cNvPr id="5" name="Organigramme : Connecteur page suivante 4">
            <a:extLst>
              <a:ext uri="{FF2B5EF4-FFF2-40B4-BE49-F238E27FC236}">
                <a16:creationId xmlns:a16="http://schemas.microsoft.com/office/drawing/2014/main" id="{DAFC333B-B502-4692-A66A-9911E68918E0}"/>
              </a:ext>
            </a:extLst>
          </p:cNvPr>
          <p:cNvSpPr/>
          <p:nvPr/>
        </p:nvSpPr>
        <p:spPr>
          <a:xfrm>
            <a:off x="999065" y="863605"/>
            <a:ext cx="2286001" cy="762000"/>
          </a:xfrm>
          <a:prstGeom prst="flowChartOffpage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1. Clarification du problème</a:t>
            </a:r>
          </a:p>
        </p:txBody>
      </p:sp>
      <p:sp>
        <p:nvSpPr>
          <p:cNvPr id="13" name="Organigramme : Connecteur page suivante 12">
            <a:extLst>
              <a:ext uri="{FF2B5EF4-FFF2-40B4-BE49-F238E27FC236}">
                <a16:creationId xmlns:a16="http://schemas.microsoft.com/office/drawing/2014/main" id="{3CF8F95C-63A9-4BCE-9768-3BAAFF305BA9}"/>
              </a:ext>
            </a:extLst>
          </p:cNvPr>
          <p:cNvSpPr/>
          <p:nvPr/>
        </p:nvSpPr>
        <p:spPr>
          <a:xfrm>
            <a:off x="135466" y="863604"/>
            <a:ext cx="694267" cy="3301995"/>
          </a:xfrm>
          <a:prstGeom prst="flowChartOffpage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P</a:t>
            </a:r>
          </a:p>
        </p:txBody>
      </p:sp>
      <p:sp>
        <p:nvSpPr>
          <p:cNvPr id="14" name="Organigramme : Connecteur page suivante 13">
            <a:extLst>
              <a:ext uri="{FF2B5EF4-FFF2-40B4-BE49-F238E27FC236}">
                <a16:creationId xmlns:a16="http://schemas.microsoft.com/office/drawing/2014/main" id="{28EB4720-666A-4AEB-9E3A-DD268E11CFC0}"/>
              </a:ext>
            </a:extLst>
          </p:cNvPr>
          <p:cNvSpPr/>
          <p:nvPr/>
        </p:nvSpPr>
        <p:spPr>
          <a:xfrm>
            <a:off x="135466" y="4292595"/>
            <a:ext cx="694267" cy="609588"/>
          </a:xfrm>
          <a:prstGeom prst="flowChartOffpage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D</a:t>
            </a:r>
          </a:p>
        </p:txBody>
      </p:sp>
      <p:sp>
        <p:nvSpPr>
          <p:cNvPr id="15" name="Organigramme : Connecteur page suivante 14">
            <a:extLst>
              <a:ext uri="{FF2B5EF4-FFF2-40B4-BE49-F238E27FC236}">
                <a16:creationId xmlns:a16="http://schemas.microsoft.com/office/drawing/2014/main" id="{312F1DC7-87F0-4965-8791-7FE507202989}"/>
              </a:ext>
            </a:extLst>
          </p:cNvPr>
          <p:cNvSpPr/>
          <p:nvPr/>
        </p:nvSpPr>
        <p:spPr>
          <a:xfrm>
            <a:off x="135466" y="5003762"/>
            <a:ext cx="694267" cy="609588"/>
          </a:xfrm>
          <a:prstGeom prst="flowChartOffpage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C</a:t>
            </a:r>
          </a:p>
        </p:txBody>
      </p:sp>
      <p:sp>
        <p:nvSpPr>
          <p:cNvPr id="16" name="Organigramme : Connecteur page suivante 15">
            <a:extLst>
              <a:ext uri="{FF2B5EF4-FFF2-40B4-BE49-F238E27FC236}">
                <a16:creationId xmlns:a16="http://schemas.microsoft.com/office/drawing/2014/main" id="{EB8B79D7-F5FC-4BFF-9859-B0D6AF29129D}"/>
              </a:ext>
            </a:extLst>
          </p:cNvPr>
          <p:cNvSpPr/>
          <p:nvPr/>
        </p:nvSpPr>
        <p:spPr>
          <a:xfrm>
            <a:off x="135466" y="5664191"/>
            <a:ext cx="694267" cy="609588"/>
          </a:xfrm>
          <a:prstGeom prst="flowChartOffpage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A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2CDE348E-29C4-4D72-B2C0-F1AC6B2D56D0}"/>
              </a:ext>
            </a:extLst>
          </p:cNvPr>
          <p:cNvSpPr txBox="1"/>
          <p:nvPr/>
        </p:nvSpPr>
        <p:spPr>
          <a:xfrm>
            <a:off x="3285065" y="795872"/>
            <a:ext cx="44704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+mj-lt"/>
              <a:buAutoNum type="arabicPeriod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Clarifier le standard / la situation idéale</a:t>
            </a:r>
          </a:p>
          <a:p>
            <a:pPr marL="342900" indent="-342900" algn="l">
              <a:buFont typeface="+mj-lt"/>
              <a:buAutoNum type="arabicPeriod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Clarifier la situation actuelle</a:t>
            </a:r>
          </a:p>
          <a:p>
            <a:pPr marL="342900" indent="-342900" algn="l">
              <a:buFont typeface="+mj-lt"/>
              <a:buAutoNum type="arabicPeriod"/>
            </a:pP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Visualiser l’écart (le gap)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0B548499-A58B-4320-88AC-B96FB5CD689D}"/>
              </a:ext>
            </a:extLst>
          </p:cNvPr>
          <p:cNvSpPr txBox="1"/>
          <p:nvPr/>
        </p:nvSpPr>
        <p:spPr>
          <a:xfrm>
            <a:off x="3285065" y="1455242"/>
            <a:ext cx="44704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+mj-lt"/>
              <a:buAutoNum type="arabicPeriod"/>
            </a:pP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Décomposer le problème</a:t>
            </a:r>
          </a:p>
          <a:p>
            <a:pPr marL="342900" indent="-342900" algn="l">
              <a:buFont typeface="+mj-lt"/>
              <a:buAutoNum type="arabicPeriod"/>
            </a:pP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Sélectionner le problème à traiter</a:t>
            </a:r>
          </a:p>
          <a:p>
            <a:pPr marL="342900" indent="-342900" algn="l">
              <a:buFont typeface="+mj-lt"/>
              <a:buAutoNum type="arabicPeriod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Déterminer le point de cause dans le processus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1D4F9D21-62AE-4B42-9DE1-762ECC145550}"/>
              </a:ext>
            </a:extLst>
          </p:cNvPr>
          <p:cNvSpPr txBox="1"/>
          <p:nvPr/>
        </p:nvSpPr>
        <p:spPr>
          <a:xfrm>
            <a:off x="3285065" y="2194003"/>
            <a:ext cx="4470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+mj-lt"/>
              <a:buAutoNum type="arabicPeriod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SMART</a:t>
            </a:r>
          </a:p>
          <a:p>
            <a:pPr marL="342900" indent="-342900" algn="l">
              <a:buFont typeface="+mj-lt"/>
              <a:buAutoNum type="arabicPeriod"/>
            </a:pP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Engagement sur la </a:t>
            </a:r>
            <a:r>
              <a:rPr lang="fr-FR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 à atteindre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DD5A73A7-88D7-44AA-A4E2-96773687A228}"/>
              </a:ext>
            </a:extLst>
          </p:cNvPr>
          <p:cNvSpPr txBox="1"/>
          <p:nvPr/>
        </p:nvSpPr>
        <p:spPr>
          <a:xfrm>
            <a:off x="3285065" y="2845837"/>
            <a:ext cx="4470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+mj-lt"/>
              <a:buAutoNum type="arabicPeriod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Analyse terrain</a:t>
            </a:r>
          </a:p>
          <a:p>
            <a:pPr marL="342900" indent="-342900" algn="l">
              <a:buFont typeface="+mj-lt"/>
              <a:buAutoNum type="arabicPeriod"/>
            </a:pP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Recherche des cause racine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‘5 pourquoi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6A1976B5-905A-48CF-8539-53452D698872}"/>
              </a:ext>
            </a:extLst>
          </p:cNvPr>
          <p:cNvSpPr txBox="1"/>
          <p:nvPr/>
        </p:nvSpPr>
        <p:spPr>
          <a:xfrm>
            <a:off x="3285064" y="3578998"/>
            <a:ext cx="58589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+mj-lt"/>
              <a:buAutoNum type="arabicPeriod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Autant que possible… ‘</a:t>
            </a:r>
            <a:r>
              <a:rPr lang="fr-FR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Brainstorming’</a:t>
            </a:r>
          </a:p>
          <a:p>
            <a:pPr marL="342900" indent="-342900" algn="l">
              <a:buFont typeface="+mj-lt"/>
              <a:buAutoNum type="arabicPeriod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Sélectionner les C/M : </a:t>
            </a:r>
            <a:r>
              <a:rPr lang="fr-FR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matrice multicritère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créer le consensus</a:t>
            </a:r>
          </a:p>
          <a:p>
            <a:pPr marL="342900" indent="-342900" algn="l">
              <a:buFont typeface="+mj-lt"/>
              <a:buAutoNum type="arabicPeriod"/>
            </a:pP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Créer un plan d’action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(clair et détaillé)</a:t>
            </a:r>
          </a:p>
          <a:p>
            <a:pPr marL="342900" indent="-342900" algn="l">
              <a:buFont typeface="+mj-lt"/>
              <a:buAutoNum type="arabicPeriod"/>
            </a:pPr>
            <a:endParaRPr lang="fr-F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5CF3C931-0B94-4198-B72E-880135257188}"/>
              </a:ext>
            </a:extLst>
          </p:cNvPr>
          <p:cNvSpPr txBox="1"/>
          <p:nvPr/>
        </p:nvSpPr>
        <p:spPr>
          <a:xfrm>
            <a:off x="3285065" y="4275657"/>
            <a:ext cx="5858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+mj-lt"/>
              <a:buAutoNum type="arabicPeriod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sans délai</a:t>
            </a:r>
          </a:p>
          <a:p>
            <a:pPr marL="342900" indent="-342900" algn="l">
              <a:buFont typeface="+mj-lt"/>
              <a:buAutoNum type="arabicPeriod"/>
            </a:pP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En suivant le process choisi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, en informant au fur et à mesure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2C61E542-0567-49EB-BD03-F1894DBC1FFF}"/>
              </a:ext>
            </a:extLst>
          </p:cNvPr>
          <p:cNvSpPr txBox="1"/>
          <p:nvPr/>
        </p:nvSpPr>
        <p:spPr>
          <a:xfrm>
            <a:off x="3285063" y="4952974"/>
            <a:ext cx="58589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+mj-lt"/>
              <a:buAutoNum type="arabicPeriod"/>
            </a:pP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Résultat globaux et process utilisé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, partager avec l’équipe</a:t>
            </a:r>
          </a:p>
          <a:p>
            <a:pPr marL="342900" indent="-342900" algn="l">
              <a:buFont typeface="+mj-lt"/>
              <a:buAutoNum type="arabicPeriod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Sous l’angle du client, du groupe, et de soi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meme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Facteurs d’échec et de réussite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A0AD8075-D231-4F04-86BE-373F1E06CF67}"/>
              </a:ext>
            </a:extLst>
          </p:cNvPr>
          <p:cNvSpPr txBox="1"/>
          <p:nvPr/>
        </p:nvSpPr>
        <p:spPr>
          <a:xfrm>
            <a:off x="3285062" y="5622228"/>
            <a:ext cx="58589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+mj-lt"/>
              <a:buAutoNum type="arabicPeriod"/>
            </a:pP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Standardiser le process à succès</a:t>
            </a:r>
          </a:p>
          <a:p>
            <a:pPr marL="342900" indent="-342900" algn="l">
              <a:buFont typeface="+mj-lt"/>
              <a:buAutoNum type="arabicPeriod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Transversaliser où c’est pertinent</a:t>
            </a:r>
          </a:p>
          <a:p>
            <a:pPr marL="342900" indent="-342900" algn="l">
              <a:buFont typeface="+mj-lt"/>
              <a:buAutoNum type="arabicPeriod"/>
            </a:pP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Lancer le cycle suivant d’amélioration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F6AE1383-F7F8-49BC-B8FB-A8E748490989}"/>
              </a:ext>
            </a:extLst>
          </p:cNvPr>
          <p:cNvSpPr txBox="1"/>
          <p:nvPr/>
        </p:nvSpPr>
        <p:spPr>
          <a:xfrm>
            <a:off x="177795" y="79372"/>
            <a:ext cx="6214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Etapes de la résolution de problème</a:t>
            </a:r>
          </a:p>
        </p:txBody>
      </p:sp>
    </p:spTree>
    <p:extLst>
      <p:ext uri="{BB962C8B-B14F-4D97-AF65-F5344CB8AC3E}">
        <p14:creationId xmlns:p14="http://schemas.microsoft.com/office/powerpoint/2010/main" val="724829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327A40EC-0B09-4C9B-8A4E-C148AFC6CC3E}"/>
              </a:ext>
            </a:extLst>
          </p:cNvPr>
          <p:cNvSpPr txBox="1"/>
          <p:nvPr/>
        </p:nvSpPr>
        <p:spPr>
          <a:xfrm>
            <a:off x="254000" y="982134"/>
            <a:ext cx="85513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Si la situation à améliorer ( ou l’objectif à atteindre) n’a pas de standard clair et chiffré, il faut définir une « situation idéale »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E954C612-DA8A-4DED-B473-8C61A3AAA407}"/>
              </a:ext>
            </a:extLst>
          </p:cNvPr>
          <p:cNvSpPr/>
          <p:nvPr/>
        </p:nvSpPr>
        <p:spPr>
          <a:xfrm>
            <a:off x="2048932" y="4470394"/>
            <a:ext cx="2726267" cy="5757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Situation idéale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A81E9862-A540-48D6-820C-1695243E0DD6}"/>
              </a:ext>
            </a:extLst>
          </p:cNvPr>
          <p:cNvSpPr/>
          <p:nvPr/>
        </p:nvSpPr>
        <p:spPr>
          <a:xfrm>
            <a:off x="6859535" y="4334926"/>
            <a:ext cx="2113588" cy="8466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Autres services de l’entreprise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2639CEC5-FF60-4C45-BD86-584AC21A7CCA}"/>
              </a:ext>
            </a:extLst>
          </p:cNvPr>
          <p:cNvSpPr/>
          <p:nvPr/>
        </p:nvSpPr>
        <p:spPr>
          <a:xfrm>
            <a:off x="4199465" y="2734733"/>
            <a:ext cx="1540933" cy="7958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Clients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9E141A2F-0640-4707-9CBF-1D68F5ED9A74}"/>
              </a:ext>
            </a:extLst>
          </p:cNvPr>
          <p:cNvSpPr/>
          <p:nvPr/>
        </p:nvSpPr>
        <p:spPr>
          <a:xfrm>
            <a:off x="745065" y="1944015"/>
            <a:ext cx="2607735" cy="11886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Vision stratégique de l’Entreprise</a:t>
            </a:r>
          </a:p>
        </p:txBody>
      </p:sp>
      <p:sp>
        <p:nvSpPr>
          <p:cNvPr id="9" name="Flèche : haut 8">
            <a:extLst>
              <a:ext uri="{FF2B5EF4-FFF2-40B4-BE49-F238E27FC236}">
                <a16:creationId xmlns:a16="http://schemas.microsoft.com/office/drawing/2014/main" id="{B498C606-C646-46D7-82B3-D9966DCF2A8E}"/>
              </a:ext>
            </a:extLst>
          </p:cNvPr>
          <p:cNvSpPr/>
          <p:nvPr/>
        </p:nvSpPr>
        <p:spPr>
          <a:xfrm>
            <a:off x="4326464" y="3598334"/>
            <a:ext cx="728133" cy="80432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VA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0A014D1-BFD4-401A-80C5-03EC885BD89D}"/>
              </a:ext>
            </a:extLst>
          </p:cNvPr>
          <p:cNvSpPr txBox="1"/>
          <p:nvPr/>
        </p:nvSpPr>
        <p:spPr>
          <a:xfrm>
            <a:off x="4912202" y="3934816"/>
            <a:ext cx="1947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Valeur Ajoutée</a:t>
            </a:r>
          </a:p>
        </p:txBody>
      </p:sp>
      <p:sp>
        <p:nvSpPr>
          <p:cNvPr id="11" name="Flèche : haut 10">
            <a:extLst>
              <a:ext uri="{FF2B5EF4-FFF2-40B4-BE49-F238E27FC236}">
                <a16:creationId xmlns:a16="http://schemas.microsoft.com/office/drawing/2014/main" id="{22E0B650-2F59-4F9E-9425-FF242094C8A5}"/>
              </a:ext>
            </a:extLst>
          </p:cNvPr>
          <p:cNvSpPr/>
          <p:nvPr/>
        </p:nvSpPr>
        <p:spPr>
          <a:xfrm rot="19209205">
            <a:off x="2127388" y="3046407"/>
            <a:ext cx="728133" cy="142361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D06861D-85F0-401F-B9C6-94193D81E1BE}"/>
              </a:ext>
            </a:extLst>
          </p:cNvPr>
          <p:cNvSpPr txBox="1"/>
          <p:nvPr/>
        </p:nvSpPr>
        <p:spPr>
          <a:xfrm>
            <a:off x="681243" y="3775004"/>
            <a:ext cx="19473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Contribution</a:t>
            </a:r>
          </a:p>
          <a:p>
            <a:pPr algn="l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Alignement</a:t>
            </a:r>
          </a:p>
        </p:txBody>
      </p:sp>
      <p:sp>
        <p:nvSpPr>
          <p:cNvPr id="13" name="Flèche : double flèche horizontale 12">
            <a:extLst>
              <a:ext uri="{FF2B5EF4-FFF2-40B4-BE49-F238E27FC236}">
                <a16:creationId xmlns:a16="http://schemas.microsoft.com/office/drawing/2014/main" id="{3944B061-E099-49E4-AF53-52113EFDAE86}"/>
              </a:ext>
            </a:extLst>
          </p:cNvPr>
          <p:cNvSpPr/>
          <p:nvPr/>
        </p:nvSpPr>
        <p:spPr>
          <a:xfrm>
            <a:off x="4969931" y="4504245"/>
            <a:ext cx="1684870" cy="66040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F4A6DD16-9B8B-40CC-8EF4-C5343CAFA2D8}"/>
              </a:ext>
            </a:extLst>
          </p:cNvPr>
          <p:cNvSpPr txBox="1"/>
          <p:nvPr/>
        </p:nvSpPr>
        <p:spPr>
          <a:xfrm>
            <a:off x="5054597" y="5199656"/>
            <a:ext cx="1947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Interactions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D210909-D5FA-478B-B3A6-EB9A4149AD23}"/>
              </a:ext>
            </a:extLst>
          </p:cNvPr>
          <p:cNvSpPr txBox="1"/>
          <p:nvPr/>
        </p:nvSpPr>
        <p:spPr>
          <a:xfrm>
            <a:off x="118533" y="5164653"/>
            <a:ext cx="37422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‘Qui est en charge ?’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‘Quand’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‘qu’est ce que c’est ?’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‘comment faire au mieux’</a:t>
            </a:r>
          </a:p>
        </p:txBody>
      </p:sp>
      <p:sp>
        <p:nvSpPr>
          <p:cNvPr id="16" name="Flèche : droite 15">
            <a:extLst>
              <a:ext uri="{FF2B5EF4-FFF2-40B4-BE49-F238E27FC236}">
                <a16:creationId xmlns:a16="http://schemas.microsoft.com/office/drawing/2014/main" id="{E4F4FA67-099E-467E-9CE3-183705EFB383}"/>
              </a:ext>
            </a:extLst>
          </p:cNvPr>
          <p:cNvSpPr/>
          <p:nvPr/>
        </p:nvSpPr>
        <p:spPr>
          <a:xfrm>
            <a:off x="3649130" y="6079067"/>
            <a:ext cx="592667" cy="3047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C765DD7C-7BA9-462F-9A06-709E0B3D8A4A}"/>
              </a:ext>
            </a:extLst>
          </p:cNvPr>
          <p:cNvSpPr txBox="1"/>
          <p:nvPr/>
        </p:nvSpPr>
        <p:spPr>
          <a:xfrm>
            <a:off x="4275664" y="6041161"/>
            <a:ext cx="48006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Situation ‘palpable’, mesurable, concrète</a:t>
            </a:r>
          </a:p>
        </p:txBody>
      </p:sp>
      <p:sp>
        <p:nvSpPr>
          <p:cNvPr id="18" name="Parenthèse fermante 17">
            <a:extLst>
              <a:ext uri="{FF2B5EF4-FFF2-40B4-BE49-F238E27FC236}">
                <a16:creationId xmlns:a16="http://schemas.microsoft.com/office/drawing/2014/main" id="{DB3F1007-E21C-4D42-B101-67D334A948BE}"/>
              </a:ext>
            </a:extLst>
          </p:cNvPr>
          <p:cNvSpPr/>
          <p:nvPr/>
        </p:nvSpPr>
        <p:spPr>
          <a:xfrm>
            <a:off x="3352800" y="5164653"/>
            <a:ext cx="142395" cy="1276618"/>
          </a:xfrm>
          <a:prstGeom prst="rightBracket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8932DBCF-3BFE-4C6D-B18A-43A4B35F1EB1}"/>
              </a:ext>
            </a:extLst>
          </p:cNvPr>
          <p:cNvSpPr txBox="1"/>
          <p:nvPr/>
        </p:nvSpPr>
        <p:spPr>
          <a:xfrm>
            <a:off x="177795" y="79372"/>
            <a:ext cx="6214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Clarifier le problème / la situation idéale</a:t>
            </a:r>
          </a:p>
        </p:txBody>
      </p:sp>
    </p:spTree>
    <p:extLst>
      <p:ext uri="{BB962C8B-B14F-4D97-AF65-F5344CB8AC3E}">
        <p14:creationId xmlns:p14="http://schemas.microsoft.com/office/powerpoint/2010/main" val="2222287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DG établissement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675861" y="1487688"/>
            <a:ext cx="5120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Y a pas de thune !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645920" y="2138901"/>
            <a:ext cx="3442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Pas les fonds pour un projet de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renovation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744525" y="3006918"/>
            <a:ext cx="34429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Nécessaire = 85 M€</a:t>
            </a:r>
          </a:p>
          <a:p>
            <a:pPr algn="l"/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Disponible = 40 cent.</a:t>
            </a:r>
          </a:p>
        </p:txBody>
      </p:sp>
    </p:spTree>
    <p:extLst>
      <p:ext uri="{BB962C8B-B14F-4D97-AF65-F5344CB8AC3E}">
        <p14:creationId xmlns:p14="http://schemas.microsoft.com/office/powerpoint/2010/main" val="3102395582"/>
      </p:ext>
    </p:extLst>
  </p:cSld>
  <p:clrMapOvr>
    <a:masterClrMapping/>
  </p:clrMapOvr>
</p:sld>
</file>

<file path=ppt/theme/theme1.xml><?xml version="1.0" encoding="utf-8"?>
<a:theme xmlns:a="http://schemas.openxmlformats.org/drawingml/2006/main" name="modele_de_présentation_AMPT20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modele_de_présentation_AMPT2012</Template>
  <TotalTime>48672</TotalTime>
  <Words>1271</Words>
  <Application>Microsoft Office PowerPoint</Application>
  <PresentationFormat>Affichage à l'écran (4:3)</PresentationFormat>
  <Paragraphs>288</Paragraphs>
  <Slides>26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26</vt:i4>
      </vt:variant>
    </vt:vector>
  </HeadingPairs>
  <TitlesOfParts>
    <vt:vector size="34" baseType="lpstr">
      <vt:lpstr>Arial</vt:lpstr>
      <vt:lpstr>Arial Black</vt:lpstr>
      <vt:lpstr>Calibri</vt:lpstr>
      <vt:lpstr>Times</vt:lpstr>
      <vt:lpstr>Wingdings 3</vt:lpstr>
      <vt:lpstr>modele_de_présentation_AMPT2012</vt:lpstr>
      <vt:lpstr>1_Conception personnalisée</vt:lpstr>
      <vt:lpstr>Conception personnalisée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DG établissement</vt:lpstr>
      <vt:lpstr>Présentation PowerPoint</vt:lpstr>
      <vt:lpstr>Présentation PowerPoint</vt:lpstr>
      <vt:lpstr>«retard de livraison »      115 millions de doses     2M livrées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Programme de formation OGI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JPD</dc:creator>
  <cp:lastModifiedBy>QUENEHEN Anthony</cp:lastModifiedBy>
  <cp:revision>852</cp:revision>
  <cp:lastPrinted>2015-07-13T13:15:44Z</cp:lastPrinted>
  <dcterms:created xsi:type="dcterms:W3CDTF">2012-07-17T13:32:59Z</dcterms:created>
  <dcterms:modified xsi:type="dcterms:W3CDTF">2023-11-10T14:18:17Z</dcterms:modified>
</cp:coreProperties>
</file>