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5" autoAdjust="0"/>
    <p:restoredTop sz="86400" autoAdjust="0"/>
  </p:normalViewPr>
  <p:slideViewPr>
    <p:cSldViewPr>
      <p:cViewPr varScale="1">
        <p:scale>
          <a:sx n="98" d="100"/>
          <a:sy n="98" d="100"/>
        </p:scale>
        <p:origin x="15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Quenehen" userId="15e94d58-9959-45af-b071-93e3915cdca3" providerId="ADAL" clId="{B661EE63-5861-4BE4-B890-DFE2754C970E}"/>
    <pc:docChg chg="custSel modSld">
      <pc:chgData name="Anthony Quenehen" userId="15e94d58-9959-45af-b071-93e3915cdca3" providerId="ADAL" clId="{B661EE63-5861-4BE4-B890-DFE2754C970E}" dt="2018-01-29T12:42:33.945" v="0" actId="313"/>
      <pc:docMkLst>
        <pc:docMk/>
      </pc:docMkLst>
      <pc:sldChg chg="modSp">
        <pc:chgData name="Anthony Quenehen" userId="15e94d58-9959-45af-b071-93e3915cdca3" providerId="ADAL" clId="{B661EE63-5861-4BE4-B890-DFE2754C970E}" dt="2018-01-29T12:42:33.945" v="0" actId="313"/>
        <pc:sldMkLst>
          <pc:docMk/>
          <pc:sldMk cId="67930524" sldId="262"/>
        </pc:sldMkLst>
        <pc:spChg chg="mod">
          <ac:chgData name="Anthony Quenehen" userId="15e94d58-9959-45af-b071-93e3915cdca3" providerId="ADAL" clId="{B661EE63-5861-4BE4-B890-DFE2754C970E}" dt="2018-01-29T12:42:33.945" v="0" actId="313"/>
          <ac:spMkLst>
            <pc:docMk/>
            <pc:sldMk cId="67930524" sldId="262"/>
            <ac:spMk id="2" creationId="{962FD4CD-3BC8-4BC6-A8CB-E4218987880E}"/>
          </ac:spMkLst>
        </pc:spChg>
      </pc:sldChg>
    </pc:docChg>
  </pc:docChgLst>
  <pc:docChgLst>
    <pc:chgData name="Anthony Quenehen" userId="15e94d58-9959-45af-b071-93e3915cdca3" providerId="ADAL" clId="{DD5173FD-D27D-418B-AAE5-0898941F6ED1}"/>
    <pc:docChg chg="addSld delSld modSld">
      <pc:chgData name="Anthony Quenehen" userId="15e94d58-9959-45af-b071-93e3915cdca3" providerId="ADAL" clId="{DD5173FD-D27D-418B-AAE5-0898941F6ED1}" dt="2018-01-26T09:50:49.613" v="19"/>
      <pc:docMkLst>
        <pc:docMk/>
      </pc:docMkLst>
      <pc:sldChg chg="addSp modSp add">
        <pc:chgData name="Anthony Quenehen" userId="15e94d58-9959-45af-b071-93e3915cdca3" providerId="ADAL" clId="{DD5173FD-D27D-418B-AAE5-0898941F6ED1}" dt="2018-01-26T09:50:41.595" v="16" actId="115"/>
        <pc:sldMkLst>
          <pc:docMk/>
          <pc:sldMk cId="1894094077" sldId="268"/>
        </pc:sldMkLst>
        <pc:spChg chg="add mod">
          <ac:chgData name="Anthony Quenehen" userId="15e94d58-9959-45af-b071-93e3915cdca3" providerId="ADAL" clId="{DD5173FD-D27D-418B-AAE5-0898941F6ED1}" dt="2018-01-26T09:50:41.595" v="16" actId="115"/>
          <ac:spMkLst>
            <pc:docMk/>
            <pc:sldMk cId="1894094077" sldId="268"/>
            <ac:spMk id="2" creationId="{82284441-C5A1-4AAA-AC67-20B7DFA33E4F}"/>
          </ac:spMkLst>
        </pc:spChg>
      </pc:sldChg>
      <pc:sldChg chg="addSp add">
        <pc:chgData name="Anthony Quenehen" userId="15e94d58-9959-45af-b071-93e3915cdca3" providerId="ADAL" clId="{DD5173FD-D27D-418B-AAE5-0898941F6ED1}" dt="2018-01-26T09:50:45.058" v="17"/>
        <pc:sldMkLst>
          <pc:docMk/>
          <pc:sldMk cId="1880883507" sldId="269"/>
        </pc:sldMkLst>
        <pc:spChg chg="add">
          <ac:chgData name="Anthony Quenehen" userId="15e94d58-9959-45af-b071-93e3915cdca3" providerId="ADAL" clId="{DD5173FD-D27D-418B-AAE5-0898941F6ED1}" dt="2018-01-26T09:50:45.058" v="17"/>
          <ac:spMkLst>
            <pc:docMk/>
            <pc:sldMk cId="1880883507" sldId="269"/>
            <ac:spMk id="2" creationId="{DF461236-D742-48E3-994D-BCDA5B849AC5}"/>
          </ac:spMkLst>
        </pc:spChg>
      </pc:sldChg>
      <pc:sldChg chg="addSp add">
        <pc:chgData name="Anthony Quenehen" userId="15e94d58-9959-45af-b071-93e3915cdca3" providerId="ADAL" clId="{DD5173FD-D27D-418B-AAE5-0898941F6ED1}" dt="2018-01-26T09:50:46.821" v="18"/>
        <pc:sldMkLst>
          <pc:docMk/>
          <pc:sldMk cId="817378358" sldId="270"/>
        </pc:sldMkLst>
        <pc:spChg chg="add">
          <ac:chgData name="Anthony Quenehen" userId="15e94d58-9959-45af-b071-93e3915cdca3" providerId="ADAL" clId="{DD5173FD-D27D-418B-AAE5-0898941F6ED1}" dt="2018-01-26T09:50:46.821" v="18"/>
          <ac:spMkLst>
            <pc:docMk/>
            <pc:sldMk cId="817378358" sldId="270"/>
            <ac:spMk id="2" creationId="{151192DD-F017-4B17-B678-E03E74CB2D38}"/>
          </ac:spMkLst>
        </pc:spChg>
      </pc:sldChg>
      <pc:sldChg chg="addSp add">
        <pc:chgData name="Anthony Quenehen" userId="15e94d58-9959-45af-b071-93e3915cdca3" providerId="ADAL" clId="{DD5173FD-D27D-418B-AAE5-0898941F6ED1}" dt="2018-01-26T09:50:49.613" v="19"/>
        <pc:sldMkLst>
          <pc:docMk/>
          <pc:sldMk cId="1605795107" sldId="271"/>
        </pc:sldMkLst>
        <pc:spChg chg="add">
          <ac:chgData name="Anthony Quenehen" userId="15e94d58-9959-45af-b071-93e3915cdca3" providerId="ADAL" clId="{DD5173FD-D27D-418B-AAE5-0898941F6ED1}" dt="2018-01-26T09:50:49.613" v="19"/>
          <ac:spMkLst>
            <pc:docMk/>
            <pc:sldMk cId="1605795107" sldId="271"/>
            <ac:spMk id="2" creationId="{446E7CD6-B02B-4ABA-ABFF-990AD7C73C4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 txBox="1">
            <a:spLocks/>
          </p:cNvSpPr>
          <p:nvPr userDrawn="1"/>
        </p:nvSpPr>
        <p:spPr>
          <a:xfrm>
            <a:off x="0" y="0"/>
            <a:ext cx="8229600" cy="4631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kern="1200" baseline="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/>
              <a:t>ORIA –GIM2 </a:t>
            </a:r>
            <a:endParaRPr lang="fr-FR" dirty="0"/>
          </a:p>
        </p:txBody>
      </p:sp>
      <p:sp>
        <p:nvSpPr>
          <p:cNvPr id="15" name="Text Box 4"/>
          <p:cNvSpPr txBox="1">
            <a:spLocks noChangeArrowheads="1"/>
          </p:cNvSpPr>
          <p:nvPr userDrawn="1"/>
        </p:nvSpPr>
        <p:spPr bwMode="auto">
          <a:xfrm>
            <a:off x="1828800" y="3200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F294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ORIA GIM2</a:t>
            </a:r>
            <a:r>
              <a:rPr lang="fr-F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7" name="Rectangle 16"/>
          <p:cNvSpPr/>
          <p:nvPr userDrawn="1"/>
        </p:nvSpPr>
        <p:spPr>
          <a:xfrm rot="19961621">
            <a:off x="8651671" y="6278009"/>
            <a:ext cx="755576" cy="764704"/>
          </a:xfrm>
          <a:prstGeom prst="rect">
            <a:avLst/>
          </a:prstGeom>
          <a:solidFill>
            <a:srgbClr val="58585A"/>
          </a:solidFill>
          <a:ln>
            <a:noFill/>
          </a:ln>
          <a:effectLst>
            <a:outerShdw blurRad="127000" dir="12960000" sx="103000" sy="103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 userDrawn="1"/>
        </p:nvSpPr>
        <p:spPr>
          <a:xfrm>
            <a:off x="0" y="-27384"/>
            <a:ext cx="7164288" cy="719652"/>
          </a:xfrm>
          <a:prstGeom prst="rect">
            <a:avLst/>
          </a:prstGeom>
          <a:solidFill>
            <a:srgbClr val="8E2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 descr="AM ParisTech logo copi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04508" y="-27384"/>
            <a:ext cx="2239492" cy="725655"/>
          </a:xfrm>
          <a:prstGeom prst="rect">
            <a:avLst/>
          </a:prstGeom>
        </p:spPr>
      </p:pic>
      <p:sp>
        <p:nvSpPr>
          <p:cNvPr id="20" name="ZoneTexte 19"/>
          <p:cNvSpPr txBox="1"/>
          <p:nvPr userDrawn="1"/>
        </p:nvSpPr>
        <p:spPr>
          <a:xfrm>
            <a:off x="8639944" y="6453336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426FE7F-A6EC-458D-A7B2-4AD4B961CD84}" type="slidenum">
              <a:rPr lang="fr-FR" sz="1200" smtClean="0">
                <a:solidFill>
                  <a:schemeClr val="bg1"/>
                </a:solidFill>
                <a:latin typeface="Arial Black" pitchFamily="34" charset="0"/>
              </a:rPr>
              <a:pPr/>
              <a:t>‹N°›</a:t>
            </a:fld>
            <a:endParaRPr lang="fr-FR" sz="1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448544" y="652534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E830D77B-2DA5-4CF7-923B-AD6E648562A6}" type="datetimeFigureOut">
              <a:rPr lang="fr-FR" smtClean="0"/>
              <a:pPr/>
              <a:t>29/01/2018</a:t>
            </a:fld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BA74757D-E8A7-4470-B00D-FF1B8FD77471}"/>
              </a:ext>
            </a:extLst>
          </p:cNvPr>
          <p:cNvSpPr txBox="1">
            <a:spLocks/>
          </p:cNvSpPr>
          <p:nvPr userDrawn="1"/>
        </p:nvSpPr>
        <p:spPr>
          <a:xfrm>
            <a:off x="11373" y="47198"/>
            <a:ext cx="6893135" cy="648071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Description de l’environnement Industriel</a:t>
            </a:r>
          </a:p>
        </p:txBody>
      </p:sp>
    </p:spTree>
    <p:extLst>
      <p:ext uri="{BB962C8B-B14F-4D97-AF65-F5344CB8AC3E}">
        <p14:creationId xmlns:p14="http://schemas.microsoft.com/office/powerpoint/2010/main" val="92469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30D77B-2DA5-4CF7-923B-AD6E648562A6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EE507B-C21F-4DB8-A5EE-E1C81CE06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898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30D77B-2DA5-4CF7-923B-AD6E648562A6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EE507B-C21F-4DB8-A5EE-E1C81CE06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503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C1F4-5325-42B9-9160-1A73372B23C9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B5A9-AEC3-48CB-BB82-8EC557F4E4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189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C1F4-5325-42B9-9160-1A73372B23C9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B5A9-AEC3-48CB-BB82-8EC557F4E4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521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C1F4-5325-42B9-9160-1A73372B23C9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B5A9-AEC3-48CB-BB82-8EC557F4E4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953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C1F4-5325-42B9-9160-1A73372B23C9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B5A9-AEC3-48CB-BB82-8EC557F4E4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467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C1F4-5325-42B9-9160-1A73372B23C9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B5A9-AEC3-48CB-BB82-8EC557F4E4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203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C1F4-5325-42B9-9160-1A73372B23C9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B5A9-AEC3-48CB-BB82-8EC557F4E4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7009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C1F4-5325-42B9-9160-1A73372B23C9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B5A9-AEC3-48CB-BB82-8EC557F4E4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630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C1F4-5325-42B9-9160-1A73372B23C9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B5A9-AEC3-48CB-BB82-8EC557F4E4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57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547664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E830D77B-2DA5-4CF7-923B-AD6E648562A6}" type="datetimeFigureOut">
              <a:rPr lang="fr-FR" smtClean="0"/>
              <a:t>29/01/2018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9826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C1F4-5325-42B9-9160-1A73372B23C9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B5A9-AEC3-48CB-BB82-8EC557F4E4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738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C1F4-5325-42B9-9160-1A73372B23C9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B5A9-AEC3-48CB-BB82-8EC557F4E4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386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C1F4-5325-42B9-9160-1A73372B23C9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B5A9-AEC3-48CB-BB82-8EC557F4E4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35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30D77B-2DA5-4CF7-923B-AD6E648562A6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EE507B-C21F-4DB8-A5EE-E1C81CE06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858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30D77B-2DA5-4CF7-923B-AD6E648562A6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EE507B-C21F-4DB8-A5EE-E1C81CE06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52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30D77B-2DA5-4CF7-923B-AD6E648562A6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EE507B-C21F-4DB8-A5EE-E1C81CE06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19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30D77B-2DA5-4CF7-923B-AD6E648562A6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EE507B-C21F-4DB8-A5EE-E1C81CE06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96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30D77B-2DA5-4CF7-923B-AD6E648562A6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EE507B-C21F-4DB8-A5EE-E1C81CE06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22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30D77B-2DA5-4CF7-923B-AD6E648562A6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EE507B-C21F-4DB8-A5EE-E1C81CE06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655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830D77B-2DA5-4CF7-923B-AD6E648562A6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EE507B-C21F-4DB8-A5EE-E1C81CE063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75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 userDrawn="1"/>
        </p:nvSpPr>
        <p:spPr>
          <a:xfrm>
            <a:off x="0" y="0"/>
            <a:ext cx="8229600" cy="4631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kern="1200" baseline="0">
                <a:solidFill>
                  <a:schemeClr val="tx1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fr-FR"/>
              <a:t>ORIA –GIM2 </a:t>
            </a:r>
            <a:endParaRPr lang="fr-FR" dirty="0"/>
          </a:p>
        </p:txBody>
      </p:sp>
      <p:sp>
        <p:nvSpPr>
          <p:cNvPr id="9" name="Text Box 4"/>
          <p:cNvSpPr txBox="1">
            <a:spLocks noChangeArrowheads="1"/>
          </p:cNvSpPr>
          <p:nvPr userDrawn="1"/>
        </p:nvSpPr>
        <p:spPr bwMode="auto">
          <a:xfrm>
            <a:off x="1828800" y="3200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2400">
              <a:latin typeface="Times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F294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ORIA GIM2</a:t>
            </a:r>
            <a:r>
              <a:rPr lang="fr-F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Rectangle 10"/>
          <p:cNvSpPr/>
          <p:nvPr userDrawn="1"/>
        </p:nvSpPr>
        <p:spPr>
          <a:xfrm rot="19961621">
            <a:off x="8651671" y="6278009"/>
            <a:ext cx="755576" cy="764704"/>
          </a:xfrm>
          <a:prstGeom prst="rect">
            <a:avLst/>
          </a:prstGeom>
          <a:solidFill>
            <a:srgbClr val="58585A"/>
          </a:solidFill>
          <a:ln>
            <a:noFill/>
          </a:ln>
          <a:effectLst>
            <a:outerShdw blurRad="127000" dir="12960000" sx="103000" sy="103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 userDrawn="1"/>
        </p:nvSpPr>
        <p:spPr>
          <a:xfrm>
            <a:off x="0" y="-27384"/>
            <a:ext cx="7164288" cy="719652"/>
          </a:xfrm>
          <a:prstGeom prst="rect">
            <a:avLst/>
          </a:prstGeom>
          <a:solidFill>
            <a:srgbClr val="8E2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AM ParisTech logo copie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904508" y="-27384"/>
            <a:ext cx="2239492" cy="725655"/>
          </a:xfrm>
          <a:prstGeom prst="rect">
            <a:avLst/>
          </a:prstGeom>
        </p:spPr>
      </p:pic>
      <p:sp>
        <p:nvSpPr>
          <p:cNvPr id="14" name="ZoneTexte 13"/>
          <p:cNvSpPr txBox="1"/>
          <p:nvPr userDrawn="1"/>
        </p:nvSpPr>
        <p:spPr>
          <a:xfrm>
            <a:off x="8639944" y="6453336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426FE7F-A6EC-458D-A7B2-4AD4B961CD84}" type="slidenum">
              <a:rPr lang="fr-FR" sz="1200" smtClean="0">
                <a:solidFill>
                  <a:schemeClr val="bg1"/>
                </a:solidFill>
                <a:latin typeface="Arial Black" pitchFamily="34" charset="0"/>
              </a:rPr>
              <a:pPr/>
              <a:t>‹N°›</a:t>
            </a:fld>
            <a:endParaRPr lang="fr-FR" sz="1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" name="Titre 1"/>
          <p:cNvSpPr txBox="1">
            <a:spLocks/>
          </p:cNvSpPr>
          <p:nvPr userDrawn="1"/>
        </p:nvSpPr>
        <p:spPr>
          <a:xfrm>
            <a:off x="11373" y="41948"/>
            <a:ext cx="6893135" cy="648071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Description de l’environnement Industriel</a:t>
            </a:r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448544" y="6525344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fld id="{E830D77B-2DA5-4CF7-923B-AD6E648562A6}" type="datetimeFigureOut">
              <a:rPr lang="fr-FR" smtClean="0"/>
              <a:pPr/>
              <a:t>29/01/2018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801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0C1F4-5325-42B9-9160-1A73372B23C9}" type="datetimeFigureOut">
              <a:rPr lang="fr-FR" smtClean="0"/>
              <a:t>29/01/2018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DB5A9-AEC3-48CB-BB82-8EC557F4E4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86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07D96DD-A219-4531-9EC7-339D879929F9}"/>
              </a:ext>
            </a:extLst>
          </p:cNvPr>
          <p:cNvSpPr txBox="1"/>
          <p:nvPr/>
        </p:nvSpPr>
        <p:spPr>
          <a:xfrm>
            <a:off x="1043608" y="2492896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Travail standardisé</a:t>
            </a:r>
          </a:p>
        </p:txBody>
      </p:sp>
    </p:spTree>
    <p:extLst>
      <p:ext uri="{BB962C8B-B14F-4D97-AF65-F5344CB8AC3E}">
        <p14:creationId xmlns:p14="http://schemas.microsoft.com/office/powerpoint/2010/main" val="4030687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C32691D-8AB4-4CC0-89B8-9A40C7327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1" y="1700808"/>
            <a:ext cx="3115395" cy="2592288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DEFBE143-195C-49E2-9F07-0ECA3DD6E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2053977"/>
            <a:ext cx="2247900" cy="188595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716B29C-405D-460D-96E1-C69776BCEF70}"/>
              </a:ext>
            </a:extLst>
          </p:cNvPr>
          <p:cNvSpPr txBox="1"/>
          <p:nvPr/>
        </p:nvSpPr>
        <p:spPr>
          <a:xfrm>
            <a:off x="539551" y="1052736"/>
            <a:ext cx="6696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Pas de notion de 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Takt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time…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61109A-B940-42A4-9BD9-924FBE0D4D19}"/>
              </a:ext>
            </a:extLst>
          </p:cNvPr>
          <p:cNvSpPr/>
          <p:nvPr/>
        </p:nvSpPr>
        <p:spPr>
          <a:xfrm>
            <a:off x="5148064" y="2060848"/>
            <a:ext cx="165618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52BE010-1D9E-44A7-ADE9-13C42FDDF4A5}"/>
              </a:ext>
            </a:extLst>
          </p:cNvPr>
          <p:cNvSpPr txBox="1"/>
          <p:nvPr/>
        </p:nvSpPr>
        <p:spPr>
          <a:xfrm>
            <a:off x="539551" y="4581128"/>
            <a:ext cx="734481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Quel est la cadence 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 travail est il répétable tout au long de la production 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Où sont les en cours pour fonctionner de façon ‘efficace ‘ </a:t>
            </a:r>
          </a:p>
          <a:p>
            <a:pPr algn="l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258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B83596F7-6A3F-4145-9866-D31BA99CED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068399"/>
            <a:ext cx="4960781" cy="3024336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B1DA87F6-8960-49C6-B463-6650B156E62D}"/>
              </a:ext>
            </a:extLst>
          </p:cNvPr>
          <p:cNvSpPr txBox="1"/>
          <p:nvPr/>
        </p:nvSpPr>
        <p:spPr>
          <a:xfrm>
            <a:off x="611560" y="105273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Implémentation de travail standardisé </a:t>
            </a:r>
          </a:p>
          <a:p>
            <a:pPr lvl="1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Séquence opérations</a:t>
            </a:r>
          </a:p>
          <a:p>
            <a:pPr lvl="1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mouvements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B38E9EE-9ADF-4026-95D3-9248442012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1112" y="1534589"/>
            <a:ext cx="2438400" cy="234315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E1628161-2B27-4BCC-8F6B-FC7A9557B6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2518" y="4377854"/>
            <a:ext cx="2152650" cy="192405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D00D286-7E87-4820-8953-6033228C035A}"/>
              </a:ext>
            </a:extLst>
          </p:cNvPr>
          <p:cNvSpPr txBox="1"/>
          <p:nvPr/>
        </p:nvSpPr>
        <p:spPr>
          <a:xfrm>
            <a:off x="323529" y="5267783"/>
            <a:ext cx="56886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Travail répétable -&gt; cadence visible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le minimum d’encours (SIPS) a maintenant une signification.</a:t>
            </a:r>
          </a:p>
          <a:p>
            <a:pPr algn="l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51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2284441-C5A1-4AAA-AC67-20B7DFA33E4F}"/>
              </a:ext>
            </a:extLst>
          </p:cNvPr>
          <p:cNvSpPr txBox="1"/>
          <p:nvPr/>
        </p:nvSpPr>
        <p:spPr>
          <a:xfrm>
            <a:off x="179512" y="9087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u="sng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894094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F461236-D742-48E3-994D-BCDA5B849AC5}"/>
              </a:ext>
            </a:extLst>
          </p:cNvPr>
          <p:cNvSpPr txBox="1"/>
          <p:nvPr/>
        </p:nvSpPr>
        <p:spPr>
          <a:xfrm>
            <a:off x="179512" y="9087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u="sng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880883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51192DD-F017-4B17-B678-E03E74CB2D38}"/>
              </a:ext>
            </a:extLst>
          </p:cNvPr>
          <p:cNvSpPr txBox="1"/>
          <p:nvPr/>
        </p:nvSpPr>
        <p:spPr>
          <a:xfrm>
            <a:off x="179512" y="9087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u="sng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817378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46E7CD6-B02B-4ABA-ABFF-990AD7C73C46}"/>
              </a:ext>
            </a:extLst>
          </p:cNvPr>
          <p:cNvSpPr txBox="1"/>
          <p:nvPr/>
        </p:nvSpPr>
        <p:spPr>
          <a:xfrm>
            <a:off x="179512" y="90872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u="sng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</p:spTree>
    <p:extLst>
      <p:ext uri="{BB962C8B-B14F-4D97-AF65-F5344CB8AC3E}">
        <p14:creationId xmlns:p14="http://schemas.microsoft.com/office/powerpoint/2010/main" val="160579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A90DF4F-976F-4355-8C93-E9D64802CB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7"/>
          <a:stretch/>
        </p:blipFill>
        <p:spPr>
          <a:xfrm>
            <a:off x="539552" y="3356992"/>
            <a:ext cx="2160240" cy="2492896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8E0AB30-6D42-45B5-9125-2156D49A47F6}"/>
              </a:ext>
            </a:extLst>
          </p:cNvPr>
          <p:cNvSpPr txBox="1"/>
          <p:nvPr/>
        </p:nvSpPr>
        <p:spPr>
          <a:xfrm>
            <a:off x="2483768" y="2564904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 Pourquoi utilise  t on le travail standardisé ?</a:t>
            </a:r>
          </a:p>
        </p:txBody>
      </p:sp>
    </p:spTree>
    <p:extLst>
      <p:ext uri="{BB962C8B-B14F-4D97-AF65-F5344CB8AC3E}">
        <p14:creationId xmlns:p14="http://schemas.microsoft.com/office/powerpoint/2010/main" val="2752646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5594DAF4-AC85-42B1-A46D-5D90E164F6EB}"/>
              </a:ext>
            </a:extLst>
          </p:cNvPr>
          <p:cNvSpPr txBox="1"/>
          <p:nvPr/>
        </p:nvSpPr>
        <p:spPr>
          <a:xfrm>
            <a:off x="683568" y="2276872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‘Le travail standardisé défini les opérations et mouvements des opérateurs dans le but de produire :</a:t>
            </a:r>
          </a:p>
          <a:p>
            <a:pPr algn="l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sécurité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Des produits de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Efficacement’</a:t>
            </a:r>
          </a:p>
        </p:txBody>
      </p:sp>
    </p:spTree>
    <p:extLst>
      <p:ext uri="{BB962C8B-B14F-4D97-AF65-F5344CB8AC3E}">
        <p14:creationId xmlns:p14="http://schemas.microsoft.com/office/powerpoint/2010/main" val="172499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D1306523-65D7-4C60-AA26-8A52223DC81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7"/>
          <a:stretch/>
        </p:blipFill>
        <p:spPr>
          <a:xfrm>
            <a:off x="539552" y="3356992"/>
            <a:ext cx="2160240" cy="2492896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6449469-98C5-4DF5-83A0-199AD6EFF736}"/>
              </a:ext>
            </a:extLst>
          </p:cNvPr>
          <p:cNvSpPr txBox="1"/>
          <p:nvPr/>
        </p:nvSpPr>
        <p:spPr>
          <a:xfrm>
            <a:off x="2267744" y="2276872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Que trouve t on dans le travail standardisé ?</a:t>
            </a:r>
          </a:p>
        </p:txBody>
      </p:sp>
    </p:spTree>
    <p:extLst>
      <p:ext uri="{BB962C8B-B14F-4D97-AF65-F5344CB8AC3E}">
        <p14:creationId xmlns:p14="http://schemas.microsoft.com/office/powerpoint/2010/main" val="2817196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551B0CF-CCE4-46F3-99C0-B20DC657A6F7}"/>
              </a:ext>
            </a:extLst>
          </p:cNvPr>
          <p:cNvSpPr txBox="1"/>
          <p:nvPr/>
        </p:nvSpPr>
        <p:spPr>
          <a:xfrm>
            <a:off x="611560" y="1628800"/>
            <a:ext cx="58326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u="sng" dirty="0">
                <a:latin typeface="Arial" panose="020B0604020202020204" pitchFamily="34" charset="0"/>
                <a:cs typeface="Arial" panose="020B0604020202020204" pitchFamily="34" charset="0"/>
              </a:rPr>
              <a:t>3 éléments clés :</a:t>
            </a:r>
          </a:p>
          <a:p>
            <a:pPr algn="l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Séquence des opérations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Stock standard en process (Std In Process Stock)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Takt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Time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3F8E751-171B-45A3-9979-5E7D620278BB}"/>
              </a:ext>
            </a:extLst>
          </p:cNvPr>
          <p:cNvSpPr txBox="1"/>
          <p:nvPr/>
        </p:nvSpPr>
        <p:spPr>
          <a:xfrm>
            <a:off x="4732648" y="5085184"/>
            <a:ext cx="4392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Points clés Sécurité </a:t>
            </a:r>
          </a:p>
          <a:p>
            <a:pPr algn="l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Points clés Qualité</a:t>
            </a:r>
          </a:p>
          <a:p>
            <a:pPr algn="l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Réaction en cas d’anormalité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D9BB3EC-55BB-452A-BC64-CDBE65ECE78A}"/>
              </a:ext>
            </a:extLst>
          </p:cNvPr>
          <p:cNvSpPr txBox="1"/>
          <p:nvPr/>
        </p:nvSpPr>
        <p:spPr>
          <a:xfrm>
            <a:off x="1691680" y="5239072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Instructions de travail</a:t>
            </a: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A5BC0A9D-6AFC-4A13-BD50-C3A2A2CBB226}"/>
              </a:ext>
            </a:extLst>
          </p:cNvPr>
          <p:cNvSpPr/>
          <p:nvPr/>
        </p:nvSpPr>
        <p:spPr>
          <a:xfrm>
            <a:off x="3635896" y="5445224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438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62FD4CD-3BC8-4BC6-A8CB-E4218987880E}"/>
              </a:ext>
            </a:extLst>
          </p:cNvPr>
          <p:cNvSpPr txBox="1"/>
          <p:nvPr/>
        </p:nvSpPr>
        <p:spPr>
          <a:xfrm>
            <a:off x="539552" y="1412776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Séquence des opérations :</a:t>
            </a:r>
          </a:p>
          <a:p>
            <a:pPr lvl="1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Ordre dans lequel chaque étape doit être réalisée pour atteindre le niveau qualité attendu, de la manière la plus efficace.</a:t>
            </a:r>
          </a:p>
          <a:p>
            <a:pPr lvl="1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SIPS: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Le nombre minimum de pièces en ‘encours’ requises pour dérouler le travail standardisé de façon répétable (</a:t>
            </a: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memes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mouvements), avec une stagnation minimum.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0018207-3577-4F6B-85FD-3E5E8616A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584" y="4221088"/>
            <a:ext cx="3921502" cy="201622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EFA8E4F6-1328-4A9E-B55B-987734D02DF4}"/>
              </a:ext>
            </a:extLst>
          </p:cNvPr>
          <p:cNvSpPr txBox="1"/>
          <p:nvPr/>
        </p:nvSpPr>
        <p:spPr>
          <a:xfrm>
            <a:off x="179512" y="4653136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Opérateurs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B4270D1-28CB-4E7A-B490-6048C38A071D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1403648" y="4822413"/>
            <a:ext cx="720080" cy="4067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67837A46-4E0D-4567-8172-C4C087DA2BA7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1403648" y="4822413"/>
            <a:ext cx="2664296" cy="478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D52F576F-FF32-4417-BE4E-3B135867AF19}"/>
              </a:ext>
            </a:extLst>
          </p:cNvPr>
          <p:cNvSpPr txBox="1"/>
          <p:nvPr/>
        </p:nvSpPr>
        <p:spPr>
          <a:xfrm>
            <a:off x="5940152" y="423763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Process Stock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3B1D1EC5-0974-455C-B7E3-3CBF193EA456}"/>
              </a:ext>
            </a:extLst>
          </p:cNvPr>
          <p:cNvCxnSpPr>
            <a:cxnSpLocks/>
          </p:cNvCxnSpPr>
          <p:nvPr/>
        </p:nvCxnSpPr>
        <p:spPr>
          <a:xfrm flipH="1">
            <a:off x="5004048" y="4725144"/>
            <a:ext cx="936104" cy="108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3DCA41BD-635F-4B0F-BB79-BF4E5C336002}"/>
              </a:ext>
            </a:extLst>
          </p:cNvPr>
          <p:cNvSpPr txBox="1"/>
          <p:nvPr/>
        </p:nvSpPr>
        <p:spPr>
          <a:xfrm>
            <a:off x="5940152" y="5027328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SIPS = 5</a:t>
            </a:r>
          </a:p>
        </p:txBody>
      </p:sp>
    </p:spTree>
    <p:extLst>
      <p:ext uri="{BB962C8B-B14F-4D97-AF65-F5344CB8AC3E}">
        <p14:creationId xmlns:p14="http://schemas.microsoft.com/office/powerpoint/2010/main" val="67930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A69750C-3082-4D87-9C43-5AF7B19A9B77}"/>
              </a:ext>
            </a:extLst>
          </p:cNvPr>
          <p:cNvSpPr txBox="1"/>
          <p:nvPr/>
        </p:nvSpPr>
        <p:spPr>
          <a:xfrm>
            <a:off x="467544" y="1124744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 err="1">
                <a:latin typeface="Arial" panose="020B0604020202020204" pitchFamily="34" charset="0"/>
                <a:cs typeface="Arial" panose="020B0604020202020204" pitchFamily="34" charset="0"/>
              </a:rPr>
              <a:t>Takt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time : (Temps ouverture quotidien) / (demande quotidienne)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BA63CCA-FA06-43ED-BEFA-CBD0580992F1}"/>
              </a:ext>
            </a:extLst>
          </p:cNvPr>
          <p:cNvSpPr txBox="1"/>
          <p:nvPr/>
        </p:nvSpPr>
        <p:spPr>
          <a:xfrm>
            <a:off x="1259632" y="1786464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‘le rythme auquel les pièces doivent sortir pour atteindre la demande du client’</a:t>
            </a:r>
          </a:p>
        </p:txBody>
      </p:sp>
    </p:spTree>
    <p:extLst>
      <p:ext uri="{BB962C8B-B14F-4D97-AF65-F5344CB8AC3E}">
        <p14:creationId xmlns:p14="http://schemas.microsoft.com/office/powerpoint/2010/main" val="3244998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avec flèche 1">
            <a:extLst>
              <a:ext uri="{FF2B5EF4-FFF2-40B4-BE49-F238E27FC236}">
                <a16:creationId xmlns:a16="http://schemas.microsoft.com/office/drawing/2014/main" id="{AF3793FE-2163-4645-B057-F67DCBE441CC}"/>
              </a:ext>
            </a:extLst>
          </p:cNvPr>
          <p:cNvCxnSpPr/>
          <p:nvPr/>
        </p:nvCxnSpPr>
        <p:spPr>
          <a:xfrm>
            <a:off x="539552" y="5949280"/>
            <a:ext cx="77768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BAF5B9E6-C8BF-4B18-A48E-0444EC363D76}"/>
              </a:ext>
            </a:extLst>
          </p:cNvPr>
          <p:cNvCxnSpPr>
            <a:cxnSpLocks/>
          </p:cNvCxnSpPr>
          <p:nvPr/>
        </p:nvCxnSpPr>
        <p:spPr>
          <a:xfrm flipV="1">
            <a:off x="691952" y="2276872"/>
            <a:ext cx="0" cy="3824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DBB939AF-FD5B-4BE9-8C3B-FE8BFD9D3BB6}"/>
              </a:ext>
            </a:extLst>
          </p:cNvPr>
          <p:cNvSpPr/>
          <p:nvPr/>
        </p:nvSpPr>
        <p:spPr>
          <a:xfrm>
            <a:off x="971600" y="5292825"/>
            <a:ext cx="122413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0 </a:t>
            </a:r>
            <a:r>
              <a:rPr lang="fr-FR" dirty="0" err="1"/>
              <a:t>controle</a:t>
            </a:r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A1D15EFE-B4BD-4349-989B-A9D9E98E071C}"/>
              </a:ext>
            </a:extLst>
          </p:cNvPr>
          <p:cNvSpPr/>
          <p:nvPr/>
        </p:nvSpPr>
        <p:spPr>
          <a:xfrm>
            <a:off x="1979712" y="4712570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Instruction simple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40F5CDB7-0C55-4AA9-82A7-F54DE0CF8038}"/>
              </a:ext>
            </a:extLst>
          </p:cNvPr>
          <p:cNvSpPr/>
          <p:nvPr/>
        </p:nvSpPr>
        <p:spPr>
          <a:xfrm>
            <a:off x="2987824" y="4146759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Std qualité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0D63961F-0D05-476D-9B11-3CB4520C11EC}"/>
              </a:ext>
            </a:extLst>
          </p:cNvPr>
          <p:cNvSpPr/>
          <p:nvPr/>
        </p:nvSpPr>
        <p:spPr>
          <a:xfrm>
            <a:off x="4067944" y="3546660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Séquence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3AF79C6-8208-4B28-A1EB-A09109ECC895}"/>
              </a:ext>
            </a:extLst>
          </p:cNvPr>
          <p:cNvSpPr/>
          <p:nvPr/>
        </p:nvSpPr>
        <p:spPr>
          <a:xfrm>
            <a:off x="5004048" y="2900311"/>
            <a:ext cx="1368152" cy="5775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Travail standardisé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2033947-AA25-402A-9510-AD5FF820AD02}"/>
              </a:ext>
            </a:extLst>
          </p:cNvPr>
          <p:cNvSpPr txBox="1"/>
          <p:nvPr/>
        </p:nvSpPr>
        <p:spPr>
          <a:xfrm>
            <a:off x="179512" y="1278653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Sécurité</a:t>
            </a:r>
          </a:p>
          <a:p>
            <a:pPr algn="l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Qualité</a:t>
            </a:r>
          </a:p>
          <a:p>
            <a:pPr algn="l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Efficience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B3C040D-3F4D-43D9-AA9C-60805E8ECEA5}"/>
              </a:ext>
            </a:extLst>
          </p:cNvPr>
          <p:cNvSpPr/>
          <p:nvPr/>
        </p:nvSpPr>
        <p:spPr>
          <a:xfrm>
            <a:off x="6156176" y="2355482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Audit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4098141B-87F3-432B-B2C4-3923CF137EF2}"/>
              </a:ext>
            </a:extLst>
          </p:cNvPr>
          <p:cNvSpPr/>
          <p:nvPr/>
        </p:nvSpPr>
        <p:spPr>
          <a:xfrm>
            <a:off x="7020272" y="176974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Kaizen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4B4A4A26-9754-4B84-B947-549977CA10E1}"/>
              </a:ext>
            </a:extLst>
          </p:cNvPr>
          <p:cNvCxnSpPr>
            <a:cxnSpLocks/>
          </p:cNvCxnSpPr>
          <p:nvPr/>
        </p:nvCxnSpPr>
        <p:spPr>
          <a:xfrm>
            <a:off x="691952" y="3505886"/>
            <a:ext cx="481615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01DBB4B2-7E0C-4EAE-AD50-10753F88A4AE}"/>
              </a:ext>
            </a:extLst>
          </p:cNvPr>
          <p:cNvCxnSpPr>
            <a:cxnSpLocks/>
          </p:cNvCxnSpPr>
          <p:nvPr/>
        </p:nvCxnSpPr>
        <p:spPr>
          <a:xfrm flipH="1" flipV="1">
            <a:off x="5508104" y="3526273"/>
            <a:ext cx="43948" cy="242300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92C095E7-EBD4-4F11-97F5-C95A5BFAB442}"/>
              </a:ext>
            </a:extLst>
          </p:cNvPr>
          <p:cNvSpPr txBox="1"/>
          <p:nvPr/>
        </p:nvSpPr>
        <p:spPr>
          <a:xfrm>
            <a:off x="827584" y="3717032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Minimum requis</a:t>
            </a:r>
          </a:p>
        </p:txBody>
      </p:sp>
      <p:sp>
        <p:nvSpPr>
          <p:cNvPr id="22" name="Flèche : courbe vers la droite 21">
            <a:extLst>
              <a:ext uri="{FF2B5EF4-FFF2-40B4-BE49-F238E27FC236}">
                <a16:creationId xmlns:a16="http://schemas.microsoft.com/office/drawing/2014/main" id="{5F2E9C59-3443-455C-AC10-7D08FC65C54F}"/>
              </a:ext>
            </a:extLst>
          </p:cNvPr>
          <p:cNvSpPr/>
          <p:nvPr/>
        </p:nvSpPr>
        <p:spPr>
          <a:xfrm rot="2516159" flipH="1">
            <a:off x="7155406" y="2486869"/>
            <a:ext cx="360040" cy="1272850"/>
          </a:xfrm>
          <a:prstGeom prst="curved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Flèche : courbe vers la droite 22">
            <a:extLst>
              <a:ext uri="{FF2B5EF4-FFF2-40B4-BE49-F238E27FC236}">
                <a16:creationId xmlns:a16="http://schemas.microsoft.com/office/drawing/2014/main" id="{FBCE529F-1241-4D46-873A-F39FE06EF8DD}"/>
              </a:ext>
            </a:extLst>
          </p:cNvPr>
          <p:cNvSpPr/>
          <p:nvPr/>
        </p:nvSpPr>
        <p:spPr>
          <a:xfrm rot="13586005" flipH="1">
            <a:off x="5957238" y="1542427"/>
            <a:ext cx="360040" cy="1272850"/>
          </a:xfrm>
          <a:prstGeom prst="curved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35AF1F8D-130D-4032-807C-003DB5FDB32D}"/>
              </a:ext>
            </a:extLst>
          </p:cNvPr>
          <p:cNvSpPr txBox="1"/>
          <p:nvPr/>
        </p:nvSpPr>
        <p:spPr>
          <a:xfrm>
            <a:off x="3599892" y="1699401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 de standard</a:t>
            </a:r>
          </a:p>
          <a:p>
            <a:pPr algn="l"/>
            <a:r>
              <a:rPr lang="fr-F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Pas de kaizen</a:t>
            </a:r>
          </a:p>
        </p:txBody>
      </p:sp>
    </p:spTree>
    <p:extLst>
      <p:ext uri="{BB962C8B-B14F-4D97-AF65-F5344CB8AC3E}">
        <p14:creationId xmlns:p14="http://schemas.microsoft.com/office/powerpoint/2010/main" val="150805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7C82BCDD-2AA8-4AE6-B1DC-44D1D0BB4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20888"/>
            <a:ext cx="5868144" cy="3287135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2A1A7FA-4AA7-4710-B45E-AFFBF8F077FF}"/>
              </a:ext>
            </a:extLst>
          </p:cNvPr>
          <p:cNvSpPr txBox="1"/>
          <p:nvPr/>
        </p:nvSpPr>
        <p:spPr>
          <a:xfrm>
            <a:off x="467544" y="1268760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Complément : image d’une transition vers le travail standardisé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CE02392-C161-448E-9C10-EDD2A8C49DC8}"/>
              </a:ext>
            </a:extLst>
          </p:cNvPr>
          <p:cNvSpPr txBox="1"/>
          <p:nvPr/>
        </p:nvSpPr>
        <p:spPr>
          <a:xfrm>
            <a:off x="6012160" y="2420888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En cours (Work In Progress – WIP)</a:t>
            </a: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B4AFE994-AD3B-42DB-ABD4-ED07FA025DAF}"/>
              </a:ext>
            </a:extLst>
          </p:cNvPr>
          <p:cNvCxnSpPr/>
          <p:nvPr/>
        </p:nvCxnSpPr>
        <p:spPr>
          <a:xfrm flipH="1">
            <a:off x="5148064" y="3212976"/>
            <a:ext cx="1368152" cy="851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28863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42900" indent="-342900" algn="l">
          <a:buFont typeface="Arial" panose="020B0604020202020204" pitchFamily="34" charset="0"/>
          <a:buChar char="•"/>
          <a:defRPr sz="2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276</Words>
  <Application>Microsoft Office PowerPoint</Application>
  <PresentationFormat>Affichage à l'écran (4:3)</PresentationFormat>
  <Paragraphs>57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Times</vt:lpstr>
      <vt:lpstr>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QUENEHEN Anthony</dc:creator>
  <cp:lastModifiedBy>QUENEHEN Anthony</cp:lastModifiedBy>
  <cp:revision>28</cp:revision>
  <dcterms:created xsi:type="dcterms:W3CDTF">2017-09-19T09:22:04Z</dcterms:created>
  <dcterms:modified xsi:type="dcterms:W3CDTF">2018-01-29T12:42:43Z</dcterms:modified>
</cp:coreProperties>
</file>