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71" r:id="rId3"/>
    <p:sldId id="272" r:id="rId4"/>
    <p:sldId id="265" r:id="rId5"/>
    <p:sldId id="260" r:id="rId6"/>
    <p:sldId id="258" r:id="rId7"/>
    <p:sldId id="259" r:id="rId8"/>
    <p:sldId id="264" r:id="rId9"/>
    <p:sldId id="261" r:id="rId10"/>
    <p:sldId id="270" r:id="rId11"/>
    <p:sldId id="266" r:id="rId12"/>
    <p:sldId id="267" r:id="rId13"/>
    <p:sldId id="268" r:id="rId14"/>
    <p:sldId id="263" r:id="rId15"/>
    <p:sldId id="269" r:id="rId1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6" d="100"/>
          <a:sy n="66" d="100"/>
        </p:scale>
        <p:origin x="56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CC28BF-862E-408A-9949-1FDD5C76F191}" type="doc">
      <dgm:prSet loTypeId="urn:microsoft.com/office/officeart/2005/8/layout/radial4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fr-FR"/>
        </a:p>
      </dgm:t>
    </dgm:pt>
    <dgm:pt modelId="{E3423D99-E3E1-485D-8002-AA59D36CBEBC}">
      <dgm:prSet phldrT="[Texte]"/>
      <dgm:spPr/>
      <dgm:t>
        <a:bodyPr/>
        <a:lstStyle/>
        <a:p>
          <a:r>
            <a:rPr lang="fr-FR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Réussite</a:t>
          </a:r>
          <a:r>
            <a:rPr lang="fr-FR" dirty="0" smtClean="0"/>
            <a:t> </a:t>
          </a:r>
          <a:r>
            <a:rPr lang="fr-FR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opérationnelle</a:t>
          </a:r>
          <a:r>
            <a:rPr lang="fr-FR" dirty="0" smtClean="0"/>
            <a:t> </a:t>
          </a:r>
          <a:r>
            <a:rPr lang="fr-FR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d’un</a:t>
          </a:r>
          <a:r>
            <a:rPr lang="fr-FR" dirty="0" smtClean="0"/>
            <a:t> </a:t>
          </a:r>
          <a:r>
            <a:rPr lang="fr-FR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processus</a:t>
          </a:r>
          <a:endParaRPr lang="fr-FR" dirty="0"/>
        </a:p>
      </dgm:t>
    </dgm:pt>
    <dgm:pt modelId="{5208B30F-665D-466C-91EA-44A3770D95A7}" type="parTrans" cxnId="{EAC17CCF-4ECF-4D8B-BB25-1AE2C9C8E959}">
      <dgm:prSet/>
      <dgm:spPr/>
      <dgm:t>
        <a:bodyPr/>
        <a:lstStyle/>
        <a:p>
          <a:endParaRPr lang="fr-FR"/>
        </a:p>
      </dgm:t>
    </dgm:pt>
    <dgm:pt modelId="{276BDC0A-CB9A-4D10-8F0E-E04FCFB93836}" type="sibTrans" cxnId="{EAC17CCF-4ECF-4D8B-BB25-1AE2C9C8E959}">
      <dgm:prSet/>
      <dgm:spPr/>
      <dgm:t>
        <a:bodyPr/>
        <a:lstStyle/>
        <a:p>
          <a:endParaRPr lang="fr-FR"/>
        </a:p>
      </dgm:t>
    </dgm:pt>
    <dgm:pt modelId="{8116B628-5A1F-4ACB-8E5A-5A05C0373826}">
      <dgm:prSet phldrT="[Texte]"/>
      <dgm:spPr/>
      <dgm:t>
        <a:bodyPr/>
        <a:lstStyle/>
        <a:p>
          <a:r>
            <a:rPr lang="fr-FR" dirty="0" smtClean="0"/>
            <a:t>Flux physique</a:t>
          </a:r>
          <a:endParaRPr lang="fr-FR" dirty="0"/>
        </a:p>
      </dgm:t>
    </dgm:pt>
    <dgm:pt modelId="{FDDC6AAC-44C8-41C8-A1B9-9D13CD7391EE}" type="parTrans" cxnId="{7A822A8D-0927-4DCA-9169-C672AAB65EAF}">
      <dgm:prSet/>
      <dgm:spPr/>
      <dgm:t>
        <a:bodyPr/>
        <a:lstStyle/>
        <a:p>
          <a:endParaRPr lang="fr-FR"/>
        </a:p>
      </dgm:t>
    </dgm:pt>
    <dgm:pt modelId="{15640BFD-40A3-4FF7-BC32-8E9FC500E8D7}" type="sibTrans" cxnId="{7A822A8D-0927-4DCA-9169-C672AAB65EAF}">
      <dgm:prSet/>
      <dgm:spPr/>
      <dgm:t>
        <a:bodyPr/>
        <a:lstStyle/>
        <a:p>
          <a:endParaRPr lang="fr-FR"/>
        </a:p>
      </dgm:t>
    </dgm:pt>
    <dgm:pt modelId="{C56CA868-9554-4700-AE0D-C6FF9B566DA7}">
      <dgm:prSet phldrT="[Texte]"/>
      <dgm:spPr/>
      <dgm:t>
        <a:bodyPr/>
        <a:lstStyle/>
        <a:p>
          <a:r>
            <a:rPr lang="fr-FR" dirty="0" smtClean="0"/>
            <a:t>Flux d’informations</a:t>
          </a:r>
          <a:endParaRPr lang="fr-FR" dirty="0"/>
        </a:p>
      </dgm:t>
    </dgm:pt>
    <dgm:pt modelId="{F29E7AB2-2D6F-4891-B481-177370A7BF39}" type="parTrans" cxnId="{E5477D72-6CFD-4A12-991E-DEB95B98A020}">
      <dgm:prSet/>
      <dgm:spPr/>
      <dgm:t>
        <a:bodyPr/>
        <a:lstStyle/>
        <a:p>
          <a:endParaRPr lang="fr-FR"/>
        </a:p>
      </dgm:t>
    </dgm:pt>
    <dgm:pt modelId="{577C4DE8-A79E-4888-AB96-505BD850DDD0}" type="sibTrans" cxnId="{E5477D72-6CFD-4A12-991E-DEB95B98A020}">
      <dgm:prSet/>
      <dgm:spPr/>
      <dgm:t>
        <a:bodyPr/>
        <a:lstStyle/>
        <a:p>
          <a:endParaRPr lang="fr-FR"/>
        </a:p>
      </dgm:t>
    </dgm:pt>
    <dgm:pt modelId="{0E295F3B-AE6D-4066-83C6-0807C793055D}">
      <dgm:prSet phldrT="[Texte]"/>
      <dgm:spPr/>
      <dgm:t>
        <a:bodyPr/>
        <a:lstStyle/>
        <a:p>
          <a:r>
            <a:rPr lang="fr-FR" dirty="0" smtClean="0"/>
            <a:t>Flux administratif et financier</a:t>
          </a:r>
          <a:endParaRPr lang="fr-FR" dirty="0"/>
        </a:p>
      </dgm:t>
    </dgm:pt>
    <dgm:pt modelId="{48355C62-1A05-426E-A5A4-9902B37DC5E5}" type="parTrans" cxnId="{38BFEF6D-FA6E-449F-80F5-027D22FABC12}">
      <dgm:prSet/>
      <dgm:spPr/>
      <dgm:t>
        <a:bodyPr/>
        <a:lstStyle/>
        <a:p>
          <a:endParaRPr lang="fr-FR"/>
        </a:p>
      </dgm:t>
    </dgm:pt>
    <dgm:pt modelId="{FEFBF6C3-1263-4607-A273-4687DEB55A16}" type="sibTrans" cxnId="{38BFEF6D-FA6E-449F-80F5-027D22FABC12}">
      <dgm:prSet/>
      <dgm:spPr/>
      <dgm:t>
        <a:bodyPr/>
        <a:lstStyle/>
        <a:p>
          <a:endParaRPr lang="fr-FR"/>
        </a:p>
      </dgm:t>
    </dgm:pt>
    <dgm:pt modelId="{D5AE8D18-A210-4BAB-9D08-BBE137F69C2E}" type="pres">
      <dgm:prSet presAssocID="{79CC28BF-862E-408A-9949-1FDD5C76F191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82CBA4FA-AB37-47EC-BFCC-F7CDEE050AED}" type="pres">
      <dgm:prSet presAssocID="{E3423D99-E3E1-485D-8002-AA59D36CBEBC}" presName="centerShape" presStyleLbl="node0" presStyleIdx="0" presStyleCnt="1" custScaleX="108304" custScaleY="100181"/>
      <dgm:spPr/>
      <dgm:t>
        <a:bodyPr/>
        <a:lstStyle/>
        <a:p>
          <a:endParaRPr lang="fr-FR"/>
        </a:p>
      </dgm:t>
    </dgm:pt>
    <dgm:pt modelId="{6649469D-AE33-47D7-B76F-4B00D96CF7C3}" type="pres">
      <dgm:prSet presAssocID="{FDDC6AAC-44C8-41C8-A1B9-9D13CD7391EE}" presName="parTrans" presStyleLbl="bgSibTrans2D1" presStyleIdx="0" presStyleCnt="3"/>
      <dgm:spPr/>
      <dgm:t>
        <a:bodyPr/>
        <a:lstStyle/>
        <a:p>
          <a:endParaRPr lang="fr-FR"/>
        </a:p>
      </dgm:t>
    </dgm:pt>
    <dgm:pt modelId="{6788A110-48DD-42B6-964E-83318269A102}" type="pres">
      <dgm:prSet presAssocID="{8116B628-5A1F-4ACB-8E5A-5A05C0373826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1B22546-2991-4E35-B99B-D2615C405300}" type="pres">
      <dgm:prSet presAssocID="{F29E7AB2-2D6F-4891-B481-177370A7BF39}" presName="parTrans" presStyleLbl="bgSibTrans2D1" presStyleIdx="1" presStyleCnt="3"/>
      <dgm:spPr/>
      <dgm:t>
        <a:bodyPr/>
        <a:lstStyle/>
        <a:p>
          <a:endParaRPr lang="fr-FR"/>
        </a:p>
      </dgm:t>
    </dgm:pt>
    <dgm:pt modelId="{BCC9E54E-FD4C-4053-AC9F-3A25EE06D5C9}" type="pres">
      <dgm:prSet presAssocID="{C56CA868-9554-4700-AE0D-C6FF9B566DA7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FA4886B-3CEC-46BA-B2C8-EB885E65FB6D}" type="pres">
      <dgm:prSet presAssocID="{48355C62-1A05-426E-A5A4-9902B37DC5E5}" presName="parTrans" presStyleLbl="bgSibTrans2D1" presStyleIdx="2" presStyleCnt="3"/>
      <dgm:spPr/>
      <dgm:t>
        <a:bodyPr/>
        <a:lstStyle/>
        <a:p>
          <a:endParaRPr lang="fr-FR"/>
        </a:p>
      </dgm:t>
    </dgm:pt>
    <dgm:pt modelId="{479618BA-BC13-4472-84BF-D79612FE14AC}" type="pres">
      <dgm:prSet presAssocID="{0E295F3B-AE6D-4066-83C6-0807C793055D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43EBDAB9-70C4-4BCE-AEFA-5D452CD93F4D}" type="presOf" srcId="{48355C62-1A05-426E-A5A4-9902B37DC5E5}" destId="{BFA4886B-3CEC-46BA-B2C8-EB885E65FB6D}" srcOrd="0" destOrd="0" presId="urn:microsoft.com/office/officeart/2005/8/layout/radial4"/>
    <dgm:cxn modelId="{38BFEF6D-FA6E-449F-80F5-027D22FABC12}" srcId="{E3423D99-E3E1-485D-8002-AA59D36CBEBC}" destId="{0E295F3B-AE6D-4066-83C6-0807C793055D}" srcOrd="2" destOrd="0" parTransId="{48355C62-1A05-426E-A5A4-9902B37DC5E5}" sibTransId="{FEFBF6C3-1263-4607-A273-4687DEB55A16}"/>
    <dgm:cxn modelId="{708E0268-A7F4-405F-956E-6770F150854A}" type="presOf" srcId="{E3423D99-E3E1-485D-8002-AA59D36CBEBC}" destId="{82CBA4FA-AB37-47EC-BFCC-F7CDEE050AED}" srcOrd="0" destOrd="0" presId="urn:microsoft.com/office/officeart/2005/8/layout/radial4"/>
    <dgm:cxn modelId="{7A822A8D-0927-4DCA-9169-C672AAB65EAF}" srcId="{E3423D99-E3E1-485D-8002-AA59D36CBEBC}" destId="{8116B628-5A1F-4ACB-8E5A-5A05C0373826}" srcOrd="0" destOrd="0" parTransId="{FDDC6AAC-44C8-41C8-A1B9-9D13CD7391EE}" sibTransId="{15640BFD-40A3-4FF7-BC32-8E9FC500E8D7}"/>
    <dgm:cxn modelId="{FC593ADD-E9CA-4A36-8F32-4B5114373683}" type="presOf" srcId="{F29E7AB2-2D6F-4891-B481-177370A7BF39}" destId="{11B22546-2991-4E35-B99B-D2615C405300}" srcOrd="0" destOrd="0" presId="urn:microsoft.com/office/officeart/2005/8/layout/radial4"/>
    <dgm:cxn modelId="{EAC17CCF-4ECF-4D8B-BB25-1AE2C9C8E959}" srcId="{79CC28BF-862E-408A-9949-1FDD5C76F191}" destId="{E3423D99-E3E1-485D-8002-AA59D36CBEBC}" srcOrd="0" destOrd="0" parTransId="{5208B30F-665D-466C-91EA-44A3770D95A7}" sibTransId="{276BDC0A-CB9A-4D10-8F0E-E04FCFB93836}"/>
    <dgm:cxn modelId="{9FF8CEB2-08B5-41E2-A066-C86905DABB11}" type="presOf" srcId="{8116B628-5A1F-4ACB-8E5A-5A05C0373826}" destId="{6788A110-48DD-42B6-964E-83318269A102}" srcOrd="0" destOrd="0" presId="urn:microsoft.com/office/officeart/2005/8/layout/radial4"/>
    <dgm:cxn modelId="{29D4757C-F80D-40B8-9D4C-A995A2677B9A}" type="presOf" srcId="{79CC28BF-862E-408A-9949-1FDD5C76F191}" destId="{D5AE8D18-A210-4BAB-9D08-BBE137F69C2E}" srcOrd="0" destOrd="0" presId="urn:microsoft.com/office/officeart/2005/8/layout/radial4"/>
    <dgm:cxn modelId="{E5477D72-6CFD-4A12-991E-DEB95B98A020}" srcId="{E3423D99-E3E1-485D-8002-AA59D36CBEBC}" destId="{C56CA868-9554-4700-AE0D-C6FF9B566DA7}" srcOrd="1" destOrd="0" parTransId="{F29E7AB2-2D6F-4891-B481-177370A7BF39}" sibTransId="{577C4DE8-A79E-4888-AB96-505BD850DDD0}"/>
    <dgm:cxn modelId="{2BBCB622-2C92-41E1-B548-EDE4C914FD2C}" type="presOf" srcId="{0E295F3B-AE6D-4066-83C6-0807C793055D}" destId="{479618BA-BC13-4472-84BF-D79612FE14AC}" srcOrd="0" destOrd="0" presId="urn:microsoft.com/office/officeart/2005/8/layout/radial4"/>
    <dgm:cxn modelId="{39CB11B2-1A0C-4B0C-81CD-D77E014FAD47}" type="presOf" srcId="{FDDC6AAC-44C8-41C8-A1B9-9D13CD7391EE}" destId="{6649469D-AE33-47D7-B76F-4B00D96CF7C3}" srcOrd="0" destOrd="0" presId="urn:microsoft.com/office/officeart/2005/8/layout/radial4"/>
    <dgm:cxn modelId="{2F927D4F-91F1-46F6-BEFC-2CE070FB9A33}" type="presOf" srcId="{C56CA868-9554-4700-AE0D-C6FF9B566DA7}" destId="{BCC9E54E-FD4C-4053-AC9F-3A25EE06D5C9}" srcOrd="0" destOrd="0" presId="urn:microsoft.com/office/officeart/2005/8/layout/radial4"/>
    <dgm:cxn modelId="{9173590C-7E69-4E24-8A07-34894171B49D}" type="presParOf" srcId="{D5AE8D18-A210-4BAB-9D08-BBE137F69C2E}" destId="{82CBA4FA-AB37-47EC-BFCC-F7CDEE050AED}" srcOrd="0" destOrd="0" presId="urn:microsoft.com/office/officeart/2005/8/layout/radial4"/>
    <dgm:cxn modelId="{3385C2DF-2461-4793-93F8-8EE4B0B25920}" type="presParOf" srcId="{D5AE8D18-A210-4BAB-9D08-BBE137F69C2E}" destId="{6649469D-AE33-47D7-B76F-4B00D96CF7C3}" srcOrd="1" destOrd="0" presId="urn:microsoft.com/office/officeart/2005/8/layout/radial4"/>
    <dgm:cxn modelId="{D388BE13-011D-4819-83C7-AC6219D4E778}" type="presParOf" srcId="{D5AE8D18-A210-4BAB-9D08-BBE137F69C2E}" destId="{6788A110-48DD-42B6-964E-83318269A102}" srcOrd="2" destOrd="0" presId="urn:microsoft.com/office/officeart/2005/8/layout/radial4"/>
    <dgm:cxn modelId="{2C496914-EE04-4E62-AA44-141FDE50604B}" type="presParOf" srcId="{D5AE8D18-A210-4BAB-9D08-BBE137F69C2E}" destId="{11B22546-2991-4E35-B99B-D2615C405300}" srcOrd="3" destOrd="0" presId="urn:microsoft.com/office/officeart/2005/8/layout/radial4"/>
    <dgm:cxn modelId="{39E10318-CE4D-4452-95E1-EAE9C9FA581D}" type="presParOf" srcId="{D5AE8D18-A210-4BAB-9D08-BBE137F69C2E}" destId="{BCC9E54E-FD4C-4053-AC9F-3A25EE06D5C9}" srcOrd="4" destOrd="0" presId="urn:microsoft.com/office/officeart/2005/8/layout/radial4"/>
    <dgm:cxn modelId="{B90495DB-398E-4B76-93BF-9B9E398ADFDB}" type="presParOf" srcId="{D5AE8D18-A210-4BAB-9D08-BBE137F69C2E}" destId="{BFA4886B-3CEC-46BA-B2C8-EB885E65FB6D}" srcOrd="5" destOrd="0" presId="urn:microsoft.com/office/officeart/2005/8/layout/radial4"/>
    <dgm:cxn modelId="{9B86E018-D9FA-4415-B8B5-D9AF4A5B501B}" type="presParOf" srcId="{D5AE8D18-A210-4BAB-9D08-BBE137F69C2E}" destId="{479618BA-BC13-4472-84BF-D79612FE14AC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9CC28BF-862E-408A-9949-1FDD5C76F191}" type="doc">
      <dgm:prSet loTypeId="urn:microsoft.com/office/officeart/2005/8/layout/radial4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fr-FR"/>
        </a:p>
      </dgm:t>
    </dgm:pt>
    <dgm:pt modelId="{E3423D99-E3E1-485D-8002-AA59D36CBEBC}">
      <dgm:prSet phldrT="[Texte]"/>
      <dgm:spPr/>
      <dgm:t>
        <a:bodyPr/>
        <a:lstStyle/>
        <a:p>
          <a:r>
            <a:rPr lang="fr-FR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Ma suggestion de durabilité</a:t>
          </a:r>
          <a:endParaRPr lang="fr-FR" dirty="0"/>
        </a:p>
      </dgm:t>
    </dgm:pt>
    <dgm:pt modelId="{5208B30F-665D-466C-91EA-44A3770D95A7}" type="parTrans" cxnId="{EAC17CCF-4ECF-4D8B-BB25-1AE2C9C8E959}">
      <dgm:prSet/>
      <dgm:spPr/>
      <dgm:t>
        <a:bodyPr/>
        <a:lstStyle/>
        <a:p>
          <a:endParaRPr lang="fr-FR"/>
        </a:p>
      </dgm:t>
    </dgm:pt>
    <dgm:pt modelId="{276BDC0A-CB9A-4D10-8F0E-E04FCFB93836}" type="sibTrans" cxnId="{EAC17CCF-4ECF-4D8B-BB25-1AE2C9C8E959}">
      <dgm:prSet/>
      <dgm:spPr/>
      <dgm:t>
        <a:bodyPr/>
        <a:lstStyle/>
        <a:p>
          <a:endParaRPr lang="fr-FR"/>
        </a:p>
      </dgm:t>
    </dgm:pt>
    <dgm:pt modelId="{8116B628-5A1F-4ACB-8E5A-5A05C0373826}">
      <dgm:prSet phldrT="[Texte]"/>
      <dgm:spPr/>
      <dgm:t>
        <a:bodyPr/>
        <a:lstStyle/>
        <a:p>
          <a:r>
            <a:rPr lang="fr-FR" dirty="0" smtClean="0"/>
            <a:t>Flux physique</a:t>
          </a:r>
          <a:endParaRPr lang="fr-FR" dirty="0"/>
        </a:p>
      </dgm:t>
    </dgm:pt>
    <dgm:pt modelId="{FDDC6AAC-44C8-41C8-A1B9-9D13CD7391EE}" type="parTrans" cxnId="{7A822A8D-0927-4DCA-9169-C672AAB65EAF}">
      <dgm:prSet/>
      <dgm:spPr/>
      <dgm:t>
        <a:bodyPr/>
        <a:lstStyle/>
        <a:p>
          <a:endParaRPr lang="fr-FR"/>
        </a:p>
      </dgm:t>
    </dgm:pt>
    <dgm:pt modelId="{15640BFD-40A3-4FF7-BC32-8E9FC500E8D7}" type="sibTrans" cxnId="{7A822A8D-0927-4DCA-9169-C672AAB65EAF}">
      <dgm:prSet/>
      <dgm:spPr/>
      <dgm:t>
        <a:bodyPr/>
        <a:lstStyle/>
        <a:p>
          <a:endParaRPr lang="fr-FR"/>
        </a:p>
      </dgm:t>
    </dgm:pt>
    <dgm:pt modelId="{C56CA868-9554-4700-AE0D-C6FF9B566DA7}">
      <dgm:prSet phldrT="[Texte]"/>
      <dgm:spPr/>
      <dgm:t>
        <a:bodyPr/>
        <a:lstStyle/>
        <a:p>
          <a:r>
            <a:rPr lang="fr-FR" dirty="0" smtClean="0"/>
            <a:t>Flux d’informations</a:t>
          </a:r>
          <a:endParaRPr lang="fr-FR" dirty="0"/>
        </a:p>
      </dgm:t>
    </dgm:pt>
    <dgm:pt modelId="{F29E7AB2-2D6F-4891-B481-177370A7BF39}" type="parTrans" cxnId="{E5477D72-6CFD-4A12-991E-DEB95B98A020}">
      <dgm:prSet/>
      <dgm:spPr/>
      <dgm:t>
        <a:bodyPr/>
        <a:lstStyle/>
        <a:p>
          <a:endParaRPr lang="fr-FR"/>
        </a:p>
      </dgm:t>
    </dgm:pt>
    <dgm:pt modelId="{577C4DE8-A79E-4888-AB96-505BD850DDD0}" type="sibTrans" cxnId="{E5477D72-6CFD-4A12-991E-DEB95B98A020}">
      <dgm:prSet/>
      <dgm:spPr/>
      <dgm:t>
        <a:bodyPr/>
        <a:lstStyle/>
        <a:p>
          <a:endParaRPr lang="fr-FR"/>
        </a:p>
      </dgm:t>
    </dgm:pt>
    <dgm:pt modelId="{0E295F3B-AE6D-4066-83C6-0807C793055D}">
      <dgm:prSet phldrT="[Texte]"/>
      <dgm:spPr/>
      <dgm:t>
        <a:bodyPr/>
        <a:lstStyle/>
        <a:p>
          <a:r>
            <a:rPr lang="fr-FR" dirty="0" smtClean="0"/>
            <a:t>Flux administratif et financier</a:t>
          </a:r>
          <a:endParaRPr lang="fr-FR" dirty="0"/>
        </a:p>
      </dgm:t>
    </dgm:pt>
    <dgm:pt modelId="{48355C62-1A05-426E-A5A4-9902B37DC5E5}" type="parTrans" cxnId="{38BFEF6D-FA6E-449F-80F5-027D22FABC12}">
      <dgm:prSet/>
      <dgm:spPr/>
      <dgm:t>
        <a:bodyPr/>
        <a:lstStyle/>
        <a:p>
          <a:endParaRPr lang="fr-FR"/>
        </a:p>
      </dgm:t>
    </dgm:pt>
    <dgm:pt modelId="{FEFBF6C3-1263-4607-A273-4687DEB55A16}" type="sibTrans" cxnId="{38BFEF6D-FA6E-449F-80F5-027D22FABC12}">
      <dgm:prSet/>
      <dgm:spPr/>
      <dgm:t>
        <a:bodyPr/>
        <a:lstStyle/>
        <a:p>
          <a:endParaRPr lang="fr-FR"/>
        </a:p>
      </dgm:t>
    </dgm:pt>
    <dgm:pt modelId="{D5AE8D18-A210-4BAB-9D08-BBE137F69C2E}" type="pres">
      <dgm:prSet presAssocID="{79CC28BF-862E-408A-9949-1FDD5C76F191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82CBA4FA-AB37-47EC-BFCC-F7CDEE050AED}" type="pres">
      <dgm:prSet presAssocID="{E3423D99-E3E1-485D-8002-AA59D36CBEBC}" presName="centerShape" presStyleLbl="node0" presStyleIdx="0" presStyleCnt="1" custScaleX="108304" custScaleY="100181"/>
      <dgm:spPr/>
      <dgm:t>
        <a:bodyPr/>
        <a:lstStyle/>
        <a:p>
          <a:endParaRPr lang="fr-FR"/>
        </a:p>
      </dgm:t>
    </dgm:pt>
    <dgm:pt modelId="{6649469D-AE33-47D7-B76F-4B00D96CF7C3}" type="pres">
      <dgm:prSet presAssocID="{FDDC6AAC-44C8-41C8-A1B9-9D13CD7391EE}" presName="parTrans" presStyleLbl="bgSibTrans2D1" presStyleIdx="0" presStyleCnt="3"/>
      <dgm:spPr/>
      <dgm:t>
        <a:bodyPr/>
        <a:lstStyle/>
        <a:p>
          <a:endParaRPr lang="fr-FR"/>
        </a:p>
      </dgm:t>
    </dgm:pt>
    <dgm:pt modelId="{6788A110-48DD-42B6-964E-83318269A102}" type="pres">
      <dgm:prSet presAssocID="{8116B628-5A1F-4ACB-8E5A-5A05C0373826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1B22546-2991-4E35-B99B-D2615C405300}" type="pres">
      <dgm:prSet presAssocID="{F29E7AB2-2D6F-4891-B481-177370A7BF39}" presName="parTrans" presStyleLbl="bgSibTrans2D1" presStyleIdx="1" presStyleCnt="3"/>
      <dgm:spPr/>
      <dgm:t>
        <a:bodyPr/>
        <a:lstStyle/>
        <a:p>
          <a:endParaRPr lang="fr-FR"/>
        </a:p>
      </dgm:t>
    </dgm:pt>
    <dgm:pt modelId="{BCC9E54E-FD4C-4053-AC9F-3A25EE06D5C9}" type="pres">
      <dgm:prSet presAssocID="{C56CA868-9554-4700-AE0D-C6FF9B566DA7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FA4886B-3CEC-46BA-B2C8-EB885E65FB6D}" type="pres">
      <dgm:prSet presAssocID="{48355C62-1A05-426E-A5A4-9902B37DC5E5}" presName="parTrans" presStyleLbl="bgSibTrans2D1" presStyleIdx="2" presStyleCnt="3"/>
      <dgm:spPr/>
      <dgm:t>
        <a:bodyPr/>
        <a:lstStyle/>
        <a:p>
          <a:endParaRPr lang="fr-FR"/>
        </a:p>
      </dgm:t>
    </dgm:pt>
    <dgm:pt modelId="{479618BA-BC13-4472-84BF-D79612FE14AC}" type="pres">
      <dgm:prSet presAssocID="{0E295F3B-AE6D-4066-83C6-0807C793055D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43EBDAB9-70C4-4BCE-AEFA-5D452CD93F4D}" type="presOf" srcId="{48355C62-1A05-426E-A5A4-9902B37DC5E5}" destId="{BFA4886B-3CEC-46BA-B2C8-EB885E65FB6D}" srcOrd="0" destOrd="0" presId="urn:microsoft.com/office/officeart/2005/8/layout/radial4"/>
    <dgm:cxn modelId="{38BFEF6D-FA6E-449F-80F5-027D22FABC12}" srcId="{E3423D99-E3E1-485D-8002-AA59D36CBEBC}" destId="{0E295F3B-AE6D-4066-83C6-0807C793055D}" srcOrd="2" destOrd="0" parTransId="{48355C62-1A05-426E-A5A4-9902B37DC5E5}" sibTransId="{FEFBF6C3-1263-4607-A273-4687DEB55A16}"/>
    <dgm:cxn modelId="{708E0268-A7F4-405F-956E-6770F150854A}" type="presOf" srcId="{E3423D99-E3E1-485D-8002-AA59D36CBEBC}" destId="{82CBA4FA-AB37-47EC-BFCC-F7CDEE050AED}" srcOrd="0" destOrd="0" presId="urn:microsoft.com/office/officeart/2005/8/layout/radial4"/>
    <dgm:cxn modelId="{7A822A8D-0927-4DCA-9169-C672AAB65EAF}" srcId="{E3423D99-E3E1-485D-8002-AA59D36CBEBC}" destId="{8116B628-5A1F-4ACB-8E5A-5A05C0373826}" srcOrd="0" destOrd="0" parTransId="{FDDC6AAC-44C8-41C8-A1B9-9D13CD7391EE}" sibTransId="{15640BFD-40A3-4FF7-BC32-8E9FC500E8D7}"/>
    <dgm:cxn modelId="{FC593ADD-E9CA-4A36-8F32-4B5114373683}" type="presOf" srcId="{F29E7AB2-2D6F-4891-B481-177370A7BF39}" destId="{11B22546-2991-4E35-B99B-D2615C405300}" srcOrd="0" destOrd="0" presId="urn:microsoft.com/office/officeart/2005/8/layout/radial4"/>
    <dgm:cxn modelId="{EAC17CCF-4ECF-4D8B-BB25-1AE2C9C8E959}" srcId="{79CC28BF-862E-408A-9949-1FDD5C76F191}" destId="{E3423D99-E3E1-485D-8002-AA59D36CBEBC}" srcOrd="0" destOrd="0" parTransId="{5208B30F-665D-466C-91EA-44A3770D95A7}" sibTransId="{276BDC0A-CB9A-4D10-8F0E-E04FCFB93836}"/>
    <dgm:cxn modelId="{9FF8CEB2-08B5-41E2-A066-C86905DABB11}" type="presOf" srcId="{8116B628-5A1F-4ACB-8E5A-5A05C0373826}" destId="{6788A110-48DD-42B6-964E-83318269A102}" srcOrd="0" destOrd="0" presId="urn:microsoft.com/office/officeart/2005/8/layout/radial4"/>
    <dgm:cxn modelId="{29D4757C-F80D-40B8-9D4C-A995A2677B9A}" type="presOf" srcId="{79CC28BF-862E-408A-9949-1FDD5C76F191}" destId="{D5AE8D18-A210-4BAB-9D08-BBE137F69C2E}" srcOrd="0" destOrd="0" presId="urn:microsoft.com/office/officeart/2005/8/layout/radial4"/>
    <dgm:cxn modelId="{E5477D72-6CFD-4A12-991E-DEB95B98A020}" srcId="{E3423D99-E3E1-485D-8002-AA59D36CBEBC}" destId="{C56CA868-9554-4700-AE0D-C6FF9B566DA7}" srcOrd="1" destOrd="0" parTransId="{F29E7AB2-2D6F-4891-B481-177370A7BF39}" sibTransId="{577C4DE8-A79E-4888-AB96-505BD850DDD0}"/>
    <dgm:cxn modelId="{2BBCB622-2C92-41E1-B548-EDE4C914FD2C}" type="presOf" srcId="{0E295F3B-AE6D-4066-83C6-0807C793055D}" destId="{479618BA-BC13-4472-84BF-D79612FE14AC}" srcOrd="0" destOrd="0" presId="urn:microsoft.com/office/officeart/2005/8/layout/radial4"/>
    <dgm:cxn modelId="{39CB11B2-1A0C-4B0C-81CD-D77E014FAD47}" type="presOf" srcId="{FDDC6AAC-44C8-41C8-A1B9-9D13CD7391EE}" destId="{6649469D-AE33-47D7-B76F-4B00D96CF7C3}" srcOrd="0" destOrd="0" presId="urn:microsoft.com/office/officeart/2005/8/layout/radial4"/>
    <dgm:cxn modelId="{2F927D4F-91F1-46F6-BEFC-2CE070FB9A33}" type="presOf" srcId="{C56CA868-9554-4700-AE0D-C6FF9B566DA7}" destId="{BCC9E54E-FD4C-4053-AC9F-3A25EE06D5C9}" srcOrd="0" destOrd="0" presId="urn:microsoft.com/office/officeart/2005/8/layout/radial4"/>
    <dgm:cxn modelId="{9173590C-7E69-4E24-8A07-34894171B49D}" type="presParOf" srcId="{D5AE8D18-A210-4BAB-9D08-BBE137F69C2E}" destId="{82CBA4FA-AB37-47EC-BFCC-F7CDEE050AED}" srcOrd="0" destOrd="0" presId="urn:microsoft.com/office/officeart/2005/8/layout/radial4"/>
    <dgm:cxn modelId="{3385C2DF-2461-4793-93F8-8EE4B0B25920}" type="presParOf" srcId="{D5AE8D18-A210-4BAB-9D08-BBE137F69C2E}" destId="{6649469D-AE33-47D7-B76F-4B00D96CF7C3}" srcOrd="1" destOrd="0" presId="urn:microsoft.com/office/officeart/2005/8/layout/radial4"/>
    <dgm:cxn modelId="{D388BE13-011D-4819-83C7-AC6219D4E778}" type="presParOf" srcId="{D5AE8D18-A210-4BAB-9D08-BBE137F69C2E}" destId="{6788A110-48DD-42B6-964E-83318269A102}" srcOrd="2" destOrd="0" presId="urn:microsoft.com/office/officeart/2005/8/layout/radial4"/>
    <dgm:cxn modelId="{2C496914-EE04-4E62-AA44-141FDE50604B}" type="presParOf" srcId="{D5AE8D18-A210-4BAB-9D08-BBE137F69C2E}" destId="{11B22546-2991-4E35-B99B-D2615C405300}" srcOrd="3" destOrd="0" presId="urn:microsoft.com/office/officeart/2005/8/layout/radial4"/>
    <dgm:cxn modelId="{39E10318-CE4D-4452-95E1-EAE9C9FA581D}" type="presParOf" srcId="{D5AE8D18-A210-4BAB-9D08-BBE137F69C2E}" destId="{BCC9E54E-FD4C-4053-AC9F-3A25EE06D5C9}" srcOrd="4" destOrd="0" presId="urn:microsoft.com/office/officeart/2005/8/layout/radial4"/>
    <dgm:cxn modelId="{B90495DB-398E-4B76-93BF-9B9E398ADFDB}" type="presParOf" srcId="{D5AE8D18-A210-4BAB-9D08-BBE137F69C2E}" destId="{BFA4886B-3CEC-46BA-B2C8-EB885E65FB6D}" srcOrd="5" destOrd="0" presId="urn:microsoft.com/office/officeart/2005/8/layout/radial4"/>
    <dgm:cxn modelId="{9B86E018-D9FA-4415-B8B5-D9AF4A5B501B}" type="presParOf" srcId="{D5AE8D18-A210-4BAB-9D08-BBE137F69C2E}" destId="{479618BA-BC13-4472-84BF-D79612FE14AC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CBA4FA-AB37-47EC-BFCC-F7CDEE050AED}">
      <dsp:nvSpPr>
        <dsp:cNvPr id="0" name=""/>
        <dsp:cNvSpPr/>
      </dsp:nvSpPr>
      <dsp:spPr>
        <a:xfrm>
          <a:off x="3484420" y="3566278"/>
          <a:ext cx="2880008" cy="266400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6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Réussite</a:t>
          </a:r>
          <a:r>
            <a:rPr lang="fr-FR" sz="2600" kern="1200" dirty="0" smtClean="0"/>
            <a:t> </a:t>
          </a:r>
          <a:r>
            <a:rPr lang="fr-FR" sz="26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opérationnelle</a:t>
          </a:r>
          <a:r>
            <a:rPr lang="fr-FR" sz="2600" kern="1200" dirty="0" smtClean="0"/>
            <a:t> </a:t>
          </a:r>
          <a:r>
            <a:rPr lang="fr-FR" sz="26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d’un</a:t>
          </a:r>
          <a:r>
            <a:rPr lang="fr-FR" sz="2600" kern="1200" dirty="0" smtClean="0"/>
            <a:t> </a:t>
          </a:r>
          <a:r>
            <a:rPr lang="fr-FR" sz="26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processus</a:t>
          </a:r>
          <a:endParaRPr lang="fr-FR" sz="2600" kern="1200" dirty="0"/>
        </a:p>
      </dsp:txBody>
      <dsp:txXfrm>
        <a:off x="3906187" y="3956412"/>
        <a:ext cx="2036474" cy="1883734"/>
      </dsp:txXfrm>
    </dsp:sp>
    <dsp:sp modelId="{6649469D-AE33-47D7-B76F-4B00D96CF7C3}">
      <dsp:nvSpPr>
        <dsp:cNvPr id="0" name=""/>
        <dsp:cNvSpPr/>
      </dsp:nvSpPr>
      <dsp:spPr>
        <a:xfrm rot="12900000">
          <a:off x="1528365" y="2963547"/>
          <a:ext cx="2348301" cy="757868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88A110-48DD-42B6-964E-83318269A102}">
      <dsp:nvSpPr>
        <dsp:cNvPr id="0" name=""/>
        <dsp:cNvSpPr/>
      </dsp:nvSpPr>
      <dsp:spPr>
        <a:xfrm>
          <a:off x="477593" y="1658525"/>
          <a:ext cx="2526229" cy="202098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000" kern="1200" dirty="0" smtClean="0"/>
            <a:t>Flux physique</a:t>
          </a:r>
          <a:endParaRPr lang="fr-FR" sz="3000" kern="1200" dirty="0"/>
        </a:p>
      </dsp:txBody>
      <dsp:txXfrm>
        <a:off x="536786" y="1717718"/>
        <a:ext cx="2407843" cy="1902597"/>
      </dsp:txXfrm>
    </dsp:sp>
    <dsp:sp modelId="{11B22546-2991-4E35-B99B-D2615C405300}">
      <dsp:nvSpPr>
        <dsp:cNvPr id="0" name=""/>
        <dsp:cNvSpPr/>
      </dsp:nvSpPr>
      <dsp:spPr>
        <a:xfrm rot="16200000">
          <a:off x="3717376" y="1839792"/>
          <a:ext cx="2414095" cy="757868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C9E54E-FD4C-4053-AC9F-3A25EE06D5C9}">
      <dsp:nvSpPr>
        <dsp:cNvPr id="0" name=""/>
        <dsp:cNvSpPr/>
      </dsp:nvSpPr>
      <dsp:spPr>
        <a:xfrm>
          <a:off x="3661309" y="1187"/>
          <a:ext cx="2526229" cy="2020983"/>
        </a:xfrm>
        <a:prstGeom prst="roundRect">
          <a:avLst>
            <a:gd name="adj" fmla="val 10000"/>
          </a:avLst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000" kern="1200" dirty="0" smtClean="0"/>
            <a:t>Flux d’informations</a:t>
          </a:r>
          <a:endParaRPr lang="fr-FR" sz="3000" kern="1200" dirty="0"/>
        </a:p>
      </dsp:txBody>
      <dsp:txXfrm>
        <a:off x="3720502" y="60380"/>
        <a:ext cx="2407843" cy="1902597"/>
      </dsp:txXfrm>
    </dsp:sp>
    <dsp:sp modelId="{BFA4886B-3CEC-46BA-B2C8-EB885E65FB6D}">
      <dsp:nvSpPr>
        <dsp:cNvPr id="0" name=""/>
        <dsp:cNvSpPr/>
      </dsp:nvSpPr>
      <dsp:spPr>
        <a:xfrm rot="19500000">
          <a:off x="5972181" y="2963547"/>
          <a:ext cx="2348301" cy="757868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9618BA-BC13-4472-84BF-D79612FE14AC}">
      <dsp:nvSpPr>
        <dsp:cNvPr id="0" name=""/>
        <dsp:cNvSpPr/>
      </dsp:nvSpPr>
      <dsp:spPr>
        <a:xfrm>
          <a:off x="6845025" y="1658525"/>
          <a:ext cx="2526229" cy="2020983"/>
        </a:xfrm>
        <a:prstGeom prst="roundRect">
          <a:avLst>
            <a:gd name="adj" fmla="val 1000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000" kern="1200" dirty="0" smtClean="0"/>
            <a:t>Flux administratif et financier</a:t>
          </a:r>
          <a:endParaRPr lang="fr-FR" sz="3000" kern="1200" dirty="0"/>
        </a:p>
      </dsp:txBody>
      <dsp:txXfrm>
        <a:off x="6904218" y="1717718"/>
        <a:ext cx="2407843" cy="190259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CBA4FA-AB37-47EC-BFCC-F7CDEE050AED}">
      <dsp:nvSpPr>
        <dsp:cNvPr id="0" name=""/>
        <dsp:cNvSpPr/>
      </dsp:nvSpPr>
      <dsp:spPr>
        <a:xfrm>
          <a:off x="1452548" y="1588437"/>
          <a:ext cx="1349133" cy="124794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Ma suggestion de durabilité</a:t>
          </a:r>
          <a:endParaRPr lang="fr-FR" sz="1500" kern="1200" dirty="0"/>
        </a:p>
      </dsp:txBody>
      <dsp:txXfrm>
        <a:off x="1650124" y="1771194"/>
        <a:ext cx="953981" cy="882432"/>
      </dsp:txXfrm>
    </dsp:sp>
    <dsp:sp modelId="{6649469D-AE33-47D7-B76F-4B00D96CF7C3}">
      <dsp:nvSpPr>
        <dsp:cNvPr id="0" name=""/>
        <dsp:cNvSpPr/>
      </dsp:nvSpPr>
      <dsp:spPr>
        <a:xfrm rot="12900000">
          <a:off x="610811" y="1331032"/>
          <a:ext cx="1022153" cy="355022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88A110-48DD-42B6-964E-83318269A102}">
      <dsp:nvSpPr>
        <dsp:cNvPr id="0" name=""/>
        <dsp:cNvSpPr/>
      </dsp:nvSpPr>
      <dsp:spPr>
        <a:xfrm>
          <a:off x="111535" y="742039"/>
          <a:ext cx="1183407" cy="94672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Flux physique</a:t>
          </a:r>
          <a:endParaRPr lang="fr-FR" sz="1400" kern="1200" dirty="0"/>
        </a:p>
      </dsp:txBody>
      <dsp:txXfrm>
        <a:off x="139264" y="769768"/>
        <a:ext cx="1127949" cy="891267"/>
      </dsp:txXfrm>
    </dsp:sp>
    <dsp:sp modelId="{11B22546-2991-4E35-B99B-D2615C405300}">
      <dsp:nvSpPr>
        <dsp:cNvPr id="0" name=""/>
        <dsp:cNvSpPr/>
      </dsp:nvSpPr>
      <dsp:spPr>
        <a:xfrm rot="16200000">
          <a:off x="1600627" y="823155"/>
          <a:ext cx="1052974" cy="355022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C9E54E-FD4C-4053-AC9F-3A25EE06D5C9}">
      <dsp:nvSpPr>
        <dsp:cNvPr id="0" name=""/>
        <dsp:cNvSpPr/>
      </dsp:nvSpPr>
      <dsp:spPr>
        <a:xfrm>
          <a:off x="1535411" y="816"/>
          <a:ext cx="1183407" cy="946725"/>
        </a:xfrm>
        <a:prstGeom prst="roundRect">
          <a:avLst>
            <a:gd name="adj" fmla="val 10000"/>
          </a:avLst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Flux d’informations</a:t>
          </a:r>
          <a:endParaRPr lang="fr-FR" sz="1400" kern="1200" dirty="0"/>
        </a:p>
      </dsp:txBody>
      <dsp:txXfrm>
        <a:off x="1563140" y="28545"/>
        <a:ext cx="1127949" cy="891267"/>
      </dsp:txXfrm>
    </dsp:sp>
    <dsp:sp modelId="{BFA4886B-3CEC-46BA-B2C8-EB885E65FB6D}">
      <dsp:nvSpPr>
        <dsp:cNvPr id="0" name=""/>
        <dsp:cNvSpPr/>
      </dsp:nvSpPr>
      <dsp:spPr>
        <a:xfrm rot="19500000">
          <a:off x="2621265" y="1331032"/>
          <a:ext cx="1022153" cy="355022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9618BA-BC13-4472-84BF-D79612FE14AC}">
      <dsp:nvSpPr>
        <dsp:cNvPr id="0" name=""/>
        <dsp:cNvSpPr/>
      </dsp:nvSpPr>
      <dsp:spPr>
        <a:xfrm>
          <a:off x="2959287" y="742039"/>
          <a:ext cx="1183407" cy="946725"/>
        </a:xfrm>
        <a:prstGeom prst="roundRect">
          <a:avLst>
            <a:gd name="adj" fmla="val 1000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Flux administratif et financier</a:t>
          </a:r>
          <a:endParaRPr lang="fr-FR" sz="1400" kern="1200" dirty="0"/>
        </a:p>
      </dsp:txBody>
      <dsp:txXfrm>
        <a:off x="2987016" y="769768"/>
        <a:ext cx="1127949" cy="8912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F3EC19-7DD6-459A-AED9-C7829101803D}" type="datetimeFigureOut">
              <a:rPr lang="fr-FR" smtClean="0"/>
              <a:t>31/01/2024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1FD642-67C4-4F62-87B3-DC1E1A2CA4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21897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AF0BA-3F2C-47E1-94EE-2F6D4C107091}" type="datetime1">
              <a:rPr lang="fr-FR" smtClean="0"/>
              <a:t>31/01/2024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EA928-F6CA-47EC-8C24-8B9388D35C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2831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F82BA-975E-4BFF-9B86-4394EDCADAA7}" type="datetime1">
              <a:rPr lang="fr-FR" smtClean="0"/>
              <a:t>31/01/2024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EA928-F6CA-47EC-8C24-8B9388D35C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0144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994DD-BDB0-44ED-8A82-9278E00AACA5}" type="datetime1">
              <a:rPr lang="fr-FR" smtClean="0"/>
              <a:t>31/01/2024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EA928-F6CA-47EC-8C24-8B9388D35C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2791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AF0B3-C966-436F-BE1C-7D889190681D}" type="datetime1">
              <a:rPr lang="fr-FR" smtClean="0"/>
              <a:t>31/01/2024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EA928-F6CA-47EC-8C24-8B9388D35C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8628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38278-F4DA-4130-A993-5D68E24198D9}" type="datetime1">
              <a:rPr lang="fr-FR" smtClean="0"/>
              <a:t>31/01/2024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EA928-F6CA-47EC-8C24-8B9388D35C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1858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3E0E4-34B6-4529-9144-8FE8608A55E3}" type="datetime1">
              <a:rPr lang="fr-FR" smtClean="0"/>
              <a:t>31/01/2024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EA928-F6CA-47EC-8C24-8B9388D35C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2593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C0086-4073-4E27-80E5-0EFDA233CBC4}" type="datetime1">
              <a:rPr lang="fr-FR" smtClean="0"/>
              <a:t>31/01/2024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EA928-F6CA-47EC-8C24-8B9388D35C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8881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64222-4D21-46A6-BD40-DC28B8A5197D}" type="datetime1">
              <a:rPr lang="fr-FR" smtClean="0"/>
              <a:t>31/01/2024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EA928-F6CA-47EC-8C24-8B9388D35C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7176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47413-5BB0-4AE7-9997-666CB5807B57}" type="datetime1">
              <a:rPr lang="fr-FR" smtClean="0"/>
              <a:t>31/01/2024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EA928-F6CA-47EC-8C24-8B9388D35C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6156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030C6-B3DA-4AA8-B2B0-3342ABC3BF14}" type="datetime1">
              <a:rPr lang="fr-FR" smtClean="0"/>
              <a:t>31/01/2024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EA928-F6CA-47EC-8C24-8B9388D35C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0709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A5717-E9CE-44FD-9978-20E81B42CC87}" type="datetime1">
              <a:rPr lang="fr-FR" smtClean="0"/>
              <a:t>31/01/2024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EA928-F6CA-47EC-8C24-8B9388D35C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405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D79555-CF71-4B42-BBEE-9ABAAF20A099}" type="datetime1">
              <a:rPr lang="fr-FR" smtClean="0"/>
              <a:t>31/01/2024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4EA928-F6CA-47EC-8C24-8B9388D35C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3375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elge.fr/article-conseil/meilleure-base-de-donnees-erp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hyperlink" Target="https://www.mecalux.fr/blog/mrp-management-ressources-production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bscdesigner.com/fr/tableau-de-bord-prospectif-des-pdg.htm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techopen.com/chapters/63678" TargetMode="External"/><Relationship Id="rId2" Type="http://schemas.openxmlformats.org/officeDocument/2006/relationships/hyperlink" Target="https://www.dematic.com/fr-fr/insights/articles/out-of-the-box-solutions-driving-sustainability-in-food-logistic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drawsoft.com/fr/inventory-management-flowchart.html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hyperlink" Target="https://www.pairform.fr/doc/39/80/158/web/res/Plan_2D_-_avec_flux.p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Présentation du livrable </a:t>
            </a:r>
            <a:br>
              <a:rPr lang="fr-FR" dirty="0" smtClean="0"/>
            </a:br>
            <a:r>
              <a:rPr lang="fr-FR" dirty="0" smtClean="0"/>
              <a:t>Organisation Industrielle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Semestre GIE 1 – Groupe Apprentis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EA928-F6CA-47EC-8C24-8B9388D35C05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3837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121" y="1394704"/>
            <a:ext cx="3981450" cy="33147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49549" y="5129189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800" dirty="0" smtClean="0">
                <a:hlinkClick r:id="rId3"/>
              </a:rPr>
              <a:t>Source: https</a:t>
            </a:r>
            <a:r>
              <a:rPr lang="fr-FR" sz="800" dirty="0">
                <a:hlinkClick r:id="rId3"/>
              </a:rPr>
              <a:t>://</a:t>
            </a:r>
            <a:r>
              <a:rPr lang="fr-FR" sz="800" dirty="0" smtClean="0">
                <a:hlinkClick r:id="rId3"/>
              </a:rPr>
              <a:t>www.celge.fr/article-conseil/meilleure-base-de-donnees-erp</a:t>
            </a:r>
            <a:endParaRPr lang="fr-FR" sz="800" dirty="0" smtClean="0"/>
          </a:p>
          <a:p>
            <a:r>
              <a:rPr lang="fr-FR" sz="800" dirty="0">
                <a:hlinkClick r:id="rId4"/>
              </a:rPr>
              <a:t>https://</a:t>
            </a:r>
            <a:r>
              <a:rPr lang="fr-FR" sz="800" dirty="0" smtClean="0">
                <a:hlinkClick r:id="rId4"/>
              </a:rPr>
              <a:t>www.mecalux.fr/blog/mrp-management-ressources-production</a:t>
            </a:r>
            <a:endParaRPr lang="fr-FR" sz="800" dirty="0" smtClean="0"/>
          </a:p>
          <a:p>
            <a:endParaRPr lang="fr-FR" sz="800" dirty="0"/>
          </a:p>
          <a:p>
            <a:endParaRPr lang="fr-FR" sz="8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3563" y="1094667"/>
            <a:ext cx="6587556" cy="3614737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6878670" y="5563410"/>
            <a:ext cx="45416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Exemples d’illustrations « typiques » de l’organisation industrielle, flux d’information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EA928-F6CA-47EC-8C24-8B9388D35C05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2951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50" y="287169"/>
            <a:ext cx="11920538" cy="4390469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7772400" y="5067300"/>
            <a:ext cx="50101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/>
              <a:t>Source: </a:t>
            </a:r>
            <a:r>
              <a:rPr lang="fr-FR" sz="800" dirty="0" smtClean="0">
                <a:hlinkClick r:id="rId3"/>
              </a:rPr>
              <a:t>https://bscdesigner.com/fr/tableau-de-bord-prospectif-des-pdg.htm</a:t>
            </a:r>
            <a:endParaRPr lang="fr-FR" sz="800" dirty="0" smtClean="0"/>
          </a:p>
        </p:txBody>
      </p:sp>
      <p:sp>
        <p:nvSpPr>
          <p:cNvPr id="7" name="ZoneTexte 6"/>
          <p:cNvSpPr txBox="1"/>
          <p:nvPr/>
        </p:nvSpPr>
        <p:spPr>
          <a:xfrm>
            <a:off x="5379396" y="5563410"/>
            <a:ext cx="59630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Exemples d’illustrations « typiques » de l’organisation industrielle, flux financier</a:t>
            </a:r>
            <a:r>
              <a:rPr lang="fr-FR" dirty="0"/>
              <a:t> </a:t>
            </a:r>
            <a:r>
              <a:rPr lang="fr-FR" dirty="0" smtClean="0"/>
              <a:t>ou administratif</a:t>
            </a:r>
            <a:endParaRPr lang="fr-FR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EA928-F6CA-47EC-8C24-8B9388D35C05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7658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Fiche d’évaluation pour le livrable écrit</a:t>
            </a:r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7993667"/>
              </p:ext>
            </p:extLst>
          </p:nvPr>
        </p:nvGraphicFramePr>
        <p:xfrm>
          <a:off x="838200" y="1847854"/>
          <a:ext cx="10515600" cy="4000500"/>
        </p:xfrm>
        <a:graphic>
          <a:graphicData uri="http://schemas.openxmlformats.org/drawingml/2006/table">
            <a:tbl>
              <a:tblPr/>
              <a:tblGrid>
                <a:gridCol w="9071102">
                  <a:extLst>
                    <a:ext uri="{9D8B030D-6E8A-4147-A177-3AD203B41FA5}">
                      <a16:colId xmlns:a16="http://schemas.microsoft.com/office/drawing/2014/main" val="280952847"/>
                    </a:ext>
                  </a:extLst>
                </a:gridCol>
                <a:gridCol w="1444498">
                  <a:extLst>
                    <a:ext uri="{9D8B030D-6E8A-4147-A177-3AD203B41FA5}">
                      <a16:colId xmlns:a16="http://schemas.microsoft.com/office/drawing/2014/main" val="515864270"/>
                    </a:ext>
                  </a:extLst>
                </a:gridCol>
              </a:tblGrid>
              <a:tr h="400050"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Calibri" panose="020F0502020204030204" pitchFamily="34" charset="0"/>
                        </a:rPr>
                        <a:t>Critère d'évaluation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Calibri" panose="020F0502020204030204" pitchFamily="34" charset="0"/>
                        </a:rPr>
                        <a:t>Points max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8795661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Calibri" panose="020F0502020204030204" pitchFamily="34" charset="0"/>
                        </a:rPr>
                        <a:t>Introduction (contexte du livrable, clarification du sujet et annonce du plan)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947277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Calibri" panose="020F0502020204030204" pitchFamily="34" charset="0"/>
                        </a:rPr>
                        <a:t>Contexte de l'étude lié à l'entreprise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0547236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dirty="0" smtClean="0">
                          <a:effectLst/>
                          <a:latin typeface="Calibri" panose="020F0502020204030204" pitchFamily="34" charset="0"/>
                        </a:rPr>
                        <a:t>Délimitation</a:t>
                      </a:r>
                      <a:r>
                        <a:rPr lang="fr-FR" sz="1800" baseline="0" dirty="0" smtClean="0">
                          <a:effectLst/>
                          <a:latin typeface="Calibri" panose="020F0502020204030204" pitchFamily="34" charset="0"/>
                        </a:rPr>
                        <a:t> des processus étudiés, justification du choix, notion de réussite opérationnelle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dirty="0" smtClean="0"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0472108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dirty="0" smtClean="0">
                          <a:effectLst/>
                          <a:latin typeface="Calibri" panose="020F0502020204030204" pitchFamily="34" charset="0"/>
                        </a:rPr>
                        <a:t>Analyse</a:t>
                      </a:r>
                      <a:r>
                        <a:rPr lang="fr-FR" sz="1800" baseline="0" dirty="0" smtClean="0">
                          <a:effectLst/>
                          <a:latin typeface="Calibri" panose="020F0502020204030204" pitchFamily="34" charset="0"/>
                        </a:rPr>
                        <a:t> des flux physiques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7288143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dirty="0" smtClean="0">
                          <a:effectLst/>
                          <a:latin typeface="Calibri" panose="020F0502020204030204" pitchFamily="34" charset="0"/>
                        </a:rPr>
                        <a:t>Analyse</a:t>
                      </a:r>
                      <a:r>
                        <a:rPr lang="fr-FR" sz="1800" baseline="0" dirty="0" smtClean="0">
                          <a:effectLst/>
                          <a:latin typeface="Calibri" panose="020F0502020204030204" pitchFamily="34" charset="0"/>
                        </a:rPr>
                        <a:t> des flux d’informations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2431647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dirty="0" smtClean="0">
                          <a:effectLst/>
                          <a:latin typeface="Calibri" panose="020F0502020204030204" pitchFamily="34" charset="0"/>
                        </a:rPr>
                        <a:t>Analyse</a:t>
                      </a:r>
                      <a:r>
                        <a:rPr lang="fr-FR" sz="1800" baseline="0" dirty="0" smtClean="0">
                          <a:effectLst/>
                          <a:latin typeface="Calibri" panose="020F0502020204030204" pitchFamily="34" charset="0"/>
                        </a:rPr>
                        <a:t> des flux financiers, administratifs (management) 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dirty="0" smtClean="0"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4494280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dirty="0" smtClean="0">
                          <a:effectLst/>
                          <a:latin typeface="Calibri" panose="020F0502020204030204" pitchFamily="34" charset="0"/>
                        </a:rPr>
                        <a:t>Qualité</a:t>
                      </a:r>
                      <a:r>
                        <a:rPr lang="fr-FR" sz="1800" baseline="0" dirty="0" smtClean="0">
                          <a:effectLst/>
                          <a:latin typeface="Calibri" panose="020F0502020204030204" pitchFamily="34" charset="0"/>
                        </a:rPr>
                        <a:t> des illustrations des flux (schémas et annexes)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472867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Calibri" panose="020F0502020204030204" pitchFamily="34" charset="0"/>
                        </a:rPr>
                        <a:t>Qualité de </a:t>
                      </a:r>
                      <a:r>
                        <a:rPr lang="fr-FR" sz="1800" dirty="0" smtClean="0">
                          <a:effectLst/>
                          <a:latin typeface="Calibri" panose="020F0502020204030204" pitchFamily="34" charset="0"/>
                        </a:rPr>
                        <a:t>rédaction, niveau de langue,</a:t>
                      </a:r>
                      <a:r>
                        <a:rPr lang="fr-FR" sz="1800" baseline="0" dirty="0" smtClean="0">
                          <a:effectLst/>
                          <a:latin typeface="Calibri" panose="020F0502020204030204" pitchFamily="34" charset="0"/>
                        </a:rPr>
                        <a:t> orthographe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3726512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Calibri" panose="020F0502020204030204" pitchFamily="34" charset="0"/>
                        </a:rPr>
                        <a:t>Structure du rapport (pagination, sommaire, </a:t>
                      </a:r>
                      <a:r>
                        <a:rPr lang="fr-FR" sz="1800" dirty="0" smtClean="0">
                          <a:effectLst/>
                          <a:latin typeface="Calibri" panose="020F0502020204030204" pitchFamily="34" charset="0"/>
                        </a:rPr>
                        <a:t>bibliographie, éventuellement glossaire)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9446581"/>
                  </a:ext>
                </a:extLst>
              </a:tr>
            </a:tbl>
          </a:graphicData>
        </a:graphic>
      </p:graphicFrame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EA928-F6CA-47EC-8C24-8B9388D35C05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6330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199" y="0"/>
            <a:ext cx="10515600" cy="1325563"/>
          </a:xfrm>
        </p:spPr>
        <p:txBody>
          <a:bodyPr/>
          <a:lstStyle/>
          <a:p>
            <a:r>
              <a:rPr lang="fr-FR" dirty="0" smtClean="0"/>
              <a:t>Présentation orale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12905" y="1543523"/>
            <a:ext cx="9560669" cy="4351338"/>
          </a:xfrm>
        </p:spPr>
        <p:txBody>
          <a:bodyPr>
            <a:normAutofit fontScale="92500" lnSpcReduction="10000"/>
          </a:bodyPr>
          <a:lstStyle/>
          <a:p>
            <a:r>
              <a:rPr lang="fr-FR" dirty="0" smtClean="0"/>
              <a:t>L’oral n’est pas le simple résumé du livrable écrit. </a:t>
            </a:r>
            <a:endParaRPr lang="fr-FR" dirty="0"/>
          </a:p>
          <a:p>
            <a:r>
              <a:rPr lang="fr-FR" dirty="0" smtClean="0"/>
              <a:t>L’oral comporte une synthèse du livrable écrit</a:t>
            </a:r>
          </a:p>
          <a:p>
            <a:pPr marL="0" indent="0">
              <a:buNone/>
            </a:pPr>
            <a:r>
              <a:rPr lang="fr-FR" dirty="0" smtClean="0"/>
              <a:t> 	</a:t>
            </a:r>
            <a:r>
              <a:rPr lang="fr-FR" b="1" dirty="0" smtClean="0"/>
              <a:t>puis traite la problématique : </a:t>
            </a:r>
          </a:p>
          <a:p>
            <a:pPr marL="0" indent="0">
              <a:buNone/>
            </a:pPr>
            <a:r>
              <a:rPr lang="fr-FR" b="1" dirty="0"/>
              <a:t>	L</a:t>
            </a:r>
            <a:r>
              <a:rPr lang="fr-FR" b="1" dirty="0" smtClean="0"/>
              <a:t>e processus traité dans le livrable écrit est-il durable?</a:t>
            </a:r>
          </a:p>
          <a:p>
            <a:r>
              <a:rPr lang="fr-FR" dirty="0" smtClean="0"/>
              <a:t>La problématique est traitée</a:t>
            </a:r>
          </a:p>
          <a:p>
            <a:pPr lvl="1"/>
            <a:r>
              <a:rPr lang="fr-FR" dirty="0" smtClean="0"/>
              <a:t>en qualifiant le </a:t>
            </a:r>
            <a:r>
              <a:rPr lang="fr-FR" u="sng" dirty="0" smtClean="0"/>
              <a:t>caractère durable ou non de l’état actuel </a:t>
            </a:r>
          </a:p>
          <a:p>
            <a:pPr marL="457200" lvl="1" indent="0">
              <a:buNone/>
            </a:pPr>
            <a:r>
              <a:rPr lang="fr-FR" dirty="0" smtClean="0"/>
              <a:t>puis l’alternant fait part de </a:t>
            </a:r>
          </a:p>
          <a:p>
            <a:pPr lvl="1"/>
            <a:r>
              <a:rPr lang="fr-FR" dirty="0" smtClean="0"/>
              <a:t>ses </a:t>
            </a:r>
            <a:r>
              <a:rPr lang="fr-FR" u="sng" dirty="0" smtClean="0"/>
              <a:t>observations, suggestions pour améliorer la durabilité</a:t>
            </a:r>
            <a:r>
              <a:rPr lang="fr-FR" dirty="0" smtClean="0"/>
              <a:t>                               de l’organisation industrielle de son entreprise.</a:t>
            </a:r>
          </a:p>
          <a:p>
            <a:r>
              <a:rPr lang="fr-FR" dirty="0" smtClean="0"/>
              <a:t>Pour traiter la problématique, il n’est pas demandé de se documenter au-delà de l’entreprise.</a:t>
            </a:r>
            <a:endParaRPr lang="fr-FR" dirty="0"/>
          </a:p>
        </p:txBody>
      </p:sp>
      <p:graphicFrame>
        <p:nvGraphicFramePr>
          <p:cNvPr id="4" name="Diagramme 3"/>
          <p:cNvGraphicFramePr/>
          <p:nvPr>
            <p:extLst>
              <p:ext uri="{D42A27DB-BD31-4B8C-83A1-F6EECF244321}">
                <p14:modId xmlns:p14="http://schemas.microsoft.com/office/powerpoint/2010/main" val="2241160254"/>
              </p:ext>
            </p:extLst>
          </p:nvPr>
        </p:nvGraphicFramePr>
        <p:xfrm>
          <a:off x="8048017" y="2717192"/>
          <a:ext cx="4254230" cy="28372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EA928-F6CA-47EC-8C24-8B9388D35C05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273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238664" y="6031153"/>
            <a:ext cx="30652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800" dirty="0" smtClean="0">
                <a:hlinkClick r:id="rId2"/>
              </a:rPr>
              <a:t>Source: https://www.dematic.com/fr-fr/insights/articles/out-of-the-box-solutions-driving-sustainability-in-food-logistic/</a:t>
            </a:r>
            <a:endParaRPr lang="fr-FR" sz="800" dirty="0" smtClean="0"/>
          </a:p>
          <a:p>
            <a:r>
              <a:rPr lang="fr-FR" sz="800" dirty="0" smtClean="0">
                <a:hlinkClick r:id="rId3"/>
              </a:rPr>
              <a:t>https://www.intechopen.com/chapters/63678</a:t>
            </a:r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323850"/>
            <a:ext cx="9677400" cy="4676775"/>
          </a:xfrm>
          <a:prstGeom prst="rect">
            <a:avLst/>
          </a:prstGeom>
        </p:spPr>
      </p:pic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1" y="3530789"/>
            <a:ext cx="5734050" cy="3211068"/>
          </a:xfrm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EA928-F6CA-47EC-8C24-8B9388D35C05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0257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Fiche d’évaluation pour la présentation orale</a:t>
            </a:r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5843519"/>
              </p:ext>
            </p:extLst>
          </p:nvPr>
        </p:nvGraphicFramePr>
        <p:xfrm>
          <a:off x="838200" y="1847854"/>
          <a:ext cx="10515600" cy="4019546"/>
        </p:xfrm>
        <a:graphic>
          <a:graphicData uri="http://schemas.openxmlformats.org/drawingml/2006/table">
            <a:tbl>
              <a:tblPr/>
              <a:tblGrid>
                <a:gridCol w="9071102">
                  <a:extLst>
                    <a:ext uri="{9D8B030D-6E8A-4147-A177-3AD203B41FA5}">
                      <a16:colId xmlns:a16="http://schemas.microsoft.com/office/drawing/2014/main" val="280952847"/>
                    </a:ext>
                  </a:extLst>
                </a:gridCol>
                <a:gridCol w="1444498">
                  <a:extLst>
                    <a:ext uri="{9D8B030D-6E8A-4147-A177-3AD203B41FA5}">
                      <a16:colId xmlns:a16="http://schemas.microsoft.com/office/drawing/2014/main" val="515864270"/>
                    </a:ext>
                  </a:extLst>
                </a:gridCol>
              </a:tblGrid>
              <a:tr h="400050"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Calibri" panose="020F0502020204030204" pitchFamily="34" charset="0"/>
                        </a:rPr>
                        <a:t>Critère d'évaluation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Calibri" panose="020F0502020204030204" pitchFamily="34" charset="0"/>
                        </a:rPr>
                        <a:t>Points max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8795661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dirty="0" smtClean="0">
                          <a:effectLst/>
                          <a:latin typeface="Calibri" panose="020F0502020204030204" pitchFamily="34" charset="0"/>
                        </a:rPr>
                        <a:t>Qualité</a:t>
                      </a:r>
                      <a:r>
                        <a:rPr lang="fr-FR" sz="1800" baseline="0" dirty="0" smtClean="0">
                          <a:effectLst/>
                          <a:latin typeface="Calibri" panose="020F0502020204030204" pitchFamily="34" charset="0"/>
                        </a:rPr>
                        <a:t> de l’introduction de la présentation (y compris contexte de l’entreprise) 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947277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 smtClean="0">
                          <a:effectLst/>
                          <a:latin typeface="Calibri" panose="020F0502020204030204" pitchFamily="34" charset="0"/>
                        </a:rPr>
                        <a:t>Délimitation</a:t>
                      </a:r>
                      <a:r>
                        <a:rPr lang="fr-FR" sz="1800" baseline="0" dirty="0" smtClean="0">
                          <a:effectLst/>
                          <a:latin typeface="Calibri" panose="020F0502020204030204" pitchFamily="34" charset="0"/>
                        </a:rPr>
                        <a:t> des processus étudiés, justification du choix, notion de réussite opérationnelle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0547236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dirty="0" smtClean="0">
                          <a:effectLst/>
                          <a:latin typeface="Calibri" panose="020F0502020204030204" pitchFamily="34" charset="0"/>
                        </a:rPr>
                        <a:t>Synthèse</a:t>
                      </a:r>
                      <a:r>
                        <a:rPr lang="fr-FR" sz="1800" baseline="0" dirty="0" smtClean="0">
                          <a:effectLst/>
                          <a:latin typeface="Calibri" panose="020F0502020204030204" pitchFamily="34" charset="0"/>
                        </a:rPr>
                        <a:t> de l’organisation industrielle 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0472108"/>
                  </a:ext>
                </a:extLst>
              </a:tr>
              <a:tr h="419096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dirty="0" smtClean="0">
                          <a:effectLst/>
                          <a:latin typeface="Calibri" panose="020F0502020204030204" pitchFamily="34" charset="0"/>
                        </a:rPr>
                        <a:t>Mise en avant de la COORDINATION des 3 flux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7288143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dirty="0" smtClean="0">
                          <a:effectLst/>
                          <a:latin typeface="Calibri" panose="020F0502020204030204" pitchFamily="34" charset="0"/>
                        </a:rPr>
                        <a:t>Traitement de</a:t>
                      </a:r>
                      <a:r>
                        <a:rPr lang="fr-FR" sz="1800" baseline="0" dirty="0" smtClean="0">
                          <a:effectLst/>
                          <a:latin typeface="Calibri" panose="020F0502020204030204" pitchFamily="34" charset="0"/>
                        </a:rPr>
                        <a:t> la problématique: caractérisation de la situation actuelle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2431647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dirty="0" smtClean="0">
                          <a:effectLst/>
                          <a:latin typeface="Calibri" panose="020F0502020204030204" pitchFamily="34" charset="0"/>
                        </a:rPr>
                        <a:t>Traitement de la problématique:</a:t>
                      </a:r>
                      <a:r>
                        <a:rPr lang="fr-FR" sz="1800" baseline="0" dirty="0" smtClean="0">
                          <a:effectLst/>
                          <a:latin typeface="Calibri" panose="020F0502020204030204" pitchFamily="34" charset="0"/>
                        </a:rPr>
                        <a:t> suggestion pour améliorer la durabilité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4494280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dirty="0" smtClean="0">
                          <a:effectLst/>
                          <a:latin typeface="Calibri" panose="020F0502020204030204" pitchFamily="34" charset="0"/>
                        </a:rPr>
                        <a:t>Qualité</a:t>
                      </a:r>
                      <a:r>
                        <a:rPr lang="fr-FR" sz="1800" baseline="0" dirty="0" smtClean="0">
                          <a:effectLst/>
                          <a:latin typeface="Calibri" panose="020F0502020204030204" pitchFamily="34" charset="0"/>
                        </a:rPr>
                        <a:t> des illustrations (notamment lisibilité lors de l’affichage)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472867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Calibri" panose="020F0502020204030204" pitchFamily="34" charset="0"/>
                        </a:rPr>
                        <a:t>Qualité </a:t>
                      </a:r>
                      <a:r>
                        <a:rPr lang="fr-FR" sz="1800" dirty="0" smtClean="0">
                          <a:effectLst/>
                          <a:latin typeface="Calibri" panose="020F0502020204030204" pitchFamily="34" charset="0"/>
                        </a:rPr>
                        <a:t>orale,</a:t>
                      </a:r>
                      <a:r>
                        <a:rPr lang="fr-FR" sz="1800" baseline="0" dirty="0" smtClean="0">
                          <a:effectLst/>
                          <a:latin typeface="Calibri" panose="020F0502020204030204" pitchFamily="34" charset="0"/>
                        </a:rPr>
                        <a:t> élocution, charisme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3726512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dirty="0" smtClean="0">
                          <a:effectLst/>
                          <a:latin typeface="Calibri" panose="020F0502020204030204" pitchFamily="34" charset="0"/>
                        </a:rPr>
                        <a:t>Qualité</a:t>
                      </a:r>
                      <a:r>
                        <a:rPr lang="fr-FR" sz="1800" baseline="0" dirty="0" smtClean="0">
                          <a:effectLst/>
                          <a:latin typeface="Calibri" panose="020F0502020204030204" pitchFamily="34" charset="0"/>
                        </a:rPr>
                        <a:t> visuelle du support 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9446581"/>
                  </a:ext>
                </a:extLst>
              </a:tr>
            </a:tbl>
          </a:graphicData>
        </a:graphic>
      </p:graphicFrame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EA928-F6CA-47EC-8C24-8B9388D35C05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3366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EA928-F6CA-47EC-8C24-8B9388D35C05}" type="slidenum">
              <a:rPr lang="fr-FR" smtClean="0"/>
              <a:t>2</a:t>
            </a:fld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012" y="704850"/>
            <a:ext cx="11229975" cy="544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195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EA928-F6CA-47EC-8C24-8B9388D35C05}" type="slidenum">
              <a:rPr lang="fr-FR" smtClean="0"/>
              <a:t>3</a:t>
            </a:fld>
            <a:endParaRPr lang="fr-FR"/>
          </a:p>
        </p:txBody>
      </p:sp>
      <p:sp>
        <p:nvSpPr>
          <p:cNvPr id="3" name="Rectangle à coins arrondis 2"/>
          <p:cNvSpPr/>
          <p:nvPr/>
        </p:nvSpPr>
        <p:spPr>
          <a:xfrm>
            <a:off x="1155031" y="1414913"/>
            <a:ext cx="4475747" cy="201168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200" dirty="0" smtClean="0"/>
              <a:t>Livret d’apprentissage pp. 53-54</a:t>
            </a:r>
            <a:endParaRPr lang="fr-FR" sz="3200" dirty="0"/>
          </a:p>
        </p:txBody>
      </p:sp>
      <p:sp>
        <p:nvSpPr>
          <p:cNvPr id="4" name="Rectangle à coins arrondis 3"/>
          <p:cNvSpPr/>
          <p:nvPr/>
        </p:nvSpPr>
        <p:spPr>
          <a:xfrm>
            <a:off x="5062887" y="4302493"/>
            <a:ext cx="5794409" cy="192505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2800" dirty="0" smtClean="0"/>
              <a:t>Livrables: </a:t>
            </a:r>
          </a:p>
          <a:p>
            <a:pPr lvl="1"/>
            <a:r>
              <a:rPr lang="fr-FR" sz="2800" dirty="0" smtClean="0"/>
              <a:t>Rapport écrit rédigé </a:t>
            </a:r>
            <a:endParaRPr lang="fr-FR" sz="2800" dirty="0"/>
          </a:p>
          <a:p>
            <a:pPr lvl="1"/>
            <a:r>
              <a:rPr lang="fr-FR" sz="2800" dirty="0" smtClean="0"/>
              <a:t>Oral avec support de présentation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270283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me 4"/>
          <p:cNvGraphicFramePr/>
          <p:nvPr>
            <p:extLst>
              <p:ext uri="{D42A27DB-BD31-4B8C-83A1-F6EECF244321}">
                <p14:modId xmlns:p14="http://schemas.microsoft.com/office/powerpoint/2010/main" val="2187582955"/>
              </p:ext>
            </p:extLst>
          </p:nvPr>
        </p:nvGraphicFramePr>
        <p:xfrm>
          <a:off x="2581275" y="365125"/>
          <a:ext cx="9848849" cy="62314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Espace réservé du contenu 2"/>
          <p:cNvSpPr>
            <a:spLocks noGrp="1"/>
          </p:cNvSpPr>
          <p:nvPr>
            <p:ph idx="1"/>
          </p:nvPr>
        </p:nvSpPr>
        <p:spPr>
          <a:xfrm>
            <a:off x="247650" y="4191001"/>
            <a:ext cx="4038600" cy="204311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fr-FR" dirty="0" smtClean="0"/>
              <a:t>Le point central du livrable: </a:t>
            </a:r>
          </a:p>
          <a:p>
            <a:pPr marL="0" indent="0">
              <a:buNone/>
            </a:pPr>
            <a:r>
              <a:rPr lang="fr-FR" b="1" u="sng" dirty="0" smtClean="0">
                <a:solidFill>
                  <a:srgbClr val="FF0000"/>
                </a:solidFill>
              </a:rPr>
              <a:t>Etudier comment la coordination de 3 flux concourt à la réussite     d’un processus </a:t>
            </a:r>
            <a:endParaRPr lang="fr-FR" b="1" u="sng" dirty="0">
              <a:solidFill>
                <a:srgbClr val="FF0000"/>
              </a:solidFill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EA928-F6CA-47EC-8C24-8B9388D35C05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942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07945">
            <a:off x="583671" y="920922"/>
            <a:ext cx="6057900" cy="1676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44406" y="4037877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b="1" dirty="0" smtClean="0">
                <a:solidFill>
                  <a:srgbClr val="000000"/>
                </a:solidFill>
                <a:effectLst/>
              </a:rPr>
              <a:t>Processus</a:t>
            </a:r>
            <a:endParaRPr lang="fr-FR" b="1" dirty="0" smtClean="0">
              <a:solidFill>
                <a:srgbClr val="000000"/>
              </a:solidFill>
              <a:effectLst/>
            </a:endParaRPr>
          </a:p>
          <a:p>
            <a:r>
              <a:rPr lang="fr-FR" dirty="0" smtClean="0">
                <a:solidFill>
                  <a:srgbClr val="000000"/>
                </a:solidFill>
                <a:effectLst/>
              </a:rPr>
              <a:t>Ensemble d’activités corrélées ou interactives qui transforment les éléments d’entrée en éléments de sortie</a:t>
            </a:r>
          </a:p>
          <a:p>
            <a:endParaRPr lang="fr-FR" dirty="0" smtClean="0"/>
          </a:p>
          <a:p>
            <a:r>
              <a:rPr lang="fr-FR" dirty="0" smtClean="0">
                <a:solidFill>
                  <a:srgbClr val="000000"/>
                </a:solidFill>
                <a:effectLst/>
              </a:rPr>
              <a:t>Un </a:t>
            </a:r>
            <a:r>
              <a:rPr lang="fr-FR" b="1" dirty="0" smtClean="0">
                <a:solidFill>
                  <a:srgbClr val="000000"/>
                </a:solidFill>
                <a:effectLst/>
              </a:rPr>
              <a:t>processus</a:t>
            </a:r>
            <a:r>
              <a:rPr lang="fr-FR" dirty="0" smtClean="0">
                <a:solidFill>
                  <a:srgbClr val="000000"/>
                </a:solidFill>
                <a:effectLst/>
              </a:rPr>
              <a:t> est une succession de tâches planifiées, réalisées par des acteurs, en utilisant du matériel et des informations et en suivant des documents d’instructions. </a:t>
            </a:r>
          </a:p>
          <a:p>
            <a:r>
              <a:rPr lang="fr-FR" dirty="0" smtClean="0">
                <a:solidFill>
                  <a:srgbClr val="000000"/>
                </a:solidFill>
                <a:effectLst/>
              </a:rPr>
              <a:t>Ceci pour obtenir un résultat (matériel ou non) correspondant à un objectif.</a:t>
            </a:r>
            <a:endParaRPr lang="fr-FR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5432" y="2420703"/>
            <a:ext cx="1059679" cy="1196293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5179050" y="2695683"/>
            <a:ext cx="8987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Valeur </a:t>
            </a:r>
          </a:p>
          <a:p>
            <a:r>
              <a:rPr lang="fr-FR" dirty="0" smtClean="0"/>
              <a:t>ajoutée</a:t>
            </a:r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9671282" y="4684207"/>
            <a:ext cx="23492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Survoler un peu tout de l’entreprise sans évoquer la coordination d’activités</a:t>
            </a:r>
            <a:endParaRPr lang="fr-FR" dirty="0"/>
          </a:p>
        </p:txBody>
      </p:sp>
      <p:sp>
        <p:nvSpPr>
          <p:cNvPr id="16" name="ZoneTexte 15"/>
          <p:cNvSpPr txBox="1"/>
          <p:nvPr/>
        </p:nvSpPr>
        <p:spPr>
          <a:xfrm>
            <a:off x="7385131" y="1790629"/>
            <a:ext cx="22861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Délimiter l’étude à quelques processus liés et les étudier de façon approfondie </a:t>
            </a:r>
            <a:endParaRPr lang="fr-FR" dirty="0"/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0500" y="4596936"/>
            <a:ext cx="1866976" cy="1641470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18883" y="612780"/>
            <a:ext cx="2673117" cy="2491219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EA928-F6CA-47EC-8C24-8B9388D35C05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491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344" y="495301"/>
            <a:ext cx="9209656" cy="5383586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228850" y="5966574"/>
            <a:ext cx="302518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 dirty="0" smtClean="0"/>
              <a:t>Source: https://www.trade-easy.fr/qu-entend-on-par-supply-chain/</a:t>
            </a:r>
            <a:endParaRPr lang="fr-FR" sz="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EA928-F6CA-47EC-8C24-8B9388D35C05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3790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fr-FR" dirty="0" err="1" smtClean="0"/>
              <a:t>Supply</a:t>
            </a:r>
            <a:r>
              <a:rPr lang="fr-FR" dirty="0" smtClean="0"/>
              <a:t> </a:t>
            </a:r>
            <a:r>
              <a:rPr lang="fr-FR" dirty="0" err="1" smtClean="0"/>
              <a:t>chain</a:t>
            </a:r>
            <a:r>
              <a:rPr lang="fr-FR" dirty="0" smtClean="0"/>
              <a:t>/ chaîne d’approvisionnement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069357"/>
            <a:ext cx="10515600" cy="5469555"/>
          </a:xfrm>
        </p:spPr>
        <p:txBody>
          <a:bodyPr>
            <a:noAutofit/>
          </a:bodyPr>
          <a:lstStyle/>
          <a:p>
            <a:r>
              <a:rPr lang="fr-FR" sz="2000" dirty="0" smtClean="0"/>
              <a:t>Chaîne d’approvisionnement: </a:t>
            </a:r>
          </a:p>
          <a:p>
            <a:pPr marL="0" indent="0">
              <a:buNone/>
            </a:pPr>
            <a:r>
              <a:rPr lang="fr-FR" sz="2000" dirty="0" smtClean="0"/>
              <a:t>Processus global qui comprend toutes les étapes de la production </a:t>
            </a:r>
            <a:r>
              <a:rPr lang="fr-FR" sz="2000" dirty="0" smtClean="0"/>
              <a:t>d’un </a:t>
            </a:r>
            <a:r>
              <a:rPr lang="fr-FR" sz="2000" dirty="0" smtClean="0"/>
              <a:t>produit à sa livraison au client final. </a:t>
            </a:r>
          </a:p>
          <a:p>
            <a:pPr marL="914400" lvl="2" indent="0">
              <a:buNone/>
            </a:pPr>
            <a:r>
              <a:rPr lang="fr-FR" dirty="0" smtClean="0"/>
              <a:t>La conception</a:t>
            </a:r>
          </a:p>
          <a:p>
            <a:pPr marL="914400" lvl="2" indent="0">
              <a:buNone/>
            </a:pPr>
            <a:r>
              <a:rPr lang="fr-FR" dirty="0" smtClean="0"/>
              <a:t>L’approvisionnement en matières premières  / La transformation et la production</a:t>
            </a:r>
          </a:p>
          <a:p>
            <a:pPr marL="914400" lvl="2" indent="0">
              <a:buNone/>
            </a:pPr>
            <a:r>
              <a:rPr lang="fr-FR" dirty="0" smtClean="0"/>
              <a:t>Le stockage / Le transport</a:t>
            </a:r>
          </a:p>
          <a:p>
            <a:pPr marL="914400" lvl="2" indent="0">
              <a:buNone/>
            </a:pPr>
            <a:r>
              <a:rPr lang="fr-FR" dirty="0" smtClean="0"/>
              <a:t>La distribution / SAV / Qualité</a:t>
            </a:r>
          </a:p>
          <a:p>
            <a:r>
              <a:rPr lang="fr-FR" sz="2000" dirty="0" smtClean="0"/>
              <a:t>Trois types de flux composent la </a:t>
            </a:r>
            <a:r>
              <a:rPr lang="fr-FR" sz="2000" dirty="0" err="1" smtClean="0"/>
              <a:t>Supply</a:t>
            </a:r>
            <a:r>
              <a:rPr lang="fr-FR" sz="2000" dirty="0" smtClean="0"/>
              <a:t> Chain :</a:t>
            </a:r>
          </a:p>
          <a:p>
            <a:pPr lvl="1"/>
            <a:r>
              <a:rPr lang="fr-FR" sz="1600" b="1" dirty="0" smtClean="0"/>
              <a:t>Les flux physiques</a:t>
            </a:r>
            <a:r>
              <a:rPr lang="fr-FR" sz="1600" dirty="0" smtClean="0"/>
              <a:t> : il s’agit là de toutes les opérations physiques (internes ou sous-traitées) qui concourent à répondre à la demande du </a:t>
            </a:r>
            <a:r>
              <a:rPr lang="fr-FR" sz="1600" dirty="0" smtClean="0"/>
              <a:t>client</a:t>
            </a:r>
            <a:endParaRPr lang="fr-FR" sz="1600" dirty="0" smtClean="0"/>
          </a:p>
          <a:p>
            <a:pPr lvl="1"/>
            <a:r>
              <a:rPr lang="fr-FR" sz="1600" b="1" dirty="0" smtClean="0"/>
              <a:t>Les flux d’informations</a:t>
            </a:r>
            <a:r>
              <a:rPr lang="fr-FR" sz="1600" dirty="0" smtClean="0"/>
              <a:t> : étroitement liés aux flux physiques, on retrouve ici toutes les données liées aux marchandises, aux intervenants, aux lieux, aux moyens, aux délais… (documents, support d’informations, logiciel, traitement, mise en forme</a:t>
            </a:r>
            <a:r>
              <a:rPr lang="fr-FR" sz="1600" dirty="0" smtClean="0"/>
              <a:t>…)</a:t>
            </a:r>
            <a:endParaRPr lang="fr-FR" sz="1600" dirty="0" smtClean="0"/>
          </a:p>
          <a:p>
            <a:pPr lvl="1"/>
            <a:r>
              <a:rPr lang="fr-FR" sz="1600" b="1" dirty="0" smtClean="0"/>
              <a:t>Les flux financiers et administratifs (management)</a:t>
            </a:r>
            <a:r>
              <a:rPr lang="fr-FR" sz="1600" dirty="0" smtClean="0"/>
              <a:t>: soit les transactions et documents qui transitent entre les intervenants de la </a:t>
            </a:r>
            <a:r>
              <a:rPr lang="fr-FR" sz="1600" dirty="0" err="1" smtClean="0"/>
              <a:t>Supply</a:t>
            </a:r>
            <a:r>
              <a:rPr lang="fr-FR" sz="1600" dirty="0" smtClean="0"/>
              <a:t> Chain : producteurs, fournisseurs, usines, prestataires logistiques, distributeurs, clients… qui concourent au paiement et finalement à la rentabilité (contrats, factures, coûts, marges, tableaux de bord…) </a:t>
            </a:r>
          </a:p>
          <a:p>
            <a:r>
              <a:rPr lang="fr-FR" sz="2000" dirty="0" smtClean="0"/>
              <a:t>Une bonne gestion de la </a:t>
            </a:r>
            <a:r>
              <a:rPr lang="fr-FR" sz="2000" dirty="0" err="1" smtClean="0"/>
              <a:t>Supply</a:t>
            </a:r>
            <a:r>
              <a:rPr lang="fr-FR" sz="2000" dirty="0" smtClean="0"/>
              <a:t> Chain permet à l’entreprise d’être compétitive et d’optimiser ses bénéfices.</a:t>
            </a:r>
          </a:p>
          <a:p>
            <a:endParaRPr lang="fr-FR" sz="2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EA928-F6CA-47EC-8C24-8B9388D35C05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5401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fr-FR" dirty="0" smtClean="0"/>
              <a:t>Qualité de rédaction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45281" y="1882775"/>
            <a:ext cx="4076700" cy="4351338"/>
          </a:xfrm>
        </p:spPr>
        <p:txBody>
          <a:bodyPr>
            <a:normAutofit fontScale="92500" lnSpcReduction="10000"/>
          </a:bodyPr>
          <a:lstStyle/>
          <a:p>
            <a:r>
              <a:rPr lang="fr-FR" dirty="0" smtClean="0"/>
              <a:t>Pour organiser un processus (compétences pro de structuration et délégation de tâches)</a:t>
            </a:r>
          </a:p>
          <a:p>
            <a:pPr marL="0" indent="0">
              <a:buNone/>
            </a:pPr>
            <a:r>
              <a:rPr lang="fr-FR" dirty="0" smtClean="0"/>
              <a:t> =&gt; </a:t>
            </a:r>
            <a:r>
              <a:rPr lang="fr-FR" b="1" u="sng" dirty="0" smtClean="0">
                <a:solidFill>
                  <a:srgbClr val="FF0000"/>
                </a:solidFill>
              </a:rPr>
              <a:t>Effort de schématisation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dirty="0" smtClean="0"/>
              <a:t>Des annexes peuvent être fournies (plans, extraits d’ERP…)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262936" y="1577975"/>
            <a:ext cx="3583781" cy="4351338"/>
          </a:xfrm>
        </p:spPr>
        <p:txBody>
          <a:bodyPr>
            <a:normAutofit fontScale="92500" lnSpcReduction="10000"/>
          </a:bodyPr>
          <a:lstStyle/>
          <a:p>
            <a:r>
              <a:rPr lang="fr-FR" dirty="0" smtClean="0"/>
              <a:t>Le texte est descriptif </a:t>
            </a:r>
            <a:r>
              <a:rPr lang="fr-FR" b="1" i="1" dirty="0" smtClean="0"/>
              <a:t>et</a:t>
            </a:r>
            <a:r>
              <a:rPr lang="fr-FR" b="1" dirty="0" smtClean="0"/>
              <a:t> argumentatif </a:t>
            </a:r>
            <a:r>
              <a:rPr lang="fr-FR" dirty="0" smtClean="0"/>
              <a:t>(justifie l’organisation des flux </a:t>
            </a:r>
            <a:r>
              <a:rPr lang="fr-FR" b="1" dirty="0" smtClean="0"/>
              <a:t>pour</a:t>
            </a:r>
            <a:r>
              <a:rPr lang="fr-FR" dirty="0" smtClean="0"/>
              <a:t> atteindre un certain objectif). </a:t>
            </a:r>
          </a:p>
          <a:p>
            <a:endParaRPr lang="fr-FR" dirty="0" smtClean="0"/>
          </a:p>
          <a:p>
            <a:r>
              <a:rPr lang="fr-FR" dirty="0" smtClean="0"/>
              <a:t>Des sources sont fournies pour tout document qui n’est expressément constitué par l’auteur pour le livrable OIN.</a:t>
            </a:r>
          </a:p>
          <a:p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1981" y="2373938"/>
            <a:ext cx="3819525" cy="2759412"/>
          </a:xfrm>
          <a:prstGeom prst="rect">
            <a:avLst/>
          </a:prstGeom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EA928-F6CA-47EC-8C24-8B9388D35C05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0488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8279" y="62058"/>
            <a:ext cx="6823721" cy="481474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486650" y="4655868"/>
            <a:ext cx="411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800" dirty="0" smtClean="0"/>
              <a:t>Sources: </a:t>
            </a:r>
          </a:p>
          <a:p>
            <a:r>
              <a:rPr lang="fr-FR" sz="800" dirty="0" smtClean="0">
                <a:hlinkClick r:id="rId3"/>
              </a:rPr>
              <a:t>https://www.edrawsoft.com/fr/inventory-management-flowchart.html</a:t>
            </a:r>
            <a:endParaRPr lang="fr-FR" sz="800" dirty="0" smtClean="0"/>
          </a:p>
          <a:p>
            <a:r>
              <a:rPr lang="fr-FR" sz="800" dirty="0" smtClean="0">
                <a:hlinkClick r:id="rId4"/>
              </a:rPr>
              <a:t>https://www.pairform.fr/doc/39/80/158/web/res/Plan_2D_-_avec_flux.png</a:t>
            </a:r>
            <a:endParaRPr lang="fr-FR" sz="800" dirty="0" smtClean="0"/>
          </a:p>
          <a:p>
            <a:endParaRPr lang="fr-FR" sz="800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10802"/>
            <a:ext cx="5970169" cy="6647198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6878671" y="5563410"/>
            <a:ext cx="44637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Exemples d’illustrations « typiques » de l’organisation industrielle, flux physiques</a:t>
            </a:r>
            <a:endParaRPr lang="fr-FR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EA928-F6CA-47EC-8C24-8B9388D35C05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7080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</TotalTime>
  <Words>809</Words>
  <Application>Microsoft Office PowerPoint</Application>
  <PresentationFormat>Grand écran</PresentationFormat>
  <Paragraphs>124</Paragraphs>
  <Slides>15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Thème Office</vt:lpstr>
      <vt:lpstr>Présentation du livrable  Organisation Industrielle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Supply chain/ chaîne d’approvisionnement</vt:lpstr>
      <vt:lpstr>Qualité de rédaction</vt:lpstr>
      <vt:lpstr>Présentation PowerPoint</vt:lpstr>
      <vt:lpstr>Présentation PowerPoint</vt:lpstr>
      <vt:lpstr>Présentation PowerPoint</vt:lpstr>
      <vt:lpstr>Fiche d’évaluation pour le livrable écrit</vt:lpstr>
      <vt:lpstr>Présentation orale </vt:lpstr>
      <vt:lpstr>Présentation PowerPoint</vt:lpstr>
      <vt:lpstr>Fiche d’évaluation pour la présentation orale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LE NÉNAON NADINE</dc:creator>
  <cp:lastModifiedBy>LE NÉNAON NADINE</cp:lastModifiedBy>
  <cp:revision>24</cp:revision>
  <dcterms:created xsi:type="dcterms:W3CDTF">2023-02-03T12:02:25Z</dcterms:created>
  <dcterms:modified xsi:type="dcterms:W3CDTF">2024-01-31T07:33:57Z</dcterms:modified>
</cp:coreProperties>
</file>