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0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>
        <p:scale>
          <a:sx n="100" d="100"/>
          <a:sy n="100" d="100"/>
        </p:scale>
        <p:origin x="-6" y="2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8492CA-DA35-4F9A-A43C-42AE6DD94F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714346C-00DB-4171-B3AB-D825C2C91B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21E93B-65AA-44BA-A7AF-871040755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4F20-6C31-40F1-B831-E3DA0C490C92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7A5F06-5C8E-4831-A1A9-7A4A20C7F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8ED72F-93A9-476D-AFF2-2087204E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183-7A3A-4F95-A3D2-8C17A98A2B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9239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0AD416-F0EC-4D6C-A25A-115C494C8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BF02D8-42F4-4F90-9990-84AF955BB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265B47-9D18-4A05-95CA-CFA64FD12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4F20-6C31-40F1-B831-E3DA0C490C92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A9496C-11F6-4B3C-AA94-E83316987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E4B125-98B9-4C35-95F3-B5BF49376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183-7A3A-4F95-A3D2-8C17A98A2B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758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C0CDCF-1EFE-43A3-AF3A-D2CFAE4ED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1D97E3-AC49-4815-9AF6-4E12C05997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7DA4AC-7F79-4C9D-9E94-D63C00CCF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4F20-6C31-40F1-B831-E3DA0C490C92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7DD432-B879-499F-A1F2-4CDA0EB5C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3FE1CE-A27E-4A93-B5B6-0EF4F7DEF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183-7A3A-4F95-A3D2-8C17A98A2B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558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FE99A1-1B18-46A6-B81E-F1B0C1F89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45F9BF-F8B2-4FCB-A6A1-E1B71584D5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6D48D47-7C65-46CC-B12E-A08C20C449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6986540-9034-4DDB-9007-C1D082D82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4F20-6C31-40F1-B831-E3DA0C490C92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6ECA4A6-952F-46F2-A440-5153C27AE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8A71C1-F672-4C1D-9447-4EB24BF7A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183-7A3A-4F95-A3D2-8C17A98A2B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4802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EE47C1-2F9B-42A3-8A03-C9EE15E98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635814-4D1E-4316-AE28-6372F2BCF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465EDDF-E3EB-42DA-8010-6760A470A2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BD99700-5B13-43DC-AD86-CD1866DF6D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D555B0F-AE56-43A1-BC68-2B7BD43161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A032181-C047-44AD-876C-A7DBA16F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4F20-6C31-40F1-B831-E3DA0C490C92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17348B-045B-49CA-B173-CF7688299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4F79A70-5B6F-489A-A1AE-164DE2312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183-7A3A-4F95-A3D2-8C17A98A2B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0335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AB8F80-21D9-47A0-B485-3A781627A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1004F8D-3D36-4D50-800C-6424DCD56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4F20-6C31-40F1-B831-E3DA0C490C92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1D78B1-CF4C-4016-B9EF-C8067CC7F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EDD52E9-3D5C-4AB1-BF42-3E738F4F1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183-7A3A-4F95-A3D2-8C17A98A2B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0250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578F0AD-3AF5-4C46-B36F-552ECCE4A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4F20-6C31-40F1-B831-E3DA0C490C92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97384D8-B77C-4902-B6C9-092D4160A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DD2951-B354-48CF-B565-F21AE9A8C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183-7A3A-4F95-A3D2-8C17A98A2B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4633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AAE639-43C8-45CB-A57A-DC77CD31B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B15B0D-3E33-4158-BDDC-4616F15C5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B327DB8-FE7F-4462-A9EB-0EF74C03E0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1E11794-3331-471D-A699-EF55302B0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4F20-6C31-40F1-B831-E3DA0C490C92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D44DB53-C596-48FE-863B-71AE9D674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70CBAE9-8B0B-44B9-8D98-8B21BBA3E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183-7A3A-4F95-A3D2-8C17A98A2B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3630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A6F432-96DA-45EE-8042-5F34DCC19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930FB13-B117-472A-A5F8-FBB54AAE50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E99C66-300A-4323-8DA9-25D4C28791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EA8AC80-909A-4199-88D5-1A1F36615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4F20-6C31-40F1-B831-E3DA0C490C92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75A583-FD71-4F44-A544-7F5C7E9BF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32DF24-E15F-44DB-A476-42FEA07BF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183-7A3A-4F95-A3D2-8C17A98A2B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522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A1DB27-7F8A-4034-A189-5538AA586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D8D8DB0-B1F0-48C4-919E-3D4A980FE1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870C8B-8948-4970-BF9C-ED1AE1CF4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4F20-6C31-40F1-B831-E3DA0C490C92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4D13D8-D20A-40A5-B739-6036CEB41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4432D0-5C39-4887-A0C3-59FD6CDB8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183-7A3A-4F95-A3D2-8C17A98A2B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88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C913596-7236-4DBA-A9F6-E3F96E5D38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1F88C63-3134-4551-965F-9A6DCD83BF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543646-0F42-49EE-8A35-B508A566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4F20-6C31-40F1-B831-E3DA0C490C92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8672C8-F395-4898-B39F-F7C06C2D0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B5FE38-936B-4D76-BB75-F9E466A40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D7183-7A3A-4F95-A3D2-8C17A98A2B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8022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1" y="602013"/>
            <a:ext cx="8042945" cy="473773"/>
          </a:xfrm>
        </p:spPr>
        <p:txBody>
          <a:bodyPr>
            <a:normAutofit/>
          </a:bodyPr>
          <a:lstStyle>
            <a:lvl1pPr>
              <a:defRPr sz="240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fr-FR" dirty="0"/>
              <a:t>Titre</a:t>
            </a:r>
            <a:endParaRPr lang="en-US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2360136"/>
            <a:ext cx="10403416" cy="2415460"/>
          </a:xfrm>
        </p:spPr>
        <p:txBody>
          <a:bodyPr>
            <a:normAutofit/>
          </a:bodyPr>
          <a:lstStyle>
            <a:lvl1pPr>
              <a:defRPr sz="1600" baseline="0">
                <a:solidFill>
                  <a:srgbClr val="FFA300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fr-FR" dirty="0"/>
              <a:t>Modifier le texte</a:t>
            </a:r>
          </a:p>
        </p:txBody>
      </p:sp>
      <p:sp>
        <p:nvSpPr>
          <p:cNvPr id="6" name="Rectangle 2"/>
          <p:cNvSpPr/>
          <p:nvPr userDrawn="1"/>
        </p:nvSpPr>
        <p:spPr>
          <a:xfrm>
            <a:off x="-27710" y="5910957"/>
            <a:ext cx="2381027" cy="957435"/>
          </a:xfrm>
          <a:custGeom>
            <a:avLst/>
            <a:gdLst>
              <a:gd name="connsiteX0" fmla="*/ 0 w 2517290"/>
              <a:gd name="connsiteY0" fmla="*/ 0 h 946677"/>
              <a:gd name="connsiteX1" fmla="*/ 2517290 w 2517290"/>
              <a:gd name="connsiteY1" fmla="*/ 0 h 946677"/>
              <a:gd name="connsiteX2" fmla="*/ 2517290 w 2517290"/>
              <a:gd name="connsiteY2" fmla="*/ 946677 h 946677"/>
              <a:gd name="connsiteX3" fmla="*/ 0 w 2517290"/>
              <a:gd name="connsiteY3" fmla="*/ 946677 h 946677"/>
              <a:gd name="connsiteX4" fmla="*/ 0 w 2517290"/>
              <a:gd name="connsiteY4" fmla="*/ 0 h 946677"/>
              <a:gd name="connsiteX0" fmla="*/ 0 w 2517290"/>
              <a:gd name="connsiteY0" fmla="*/ 0 h 957435"/>
              <a:gd name="connsiteX1" fmla="*/ 2517290 w 2517290"/>
              <a:gd name="connsiteY1" fmla="*/ 0 h 957435"/>
              <a:gd name="connsiteX2" fmla="*/ 1183341 w 2517290"/>
              <a:gd name="connsiteY2" fmla="*/ 957435 h 957435"/>
              <a:gd name="connsiteX3" fmla="*/ 0 w 2517290"/>
              <a:gd name="connsiteY3" fmla="*/ 946677 h 957435"/>
              <a:gd name="connsiteX4" fmla="*/ 0 w 2517290"/>
              <a:gd name="connsiteY4" fmla="*/ 0 h 957435"/>
              <a:gd name="connsiteX0" fmla="*/ 0 w 1785770"/>
              <a:gd name="connsiteY0" fmla="*/ 0 h 957435"/>
              <a:gd name="connsiteX1" fmla="*/ 1785770 w 1785770"/>
              <a:gd name="connsiteY1" fmla="*/ 10758 h 957435"/>
              <a:gd name="connsiteX2" fmla="*/ 1183341 w 1785770"/>
              <a:gd name="connsiteY2" fmla="*/ 957435 h 957435"/>
              <a:gd name="connsiteX3" fmla="*/ 0 w 1785770"/>
              <a:gd name="connsiteY3" fmla="*/ 946677 h 957435"/>
              <a:gd name="connsiteX4" fmla="*/ 0 w 1785770"/>
              <a:gd name="connsiteY4" fmla="*/ 0 h 957435"/>
              <a:gd name="connsiteX0" fmla="*/ 0 w 1785770"/>
              <a:gd name="connsiteY0" fmla="*/ 0 h 957435"/>
              <a:gd name="connsiteX1" fmla="*/ 1785770 w 1785770"/>
              <a:gd name="connsiteY1" fmla="*/ 10758 h 957435"/>
              <a:gd name="connsiteX2" fmla="*/ 1183341 w 1785770"/>
              <a:gd name="connsiteY2" fmla="*/ 957435 h 957435"/>
              <a:gd name="connsiteX3" fmla="*/ 10391 w 1785770"/>
              <a:gd name="connsiteY3" fmla="*/ 946677 h 957435"/>
              <a:gd name="connsiteX4" fmla="*/ 0 w 1785770"/>
              <a:gd name="connsiteY4" fmla="*/ 0 h 95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5770" h="957435">
                <a:moveTo>
                  <a:pt x="0" y="0"/>
                </a:moveTo>
                <a:lnTo>
                  <a:pt x="1785770" y="10758"/>
                </a:lnTo>
                <a:lnTo>
                  <a:pt x="1183341" y="957435"/>
                </a:lnTo>
                <a:lnTo>
                  <a:pt x="10391" y="946677"/>
                </a:lnTo>
                <a:lnTo>
                  <a:pt x="0" y="0"/>
                </a:lnTo>
                <a:close/>
              </a:path>
            </a:pathLst>
          </a:custGeom>
          <a:solidFill>
            <a:srgbClr val="FFA3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Rectangle 2"/>
          <p:cNvSpPr/>
          <p:nvPr userDrawn="1"/>
        </p:nvSpPr>
        <p:spPr>
          <a:xfrm rot="10800000">
            <a:off x="9058707" y="-10391"/>
            <a:ext cx="3133293" cy="1259929"/>
          </a:xfrm>
          <a:custGeom>
            <a:avLst/>
            <a:gdLst>
              <a:gd name="connsiteX0" fmla="*/ 0 w 2517290"/>
              <a:gd name="connsiteY0" fmla="*/ 0 h 946677"/>
              <a:gd name="connsiteX1" fmla="*/ 2517290 w 2517290"/>
              <a:gd name="connsiteY1" fmla="*/ 0 h 946677"/>
              <a:gd name="connsiteX2" fmla="*/ 2517290 w 2517290"/>
              <a:gd name="connsiteY2" fmla="*/ 946677 h 946677"/>
              <a:gd name="connsiteX3" fmla="*/ 0 w 2517290"/>
              <a:gd name="connsiteY3" fmla="*/ 946677 h 946677"/>
              <a:gd name="connsiteX4" fmla="*/ 0 w 2517290"/>
              <a:gd name="connsiteY4" fmla="*/ 0 h 946677"/>
              <a:gd name="connsiteX0" fmla="*/ 0 w 2517290"/>
              <a:gd name="connsiteY0" fmla="*/ 0 h 957435"/>
              <a:gd name="connsiteX1" fmla="*/ 2517290 w 2517290"/>
              <a:gd name="connsiteY1" fmla="*/ 0 h 957435"/>
              <a:gd name="connsiteX2" fmla="*/ 1183341 w 2517290"/>
              <a:gd name="connsiteY2" fmla="*/ 957435 h 957435"/>
              <a:gd name="connsiteX3" fmla="*/ 0 w 2517290"/>
              <a:gd name="connsiteY3" fmla="*/ 946677 h 957435"/>
              <a:gd name="connsiteX4" fmla="*/ 0 w 2517290"/>
              <a:gd name="connsiteY4" fmla="*/ 0 h 957435"/>
              <a:gd name="connsiteX0" fmla="*/ 0 w 1785770"/>
              <a:gd name="connsiteY0" fmla="*/ 0 h 957435"/>
              <a:gd name="connsiteX1" fmla="*/ 1785770 w 1785770"/>
              <a:gd name="connsiteY1" fmla="*/ 10758 h 957435"/>
              <a:gd name="connsiteX2" fmla="*/ 1183341 w 1785770"/>
              <a:gd name="connsiteY2" fmla="*/ 957435 h 957435"/>
              <a:gd name="connsiteX3" fmla="*/ 0 w 1785770"/>
              <a:gd name="connsiteY3" fmla="*/ 946677 h 957435"/>
              <a:gd name="connsiteX4" fmla="*/ 0 w 1785770"/>
              <a:gd name="connsiteY4" fmla="*/ 0 h 95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5770" h="957435">
                <a:moveTo>
                  <a:pt x="0" y="0"/>
                </a:moveTo>
                <a:lnTo>
                  <a:pt x="1785770" y="10758"/>
                </a:lnTo>
                <a:lnTo>
                  <a:pt x="1183341" y="957435"/>
                </a:lnTo>
                <a:lnTo>
                  <a:pt x="0" y="946677"/>
                </a:lnTo>
                <a:lnTo>
                  <a:pt x="0" y="0"/>
                </a:lnTo>
                <a:close/>
              </a:path>
            </a:pathLst>
          </a:custGeom>
          <a:solidFill>
            <a:srgbClr val="80276C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572172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C4CDB33-33ED-4F3F-A083-216481B31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0BE8A82-0755-4509-ADF5-F1A3D7B0B0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D5BE70-37F7-49D6-9CA3-DE6F3DA139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94F20-6C31-40F1-B831-E3DA0C490C92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71AB1D-6AA5-4C60-A246-7EC7555D7F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1AEFA6-3D65-436E-9E79-31F6C88ACD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D7183-7A3A-4F95-A3D2-8C17A98A2B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9670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236" y="6200738"/>
            <a:ext cx="2196704" cy="65726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0300577-AB8D-4F2A-85C8-C284749241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01"/>
          <a:stretch/>
        </p:blipFill>
        <p:spPr>
          <a:xfrm>
            <a:off x="5878015" y="1339042"/>
            <a:ext cx="3352095" cy="259393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D8103C-AED6-4D35-B588-8119526A8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09" y="182375"/>
            <a:ext cx="2927245" cy="2775417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5344471-A23B-4054-A5D6-38CDEE34AA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682095"/>
              </p:ext>
            </p:extLst>
          </p:nvPr>
        </p:nvGraphicFramePr>
        <p:xfrm>
          <a:off x="3651928" y="-2504563"/>
          <a:ext cx="7619255" cy="668655"/>
        </p:xfrm>
        <a:graphic>
          <a:graphicData uri="http://schemas.openxmlformats.org/drawingml/2006/table">
            <a:tbl>
              <a:tblPr/>
              <a:tblGrid>
                <a:gridCol w="944057">
                  <a:extLst>
                    <a:ext uri="{9D8B030D-6E8A-4147-A177-3AD203B41FA5}">
                      <a16:colId xmlns:a16="http://schemas.microsoft.com/office/drawing/2014/main" val="620388462"/>
                    </a:ext>
                  </a:extLst>
                </a:gridCol>
                <a:gridCol w="3150791">
                  <a:extLst>
                    <a:ext uri="{9D8B030D-6E8A-4147-A177-3AD203B41FA5}">
                      <a16:colId xmlns:a16="http://schemas.microsoft.com/office/drawing/2014/main" val="2018654818"/>
                    </a:ext>
                  </a:extLst>
                </a:gridCol>
                <a:gridCol w="3524407">
                  <a:extLst>
                    <a:ext uri="{9D8B030D-6E8A-4147-A177-3AD203B41FA5}">
                      <a16:colId xmlns:a16="http://schemas.microsoft.com/office/drawing/2014/main" val="84182935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UCP600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SOMAB DIAM1270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88284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[FAO]_</a:t>
                      </a:r>
                      <a:r>
                        <a:rPr lang="fr-FR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1Y</a:t>
                      </a:r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</a:t>
                      </a:r>
                      <a:r>
                        <a:rPr lang="fr-FR" sz="1400" b="1" i="0" u="none" strike="noStrike">
                          <a:solidFill>
                            <a:srgbClr val="FF8000"/>
                          </a:solidFill>
                          <a:effectLst/>
                          <a:latin typeface="Calibri" panose="020F0502020204030204" pitchFamily="34" charset="0"/>
                        </a:rPr>
                        <a:t>UCP</a:t>
                      </a:r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</a:t>
                      </a:r>
                      <a:r>
                        <a:rPr lang="fr-FR" sz="14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EXT</a:t>
                      </a:r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_NOM DES ÉTUDIANTS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[FAO]_</a:t>
                      </a:r>
                      <a:r>
                        <a:rPr lang="fr-FR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1Y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</a:t>
                      </a:r>
                      <a:r>
                        <a:rPr lang="fr-FR" sz="1400" b="1" i="0" u="none" strike="noStrike" dirty="0">
                          <a:solidFill>
                            <a:srgbClr val="FF8000"/>
                          </a:solidFill>
                          <a:effectLst/>
                          <a:latin typeface="Calibri" panose="020F0502020204030204" pitchFamily="34" charset="0"/>
                        </a:rPr>
                        <a:t>SOMAB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</a:t>
                      </a:r>
                      <a:r>
                        <a:rPr lang="fr-FR" sz="1400" b="1" i="0" u="none" strike="noStrike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EXT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_NOM DES ÉTUDIANTS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79224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[FAO]_</a:t>
                      </a:r>
                      <a:r>
                        <a:rPr lang="fr-FR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1Y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</a:t>
                      </a:r>
                      <a:r>
                        <a:rPr lang="fr-FR" sz="1400" b="1" i="0" u="none" strike="noStrike" dirty="0">
                          <a:solidFill>
                            <a:srgbClr val="FF8000"/>
                          </a:solidFill>
                          <a:effectLst/>
                          <a:latin typeface="Calibri" panose="020F0502020204030204" pitchFamily="34" charset="0"/>
                        </a:rPr>
                        <a:t>UCP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</a:t>
                      </a:r>
                      <a:r>
                        <a:rPr lang="fr-FR" sz="1400" b="1" i="0" u="none" strike="noStrike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EXT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_NOM DES ÉTUDIANTS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[FAO]_</a:t>
                      </a:r>
                      <a:r>
                        <a:rPr lang="fr-FR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1Y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</a:t>
                      </a:r>
                      <a:r>
                        <a:rPr lang="fr-FR" sz="1400" b="1" i="0" u="none" strike="noStrike" dirty="0">
                          <a:solidFill>
                            <a:srgbClr val="FF8000"/>
                          </a:solidFill>
                          <a:effectLst/>
                          <a:latin typeface="Calibri" panose="020F0502020204030204" pitchFamily="34" charset="0"/>
                        </a:rPr>
                        <a:t>SOMAB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</a:t>
                      </a:r>
                      <a:r>
                        <a:rPr lang="fr-FR" sz="1400" b="1" i="0" u="none" strike="noStrike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EXT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_NOM DES ÉTUDIANTS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2059237"/>
                  </a:ext>
                </a:extLst>
              </a:tr>
            </a:tbl>
          </a:graphicData>
        </a:graphic>
      </p:graphicFrame>
      <p:pic>
        <p:nvPicPr>
          <p:cNvPr id="36" name="Image 35">
            <a:extLst>
              <a:ext uri="{FF2B5EF4-FFF2-40B4-BE49-F238E27FC236}">
                <a16:creationId xmlns:a16="http://schemas.microsoft.com/office/drawing/2014/main" id="{F9E87A76-F2A7-4345-8FE5-C9DC07889C6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21" b="98994" l="2699" r="100000"/>
                    </a14:imgEffect>
                  </a14:imgLayer>
                </a14:imgProps>
              </a:ext>
            </a:extLst>
          </a:blip>
          <a:srcRect l="3166" t="4546"/>
          <a:stretch/>
        </p:blipFill>
        <p:spPr>
          <a:xfrm>
            <a:off x="3800886" y="319898"/>
            <a:ext cx="2359650" cy="1733182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B2F8B582-6C75-4227-8381-EA2AEDBBA9E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4862" t="10872" r="5590" b="3310"/>
          <a:stretch/>
        </p:blipFill>
        <p:spPr>
          <a:xfrm>
            <a:off x="9075096" y="2600025"/>
            <a:ext cx="2911398" cy="257257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7FBE1B0-679A-4A34-A1B8-C4A8532346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645" y="3096294"/>
            <a:ext cx="2124371" cy="809738"/>
          </a:xfrm>
          <a:prstGeom prst="rect">
            <a:avLst/>
          </a:prstGeom>
        </p:spPr>
      </p:pic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01BB884D-2AB2-4A2A-AB17-EEB66D5DEF6D}"/>
              </a:ext>
            </a:extLst>
          </p:cNvPr>
          <p:cNvCxnSpPr>
            <a:cxnSpLocks/>
          </p:cNvCxnSpPr>
          <p:nvPr/>
        </p:nvCxnSpPr>
        <p:spPr>
          <a:xfrm flipH="1">
            <a:off x="2455800" y="1811215"/>
            <a:ext cx="498415" cy="1389185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A614A11C-026B-439E-8B76-94AD9B374E54}"/>
              </a:ext>
            </a:extLst>
          </p:cNvPr>
          <p:cNvCxnSpPr>
            <a:cxnSpLocks/>
          </p:cNvCxnSpPr>
          <p:nvPr/>
        </p:nvCxnSpPr>
        <p:spPr>
          <a:xfrm>
            <a:off x="546277" y="2053583"/>
            <a:ext cx="570346" cy="1551263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F07DC849-34A7-44A4-B3FE-D117D3C9E1BE}"/>
              </a:ext>
            </a:extLst>
          </p:cNvPr>
          <p:cNvCxnSpPr>
            <a:cxnSpLocks/>
          </p:cNvCxnSpPr>
          <p:nvPr/>
        </p:nvCxnSpPr>
        <p:spPr>
          <a:xfrm flipV="1">
            <a:off x="4043048" y="1232204"/>
            <a:ext cx="0" cy="4451926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ZoneTexte 49">
            <a:extLst>
              <a:ext uri="{FF2B5EF4-FFF2-40B4-BE49-F238E27FC236}">
                <a16:creationId xmlns:a16="http://schemas.microsoft.com/office/drawing/2014/main" id="{11EC895F-D973-4F15-9B12-B3A804B3D7DE}"/>
              </a:ext>
            </a:extLst>
          </p:cNvPr>
          <p:cNvSpPr txBox="1"/>
          <p:nvPr/>
        </p:nvSpPr>
        <p:spPr>
          <a:xfrm>
            <a:off x="-551171" y="9714673"/>
            <a:ext cx="30050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Pièce de Conception (à dupliquer)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105863E-3948-434F-A662-BEFA2BC6F414}"/>
              </a:ext>
            </a:extLst>
          </p:cNvPr>
          <p:cNvSpPr txBox="1"/>
          <p:nvPr/>
        </p:nvSpPr>
        <p:spPr>
          <a:xfrm>
            <a:off x="2966128" y="10154838"/>
            <a:ext cx="1880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Pièce brute (à créer)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94E5346F-3C48-4917-B00E-3928ED8C5C82}"/>
              </a:ext>
            </a:extLst>
          </p:cNvPr>
          <p:cNvSpPr txBox="1"/>
          <p:nvPr/>
        </p:nvSpPr>
        <p:spPr>
          <a:xfrm>
            <a:off x="6254098" y="9963827"/>
            <a:ext cx="47520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Assemblage de la pièce de conception et la pièce brute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8DAD19-104F-4AA0-A3BD-F83D31DCF5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871" y="4171691"/>
            <a:ext cx="2799917" cy="44280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9216555-AE03-4865-AF0A-ED5F0147F81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17571"/>
          <a:stretch/>
        </p:blipFill>
        <p:spPr>
          <a:xfrm>
            <a:off x="31253" y="4845574"/>
            <a:ext cx="3418231" cy="529661"/>
          </a:xfrm>
          <a:prstGeom prst="rect">
            <a:avLst/>
          </a:prstGeom>
        </p:spPr>
      </p:pic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B7EB8273-CE0A-4E97-984D-5C2FED7A1AAF}"/>
              </a:ext>
            </a:extLst>
          </p:cNvPr>
          <p:cNvCxnSpPr>
            <a:cxnSpLocks/>
          </p:cNvCxnSpPr>
          <p:nvPr/>
        </p:nvCxnSpPr>
        <p:spPr>
          <a:xfrm>
            <a:off x="1740368" y="3867219"/>
            <a:ext cx="0" cy="294946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5DF527A8-07B5-4932-9616-14B844505AD1}"/>
              </a:ext>
            </a:extLst>
          </p:cNvPr>
          <p:cNvCxnSpPr>
            <a:cxnSpLocks/>
          </p:cNvCxnSpPr>
          <p:nvPr/>
        </p:nvCxnSpPr>
        <p:spPr>
          <a:xfrm>
            <a:off x="1740368" y="4559440"/>
            <a:ext cx="0" cy="294946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8BBCEA87-7047-4F17-8077-E074BB64DDF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253" y="5404609"/>
            <a:ext cx="3418231" cy="450971"/>
          </a:xfrm>
          <a:prstGeom prst="rect">
            <a:avLst/>
          </a:prstGeom>
        </p:spPr>
      </p:pic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95EC8826-9D81-417D-9466-858BCABB3272}"/>
              </a:ext>
            </a:extLst>
          </p:cNvPr>
          <p:cNvCxnSpPr>
            <a:cxnSpLocks/>
          </p:cNvCxnSpPr>
          <p:nvPr/>
        </p:nvCxnSpPr>
        <p:spPr>
          <a:xfrm>
            <a:off x="3460966" y="5684130"/>
            <a:ext cx="582082" cy="0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D7097AC8-8FF4-4C22-BBF3-BFC0AD4D3973}"/>
              </a:ext>
            </a:extLst>
          </p:cNvPr>
          <p:cNvSpPr txBox="1"/>
          <p:nvPr/>
        </p:nvSpPr>
        <p:spPr>
          <a:xfrm>
            <a:off x="3344180" y="63988"/>
            <a:ext cx="30050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Pièce de Conception (à dupliquer)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F7C0AB6-08EC-4E09-899D-C0924D51A6BB}"/>
              </a:ext>
            </a:extLst>
          </p:cNvPr>
          <p:cNvSpPr txBox="1"/>
          <p:nvPr/>
        </p:nvSpPr>
        <p:spPr>
          <a:xfrm>
            <a:off x="7194517" y="1444319"/>
            <a:ext cx="1880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Pièce brute (à créer)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2D0AB10-B0C1-4AD3-8208-428A0AB6ECB0}"/>
              </a:ext>
            </a:extLst>
          </p:cNvPr>
          <p:cNvSpPr txBox="1"/>
          <p:nvPr/>
        </p:nvSpPr>
        <p:spPr>
          <a:xfrm>
            <a:off x="9332724" y="2107592"/>
            <a:ext cx="27724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/>
              <a:t>Assemblage de la pièce </a:t>
            </a:r>
            <a:br>
              <a:rPr lang="fr-FR" sz="1600" dirty="0"/>
            </a:br>
            <a:r>
              <a:rPr lang="fr-FR" sz="1600" dirty="0"/>
              <a:t>de conception et la pièce brute</a:t>
            </a: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386297EA-4BCC-4EC1-B556-57E8481D075F}"/>
              </a:ext>
            </a:extLst>
          </p:cNvPr>
          <p:cNvSpPr/>
          <p:nvPr/>
        </p:nvSpPr>
        <p:spPr>
          <a:xfrm>
            <a:off x="3207111" y="4299469"/>
            <a:ext cx="216279" cy="2162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D614D53D-7121-4270-B370-23525D41F061}"/>
              </a:ext>
            </a:extLst>
          </p:cNvPr>
          <p:cNvSpPr/>
          <p:nvPr/>
        </p:nvSpPr>
        <p:spPr>
          <a:xfrm>
            <a:off x="5934294" y="826088"/>
            <a:ext cx="216279" cy="2162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BCA50F09-C3E8-4CF8-8D3E-F97A6535FEF4}"/>
              </a:ext>
            </a:extLst>
          </p:cNvPr>
          <p:cNvSpPr/>
          <p:nvPr/>
        </p:nvSpPr>
        <p:spPr>
          <a:xfrm>
            <a:off x="8391157" y="1775964"/>
            <a:ext cx="216279" cy="2162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9CE67FF4-9CBD-4E4C-B968-3C70FE06CD1E}"/>
              </a:ext>
            </a:extLst>
          </p:cNvPr>
          <p:cNvSpPr/>
          <p:nvPr/>
        </p:nvSpPr>
        <p:spPr>
          <a:xfrm>
            <a:off x="10718937" y="2849652"/>
            <a:ext cx="216279" cy="2162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</a:p>
        </p:txBody>
      </p:sp>
      <p:graphicFrame>
        <p:nvGraphicFramePr>
          <p:cNvPr id="45" name="Tableau 44">
            <a:extLst>
              <a:ext uri="{FF2B5EF4-FFF2-40B4-BE49-F238E27FC236}">
                <a16:creationId xmlns:a16="http://schemas.microsoft.com/office/drawing/2014/main" id="{9FAAF710-C333-4474-9D4E-EAC8F1E0DF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343071"/>
              </p:ext>
            </p:extLst>
          </p:nvPr>
        </p:nvGraphicFramePr>
        <p:xfrm>
          <a:off x="4191000" y="5468946"/>
          <a:ext cx="7914150" cy="668655"/>
        </p:xfrm>
        <a:graphic>
          <a:graphicData uri="http://schemas.openxmlformats.org/drawingml/2006/table">
            <a:tbl>
              <a:tblPr/>
              <a:tblGrid>
                <a:gridCol w="980596">
                  <a:extLst>
                    <a:ext uri="{9D8B030D-6E8A-4147-A177-3AD203B41FA5}">
                      <a16:colId xmlns:a16="http://schemas.microsoft.com/office/drawing/2014/main" val="620388462"/>
                    </a:ext>
                  </a:extLst>
                </a:gridCol>
                <a:gridCol w="3272738">
                  <a:extLst>
                    <a:ext uri="{9D8B030D-6E8A-4147-A177-3AD203B41FA5}">
                      <a16:colId xmlns:a16="http://schemas.microsoft.com/office/drawing/2014/main" val="2018654818"/>
                    </a:ext>
                  </a:extLst>
                </a:gridCol>
                <a:gridCol w="3660816">
                  <a:extLst>
                    <a:ext uri="{9D8B030D-6E8A-4147-A177-3AD203B41FA5}">
                      <a16:colId xmlns:a16="http://schemas.microsoft.com/office/drawing/2014/main" val="84182935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UCP600 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(12000 tr/min)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SOMAB DIAM1270 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(10000 tr/min)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88284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[FAO]_</a:t>
                      </a:r>
                      <a:r>
                        <a:rPr lang="fr-FR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1Y</a:t>
                      </a:r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</a:t>
                      </a:r>
                      <a:r>
                        <a:rPr lang="fr-FR" sz="1400" b="1" i="0" u="none" strike="noStrike">
                          <a:solidFill>
                            <a:srgbClr val="FF8000"/>
                          </a:solidFill>
                          <a:effectLst/>
                          <a:latin typeface="Calibri" panose="020F0502020204030204" pitchFamily="34" charset="0"/>
                        </a:rPr>
                        <a:t>UCP</a:t>
                      </a:r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</a:t>
                      </a:r>
                      <a:r>
                        <a:rPr lang="fr-FR" sz="14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EXT</a:t>
                      </a:r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_NOM DES ÉTUDIANTS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[FAO]_</a:t>
                      </a:r>
                      <a:r>
                        <a:rPr lang="fr-FR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1Y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</a:t>
                      </a:r>
                      <a:r>
                        <a:rPr lang="fr-FR" sz="1400" b="1" i="0" u="none" strike="noStrike" dirty="0">
                          <a:solidFill>
                            <a:srgbClr val="FF8000"/>
                          </a:solidFill>
                          <a:effectLst/>
                          <a:latin typeface="Calibri" panose="020F0502020204030204" pitchFamily="34" charset="0"/>
                        </a:rPr>
                        <a:t>SOMAB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</a:t>
                      </a:r>
                      <a:r>
                        <a:rPr lang="fr-FR" sz="1400" b="1" i="0" u="none" strike="noStrike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EXT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_NOM DES ÉTUDIANTS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79224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[FAO]_</a:t>
                      </a:r>
                      <a:r>
                        <a:rPr lang="fr-FR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1Y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</a:t>
                      </a:r>
                      <a:r>
                        <a:rPr lang="fr-FR" sz="1400" b="1" i="0" u="none" strike="noStrike" dirty="0">
                          <a:solidFill>
                            <a:srgbClr val="FF8000"/>
                          </a:solidFill>
                          <a:effectLst/>
                          <a:latin typeface="Calibri" panose="020F0502020204030204" pitchFamily="34" charset="0"/>
                        </a:rPr>
                        <a:t>UCP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</a:t>
                      </a:r>
                      <a:r>
                        <a:rPr lang="fr-FR" sz="1400" b="1" i="0" u="none" strike="noStrike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INT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_NOM DES ÉTUDIANTS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[FAO]_</a:t>
                      </a:r>
                      <a:r>
                        <a:rPr lang="fr-FR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1Y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</a:t>
                      </a:r>
                      <a:r>
                        <a:rPr lang="fr-FR" sz="1400" b="1" i="0" u="none" strike="noStrike" dirty="0">
                          <a:solidFill>
                            <a:srgbClr val="FF8000"/>
                          </a:solidFill>
                          <a:effectLst/>
                          <a:latin typeface="Calibri" panose="020F0502020204030204" pitchFamily="34" charset="0"/>
                        </a:rPr>
                        <a:t>SOMAB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</a:t>
                      </a:r>
                      <a:r>
                        <a:rPr lang="fr-FR" sz="1400" b="1" i="0" u="none" strike="noStrike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INT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_NOM DES ÉTUDIANTS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2059237"/>
                  </a:ext>
                </a:extLst>
              </a:tr>
            </a:tbl>
          </a:graphicData>
        </a:graphic>
      </p:graphicFrame>
      <p:sp>
        <p:nvSpPr>
          <p:cNvPr id="46" name="ZoneTexte 45">
            <a:extLst>
              <a:ext uri="{FF2B5EF4-FFF2-40B4-BE49-F238E27FC236}">
                <a16:creationId xmlns:a16="http://schemas.microsoft.com/office/drawing/2014/main" id="{9B97B5E7-D8C6-4DA1-8E3A-CB45D975390B}"/>
              </a:ext>
            </a:extLst>
          </p:cNvPr>
          <p:cNvSpPr txBox="1"/>
          <p:nvPr/>
        </p:nvSpPr>
        <p:spPr>
          <a:xfrm>
            <a:off x="4367239" y="4961115"/>
            <a:ext cx="25966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/>
              <a:t>/!\ Nommage du fichier FAO</a:t>
            </a:r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A092D0E9-447B-45C1-8DAE-6906492C0507}"/>
              </a:ext>
            </a:extLst>
          </p:cNvPr>
          <p:cNvSpPr/>
          <p:nvPr/>
        </p:nvSpPr>
        <p:spPr>
          <a:xfrm>
            <a:off x="7042231" y="5022252"/>
            <a:ext cx="216279" cy="2162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5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1F48B9B-ED10-4D3A-8622-79867EDE7732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7597" t="12307"/>
          <a:stretch/>
        </p:blipFill>
        <p:spPr>
          <a:xfrm>
            <a:off x="9860821" y="1734962"/>
            <a:ext cx="1339947" cy="45648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736FFFF-0ED5-4989-ACCA-9399C0D3C02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6720" t="4866" b="13616"/>
          <a:stretch/>
        </p:blipFill>
        <p:spPr>
          <a:xfrm>
            <a:off x="7364509" y="1065248"/>
            <a:ext cx="1026648" cy="409342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F6FCB48-163F-4987-858C-B03436536C1C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6395" b="12170"/>
          <a:stretch/>
        </p:blipFill>
        <p:spPr>
          <a:xfrm>
            <a:off x="7489249" y="4858757"/>
            <a:ext cx="1291184" cy="46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60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47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175</Words>
  <Application>Microsoft Office PowerPoint</Application>
  <PresentationFormat>Grand écran</PresentationFormat>
  <Paragraphs>28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AYED Yessine</dc:creator>
  <cp:lastModifiedBy>AYED Yessine</cp:lastModifiedBy>
  <cp:revision>5</cp:revision>
  <dcterms:created xsi:type="dcterms:W3CDTF">2026-09-18T07:21:08Z</dcterms:created>
  <dcterms:modified xsi:type="dcterms:W3CDTF">2026-09-18T07:57:40Z</dcterms:modified>
</cp:coreProperties>
</file>