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60" r:id="rId2"/>
    <p:sldId id="288" r:id="rId3"/>
    <p:sldId id="281" r:id="rId4"/>
    <p:sldId id="259" r:id="rId5"/>
    <p:sldId id="256" r:id="rId6"/>
    <p:sldId id="282" r:id="rId7"/>
    <p:sldId id="298" r:id="rId8"/>
    <p:sldId id="301" r:id="rId9"/>
    <p:sldId id="303" r:id="rId10"/>
    <p:sldId id="304" r:id="rId11"/>
    <p:sldId id="305" r:id="rId12"/>
    <p:sldId id="306" r:id="rId13"/>
    <p:sldId id="311" r:id="rId14"/>
    <p:sldId id="312" r:id="rId15"/>
    <p:sldId id="313" r:id="rId16"/>
    <p:sldId id="314" r:id="rId17"/>
    <p:sldId id="316" r:id="rId18"/>
    <p:sldId id="320" r:id="rId19"/>
    <p:sldId id="273" r:id="rId20"/>
    <p:sldId id="317" r:id="rId21"/>
    <p:sldId id="318" r:id="rId22"/>
    <p:sldId id="319" r:id="rId23"/>
    <p:sldId id="321" r:id="rId24"/>
    <p:sldId id="270" r:id="rId25"/>
    <p:sldId id="271" r:id="rId26"/>
    <p:sldId id="291" r:id="rId27"/>
    <p:sldId id="297" r:id="rId28"/>
    <p:sldId id="272" r:id="rId29"/>
    <p:sldId id="299" r:id="rId30"/>
    <p:sldId id="275" r:id="rId31"/>
    <p:sldId id="276" r:id="rId32"/>
    <p:sldId id="277" r:id="rId33"/>
    <p:sldId id="278" r:id="rId34"/>
    <p:sldId id="279" r:id="rId35"/>
    <p:sldId id="280" r:id="rId36"/>
    <p:sldId id="283" r:id="rId37"/>
    <p:sldId id="284" r:id="rId38"/>
    <p:sldId id="285" r:id="rId39"/>
    <p:sldId id="286" r:id="rId40"/>
    <p:sldId id="287" r:id="rId41"/>
    <p:sldId id="289" r:id="rId42"/>
    <p:sldId id="290" r:id="rId4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BE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21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CE58F6-98E6-4026-9AB0-46077ECB5C0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BDC916-6030-4086-ADEE-3F9EC2B50C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7983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DC916-6030-4086-ADEE-3F9EC2B50CA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99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DC916-6030-4086-ADEE-3F9EC2B50CA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99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DC916-6030-4086-ADEE-3F9EC2B50CA7}" type="slidenum">
              <a:rPr lang="fr-FR" smtClean="0"/>
              <a:t>40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175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DC916-6030-4086-ADEE-3F9EC2B50CA7}" type="slidenum">
              <a:rPr lang="fr-FR" smtClean="0"/>
              <a:t>41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175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BDC916-6030-4086-ADEE-3F9EC2B50CA7}" type="slidenum">
              <a:rPr lang="fr-FR" smtClean="0"/>
              <a:t>42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175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2347" y="0"/>
            <a:ext cx="6622504" cy="908720"/>
          </a:xfrm>
        </p:spPr>
        <p:txBody>
          <a:bodyPr>
            <a:normAutofit/>
          </a:bodyPr>
          <a:lstStyle>
            <a:lvl1pPr algn="l">
              <a:defRPr sz="32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0"/>
            <a:ext cx="2318491" cy="243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 userDrawn="1"/>
        </p:nvSpPr>
        <p:spPr>
          <a:xfrm rot="1155576">
            <a:off x="5913395" y="1823815"/>
            <a:ext cx="3024336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5242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160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294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7568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7129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6483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905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2613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972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8877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02781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US 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715911"/>
            <a:ext cx="8064250" cy="34149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7530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68425"/>
            <a:ext cx="9144000" cy="5489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8742" y="2245139"/>
            <a:ext cx="6325508" cy="415498"/>
          </a:xfrm>
        </p:spPr>
        <p:txBody>
          <a:bodyPr anchor="b"/>
          <a:lstStyle>
            <a:lvl1pPr>
              <a:defRPr sz="30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8742" y="3122384"/>
            <a:ext cx="6325508" cy="2830182"/>
          </a:xfrm>
          <a:noFill/>
        </p:spPr>
        <p:txBody>
          <a:bodyPr numCol="2" spcCol="360000">
            <a:noAutofit/>
          </a:bodyPr>
          <a:lstStyle>
            <a:lvl1pPr marL="361950" indent="-361950">
              <a:spcAft>
                <a:spcPts val="600"/>
              </a:spcAft>
              <a:buFont typeface="+mj-lt"/>
              <a:buAutoNum type="arabicPeriod"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91811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68425"/>
            <a:ext cx="9144000" cy="548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8742" y="2245139"/>
            <a:ext cx="6325508" cy="415498"/>
          </a:xfrm>
        </p:spPr>
        <p:txBody>
          <a:bodyPr anchor="b"/>
          <a:lstStyle>
            <a:lvl1pPr>
              <a:defRPr sz="30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 bwMode="auto">
          <a:xfrm>
            <a:off x="2278742" y="3122383"/>
            <a:ext cx="6325508" cy="2973617"/>
          </a:xfrm>
          <a:noFill/>
          <a:ln/>
        </p:spPr>
        <p:txBody>
          <a:bodyPr>
            <a:noAutofit/>
          </a:bodyPr>
          <a:lstStyle>
            <a:lvl1pPr marL="358775" indent="-358775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/>
              <a:defRPr kumimoji="0" sz="1800" b="0" i="0" u="none" baseline="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609600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rabicPeriod"/>
              <a:defRPr kumimoji="0" sz="1800" b="0" i="0" u="none" baseline="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968375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rabicPeriod"/>
              <a:defRPr kumimoji="0" sz="1800" b="0" i="0" u="none" baseline="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325563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rabicPeriod"/>
              <a:defRPr kumimoji="0" sz="1800" b="0" i="0" u="none" baseline="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1689100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rabicPeriod"/>
              <a:defRPr kumimoji="0" sz="1800" b="0" i="0" u="none" baseline="0">
                <a:solidFill>
                  <a:srgbClr val="FFFFFF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7238883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2644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9286875" y="5842000"/>
            <a:ext cx="2206625" cy="101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000">
                <a:solidFill>
                  <a:prstClr val="white"/>
                </a:solidFill>
              </a:rPr>
              <a:t>IMAGE / PHOTOGRAPHIE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000">
                <a:solidFill>
                  <a:prstClr val="white"/>
                </a:solidFill>
              </a:rPr>
              <a:t>Privilégier une image de format horizontal. Celle-ci doit être positionnée sur toute la largeur </a:t>
            </a:r>
            <a:br>
              <a:rPr lang="fr-FR" altLang="fr-FR" sz="1000">
                <a:solidFill>
                  <a:prstClr val="white"/>
                </a:solidFill>
              </a:rPr>
            </a:br>
            <a:r>
              <a:rPr lang="fr-FR" altLang="fr-FR" sz="1000">
                <a:solidFill>
                  <a:prstClr val="white"/>
                </a:solidFill>
              </a:rPr>
              <a:t>de l'espace réservé et ne pas être déformée.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715910"/>
            <a:ext cx="8064250" cy="279803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Espace réservé pour une image  4"/>
          <p:cNvSpPr>
            <a:spLocks noGrp="1"/>
          </p:cNvSpPr>
          <p:nvPr>
            <p:ph type="pic" sz="quarter" idx="10"/>
          </p:nvPr>
        </p:nvSpPr>
        <p:spPr>
          <a:xfrm>
            <a:off x="0" y="4734000"/>
            <a:ext cx="9144000" cy="2124000"/>
          </a:xfrm>
          <a:solidFill>
            <a:schemeClr val="bg1">
              <a:lumMod val="95000"/>
            </a:schemeClr>
          </a:solidFill>
        </p:spPr>
        <p:txBody>
          <a:bodyPr rtlCol="0" anchor="ctr" anchorCtr="1">
            <a:normAutofit/>
          </a:bodyPr>
          <a:lstStyle>
            <a:lvl1pPr algn="ctr">
              <a:defRPr sz="1000"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8305003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UEL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9394825" y="5842000"/>
            <a:ext cx="1954213" cy="101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000">
                <a:solidFill>
                  <a:prstClr val="white"/>
                </a:solidFill>
              </a:rPr>
              <a:t>IMAGE / PHOTOGRAPHIE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000">
                <a:solidFill>
                  <a:prstClr val="white"/>
                </a:solidFill>
              </a:rPr>
              <a:t>Privilégier une image de format horizontal. Celle-ci doit être positionnée sur toute la largeur </a:t>
            </a:r>
            <a:br>
              <a:rPr lang="fr-FR" altLang="fr-FR" sz="1000">
                <a:solidFill>
                  <a:prstClr val="white"/>
                </a:solidFill>
              </a:rPr>
            </a:br>
            <a:r>
              <a:rPr lang="fr-FR" altLang="fr-FR" sz="1000">
                <a:solidFill>
                  <a:prstClr val="white"/>
                </a:solidFill>
              </a:rPr>
              <a:t>de l'espace réservé et ne pas être déformée.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0"/>
          </p:nvPr>
        </p:nvSpPr>
        <p:spPr>
          <a:xfrm>
            <a:off x="0" y="1358900"/>
            <a:ext cx="9144000" cy="5499100"/>
          </a:xfrm>
          <a:solidFill>
            <a:schemeClr val="bg1">
              <a:lumMod val="95000"/>
            </a:schemeClr>
          </a:solidFill>
        </p:spPr>
        <p:txBody>
          <a:bodyPr rtlCol="0" anchor="ctr" anchorCtr="1">
            <a:noAutofit/>
          </a:bodyPr>
          <a:lstStyle>
            <a:lvl1pPr>
              <a:defRPr sz="1000"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19027310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RNIERE D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403600"/>
            <a:ext cx="9144000" cy="3454400"/>
          </a:xfrm>
          <a:prstGeom prst="rect">
            <a:avLst/>
          </a:prstGeom>
          <a:solidFill>
            <a:srgbClr val="B8C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9236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68425"/>
            <a:ext cx="9144000" cy="5489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8742" y="2245139"/>
            <a:ext cx="6325508" cy="415498"/>
          </a:xfrm>
        </p:spPr>
        <p:txBody>
          <a:bodyPr anchor="b"/>
          <a:lstStyle>
            <a:lvl1pPr>
              <a:defRPr sz="30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8742" y="3122384"/>
            <a:ext cx="6325508" cy="2830182"/>
          </a:xfrm>
          <a:noFill/>
        </p:spPr>
        <p:txBody>
          <a:bodyPr numCol="2" spcCol="360000">
            <a:noAutofit/>
          </a:bodyPr>
          <a:lstStyle>
            <a:lvl1pPr marL="361950" indent="-361950">
              <a:spcAft>
                <a:spcPts val="600"/>
              </a:spcAft>
              <a:buFont typeface="+mj-lt"/>
              <a:buAutoNum type="arabicPeriod"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1660094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MMAIR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368425"/>
            <a:ext cx="9144000" cy="548957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8742" y="2245139"/>
            <a:ext cx="6325508" cy="415498"/>
          </a:xfrm>
        </p:spPr>
        <p:txBody>
          <a:bodyPr anchor="b"/>
          <a:lstStyle>
            <a:lvl1pPr>
              <a:defRPr sz="3000" b="1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/>
          </p:nvPr>
        </p:nvSpPr>
        <p:spPr bwMode="auto">
          <a:xfrm>
            <a:off x="2278742" y="3122383"/>
            <a:ext cx="6325508" cy="2973617"/>
          </a:xfrm>
          <a:noFill/>
          <a:ln/>
        </p:spPr>
        <p:txBody>
          <a:bodyPr>
            <a:noAutofit/>
          </a:bodyPr>
          <a:lstStyle>
            <a:lvl1pPr marL="358775" indent="-358775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bg1"/>
              </a:buClr>
              <a:buSzPct val="100000"/>
              <a:buFont typeface="+mj-lt"/>
              <a:buAutoNum type="arabicPeriod"/>
              <a:defRPr kumimoji="0" sz="1800" b="0" i="0" u="none" baseline="0">
                <a:solidFill>
                  <a:srgbClr val="FFFFFF"/>
                </a:solidFill>
                <a:latin typeface="Arial" panose="020B0604020202020204" pitchFamily="34" charset="0"/>
              </a:defRPr>
            </a:lvl1pPr>
            <a:lvl2pPr marL="609600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rabicPeriod"/>
              <a:defRPr kumimoji="0" sz="1800" b="0" i="0" u="none" baseline="0">
                <a:solidFill>
                  <a:srgbClr val="FFFFFF"/>
                </a:solidFill>
                <a:latin typeface="Arial" panose="020B0604020202020204" pitchFamily="34" charset="0"/>
              </a:defRPr>
            </a:lvl2pPr>
            <a:lvl3pPr marL="968375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rabicPeriod"/>
              <a:defRPr kumimoji="0" sz="1800" b="0" i="0" u="none" baseline="0">
                <a:solidFill>
                  <a:srgbClr val="FFFFFF"/>
                </a:solidFill>
                <a:latin typeface="Arial" panose="020B0604020202020204" pitchFamily="34" charset="0"/>
              </a:defRPr>
            </a:lvl3pPr>
            <a:lvl4pPr marL="1325563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rabicPeriod"/>
              <a:defRPr kumimoji="0" sz="1800" b="0" i="0" u="none" baseline="0">
                <a:solidFill>
                  <a:srgbClr val="FFFFFF"/>
                </a:solidFill>
                <a:latin typeface="Arial" panose="020B0604020202020204" pitchFamily="34" charset="0"/>
              </a:defRPr>
            </a:lvl4pPr>
            <a:lvl5pPr marL="1689100" indent="-34290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rabicPeriod"/>
              <a:defRPr kumimoji="0" sz="1800" b="0" i="0" u="none" baseline="0">
                <a:solidFill>
                  <a:srgbClr val="FFFFFF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071999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4214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>
            <a:spLocks noChangeArrowheads="1"/>
          </p:cNvSpPr>
          <p:nvPr/>
        </p:nvSpPr>
        <p:spPr bwMode="auto">
          <a:xfrm>
            <a:off x="9286875" y="5842000"/>
            <a:ext cx="2206625" cy="101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000">
                <a:solidFill>
                  <a:prstClr val="white"/>
                </a:solidFill>
              </a:rPr>
              <a:t>IMAGE / PHOTOGRAPHIE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000">
                <a:solidFill>
                  <a:prstClr val="white"/>
                </a:solidFill>
              </a:rPr>
              <a:t>Privilégier une image de format horizontal. Celle-ci doit être positionnée sur toute la largeur </a:t>
            </a:r>
            <a:br>
              <a:rPr lang="fr-FR" altLang="fr-FR" sz="1000">
                <a:solidFill>
                  <a:prstClr val="white"/>
                </a:solidFill>
              </a:rPr>
            </a:br>
            <a:r>
              <a:rPr lang="fr-FR" altLang="fr-FR" sz="1000">
                <a:solidFill>
                  <a:prstClr val="white"/>
                </a:solidFill>
              </a:rPr>
              <a:t>de l'espace réservé et ne pas être déformée.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715910"/>
            <a:ext cx="8064250" cy="279803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Espace réservé pour une image  4"/>
          <p:cNvSpPr>
            <a:spLocks noGrp="1"/>
          </p:cNvSpPr>
          <p:nvPr>
            <p:ph type="pic" sz="quarter" idx="10"/>
          </p:nvPr>
        </p:nvSpPr>
        <p:spPr>
          <a:xfrm>
            <a:off x="0" y="4734000"/>
            <a:ext cx="9144000" cy="2124000"/>
          </a:xfrm>
          <a:solidFill>
            <a:schemeClr val="bg1">
              <a:lumMod val="95000"/>
            </a:schemeClr>
          </a:solidFill>
        </p:spPr>
        <p:txBody>
          <a:bodyPr rtlCol="0" anchor="ctr" anchorCtr="1">
            <a:normAutofit/>
          </a:bodyPr>
          <a:lstStyle>
            <a:lvl1pPr algn="ctr">
              <a:defRPr sz="1000"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37549067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US 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000" y="1715911"/>
            <a:ext cx="8064250" cy="34149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0908797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ISUEL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>
            <a:spLocks noChangeArrowheads="1"/>
          </p:cNvSpPr>
          <p:nvPr/>
        </p:nvSpPr>
        <p:spPr bwMode="auto">
          <a:xfrm>
            <a:off x="9394825" y="5842000"/>
            <a:ext cx="1954213" cy="10160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000">
                <a:solidFill>
                  <a:prstClr val="white"/>
                </a:solidFill>
              </a:rPr>
              <a:t>IMAGE / PHOTOGRAPHIE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altLang="fr-FR" sz="1000">
                <a:solidFill>
                  <a:prstClr val="white"/>
                </a:solidFill>
              </a:rPr>
              <a:t>Privilégier une image de format horizontal. Celle-ci doit être positionnée sur toute la largeur </a:t>
            </a:r>
            <a:br>
              <a:rPr lang="fr-FR" altLang="fr-FR" sz="1000">
                <a:solidFill>
                  <a:prstClr val="white"/>
                </a:solidFill>
              </a:rPr>
            </a:br>
            <a:r>
              <a:rPr lang="fr-FR" altLang="fr-FR" sz="1000">
                <a:solidFill>
                  <a:prstClr val="white"/>
                </a:solidFill>
              </a:rPr>
              <a:t>de l'espace réservé et ne pas être déformée.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0"/>
          </p:nvPr>
        </p:nvSpPr>
        <p:spPr>
          <a:xfrm>
            <a:off x="0" y="1358900"/>
            <a:ext cx="9144000" cy="5499100"/>
          </a:xfrm>
          <a:solidFill>
            <a:schemeClr val="bg1">
              <a:lumMod val="95000"/>
            </a:schemeClr>
          </a:solidFill>
        </p:spPr>
        <p:txBody>
          <a:bodyPr rtlCol="0" anchor="ctr" anchorCtr="1">
            <a:noAutofit/>
          </a:bodyPr>
          <a:lstStyle>
            <a:lvl1pPr>
              <a:defRPr sz="1000"/>
            </a:lvl1pPr>
          </a:lstStyle>
          <a:p>
            <a:pPr lvl="0"/>
            <a:r>
              <a:rPr lang="fr-FR" noProof="0"/>
              <a:t>Cliquez sur l'icône pour ajouter une image</a:t>
            </a:r>
          </a:p>
        </p:txBody>
      </p:sp>
    </p:spTree>
    <p:extLst>
      <p:ext uri="{BB962C8B-B14F-4D97-AF65-F5344CB8AC3E}">
        <p14:creationId xmlns:p14="http://schemas.microsoft.com/office/powerpoint/2010/main" val="42091022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RNIERE DE 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403600"/>
            <a:ext cx="9144000" cy="3454400"/>
          </a:xfrm>
          <a:prstGeom prst="rect">
            <a:avLst/>
          </a:prstGeom>
          <a:solidFill>
            <a:srgbClr val="B8C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>
              <a:defRPr/>
            </a:pPr>
            <a:endParaRPr lang="fr-FR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520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6A791-0C94-4DD8-9E07-5BC63E29F52D}" type="datetimeFigureOut">
              <a:rPr lang="fr-FR" smtClean="0"/>
              <a:t>19/09/2024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6A9238-1F45-4421-AD60-919CD18C27C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311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1" r:id="rId12"/>
    <p:sldLayoutId id="2147483673" r:id="rId13"/>
    <p:sldLayoutId id="2147483674" r:id="rId14"/>
    <p:sldLayoutId id="2147483675" r:id="rId15"/>
    <p:sldLayoutId id="2147483677" r:id="rId16"/>
    <p:sldLayoutId id="2147483679" r:id="rId17"/>
    <p:sldLayoutId id="2147483680" r:id="rId18"/>
    <p:sldLayoutId id="2147483663" r:id="rId19"/>
    <p:sldLayoutId id="2147483664" r:id="rId20"/>
    <p:sldLayoutId id="2147483665" r:id="rId21"/>
    <p:sldLayoutId id="2147483667" r:id="rId22"/>
    <p:sldLayoutId id="2147483668" r:id="rId23"/>
    <p:sldLayoutId id="2147483669" r:id="rId24"/>
    <p:sldLayoutId id="2147483670" r:id="rId2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0" y="150813"/>
            <a:ext cx="8064500" cy="996950"/>
          </a:xfrm>
        </p:spPr>
        <p:txBody>
          <a:bodyPr>
            <a:normAutofit fontScale="90000"/>
          </a:bodyPr>
          <a:lstStyle/>
          <a:p>
            <a:pPr eaLnBrk="1" hangingPunct="1">
              <a:spcAft>
                <a:spcPts val="600"/>
              </a:spcAft>
              <a:defRPr/>
            </a:pPr>
            <a:r>
              <a:rPr lang="fr-FR" altLang="fr-FR" sz="2400" b="0" dirty="0"/>
              <a:t>Conception DECK trottinette JVMA</a:t>
            </a:r>
            <a:br>
              <a:rPr lang="fr-FR" altLang="fr-FR" sz="2400" b="0" dirty="0"/>
            </a:br>
            <a:br>
              <a:rPr lang="fr-FR" altLang="fr-FR" sz="2400" b="0" dirty="0"/>
            </a:br>
            <a:r>
              <a:rPr lang="fr-FR" altLang="fr-FR" sz="2400" b="0" dirty="0" err="1"/>
              <a:t>pieces</a:t>
            </a:r>
            <a:r>
              <a:rPr lang="fr-FR" altLang="fr-FR" sz="2400" b="0" dirty="0"/>
              <a:t> </a:t>
            </a:r>
            <a:r>
              <a:rPr lang="fr-FR" altLang="fr-FR" sz="2400" b="0" dirty="0" err="1"/>
              <a:t>mecaniques</a:t>
            </a:r>
            <a:r>
              <a:rPr lang="fr-FR" altLang="fr-FR" sz="2400" b="0" dirty="0"/>
              <a:t> Principales 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" y="-23510"/>
            <a:ext cx="9144000" cy="4587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0" y="4587673"/>
            <a:ext cx="50040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Module chaîne numérique</a:t>
            </a:r>
          </a:p>
          <a:p>
            <a:r>
              <a:rPr lang="fr-FR" dirty="0"/>
              <a:t>Sujet 1.4</a:t>
            </a:r>
          </a:p>
          <a:p>
            <a:endParaRPr lang="fr-FR" b="1" i="1" dirty="0"/>
          </a:p>
          <a:p>
            <a:r>
              <a:rPr lang="fr-FR" b="1" i="1" dirty="0"/>
              <a:t>Conception du Deck</a:t>
            </a:r>
          </a:p>
          <a:p>
            <a:endParaRPr lang="fr-FR" b="1" i="1" dirty="0">
              <a:solidFill>
                <a:schemeClr val="accent6">
                  <a:lumMod val="75000"/>
                </a:schemeClr>
              </a:solidFill>
            </a:endParaRPr>
          </a:p>
          <a:p>
            <a:endParaRPr lang="fr-FR" b="1" i="1" dirty="0">
              <a:solidFill>
                <a:schemeClr val="accent6">
                  <a:lumMod val="75000"/>
                </a:schemeClr>
              </a:solidFill>
            </a:endParaRPr>
          </a:p>
          <a:p>
            <a:r>
              <a:rPr lang="fr-FR" dirty="0">
                <a:solidFill>
                  <a:schemeClr val="accent6">
                    <a:lumMod val="75000"/>
                  </a:schemeClr>
                </a:solidFill>
              </a:rPr>
              <a:t>Réalisé par S. Le Loch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063939"/>
            <a:ext cx="4571342" cy="2482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880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997749" cy="681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69" y="5550344"/>
            <a:ext cx="4313486" cy="125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018" y="1900998"/>
            <a:ext cx="2223981" cy="2605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749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03860" y="1916832"/>
            <a:ext cx="3221113" cy="4762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688" y="1458913"/>
            <a:ext cx="3771900" cy="525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 eaLnBrk="1" hangingPunct="1">
              <a:spcAft>
                <a:spcPts val="600"/>
              </a:spcAft>
              <a:defRPr/>
            </a:pPr>
            <a:r>
              <a:rPr lang="fr-FR" altLang="fr-FR" b="1" dirty="0"/>
              <a:t>Présentation de la trottinette</a:t>
            </a:r>
          </a:p>
        </p:txBody>
      </p:sp>
    </p:spTree>
    <p:extLst>
      <p:ext uri="{BB962C8B-B14F-4D97-AF65-F5344CB8AC3E}">
        <p14:creationId xmlns:p14="http://schemas.microsoft.com/office/powerpoint/2010/main" val="2659050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93838"/>
            <a:ext cx="8462963" cy="4972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 eaLnBrk="1" hangingPunct="1">
              <a:spcAft>
                <a:spcPts val="600"/>
              </a:spcAft>
              <a:defRPr/>
            </a:pPr>
            <a:r>
              <a:rPr lang="fr-FR" altLang="fr-FR" b="1" dirty="0"/>
              <a:t>Pièces mécaniques liées au Deck</a:t>
            </a:r>
          </a:p>
        </p:txBody>
      </p:sp>
      <p:sp>
        <p:nvSpPr>
          <p:cNvPr id="9220" name="ZoneTexte 2"/>
          <p:cNvSpPr txBox="1">
            <a:spLocks noChangeArrowheads="1"/>
          </p:cNvSpPr>
          <p:nvPr/>
        </p:nvSpPr>
        <p:spPr bwMode="auto">
          <a:xfrm>
            <a:off x="3308350" y="3870325"/>
            <a:ext cx="3486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00">
                <a:solidFill>
                  <a:srgbClr val="EAEAEA"/>
                </a:solidFill>
              </a:rPr>
              <a:t>CAPOT (thermo-estampage TP)</a:t>
            </a:r>
          </a:p>
        </p:txBody>
      </p:sp>
      <p:sp>
        <p:nvSpPr>
          <p:cNvPr id="9221" name="ZoneTexte 6"/>
          <p:cNvSpPr txBox="1">
            <a:spLocks noChangeArrowheads="1"/>
          </p:cNvSpPr>
          <p:nvPr/>
        </p:nvSpPr>
        <p:spPr bwMode="auto">
          <a:xfrm>
            <a:off x="2876550" y="4735513"/>
            <a:ext cx="15398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00">
                <a:solidFill>
                  <a:srgbClr val="EAEAEA"/>
                </a:solidFill>
              </a:rPr>
              <a:t>DECK (RTM)</a:t>
            </a:r>
          </a:p>
        </p:txBody>
      </p:sp>
      <p:sp>
        <p:nvSpPr>
          <p:cNvPr id="9222" name="ZoneTexte 7"/>
          <p:cNvSpPr txBox="1">
            <a:spLocks noChangeArrowheads="1"/>
          </p:cNvSpPr>
          <p:nvPr/>
        </p:nvSpPr>
        <p:spPr bwMode="auto">
          <a:xfrm>
            <a:off x="2722563" y="5919788"/>
            <a:ext cx="3386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pitchFamily="34" charset="-128"/>
              </a:defRPr>
            </a:lvl9pPr>
          </a:lstStyle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1800">
                <a:solidFill>
                  <a:srgbClr val="EAEAEA"/>
                </a:solidFill>
              </a:rPr>
              <a:t>FREIN (thermo-estampage TP)</a:t>
            </a:r>
          </a:p>
        </p:txBody>
      </p:sp>
    </p:spTree>
    <p:extLst>
      <p:ext uri="{BB962C8B-B14F-4D97-AF65-F5344CB8AC3E}">
        <p14:creationId xmlns:p14="http://schemas.microsoft.com/office/powerpoint/2010/main" val="3816020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1844824"/>
            <a:ext cx="4212468" cy="2028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6" y="4797152"/>
            <a:ext cx="8748972" cy="1928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23528" y="898842"/>
            <a:ext cx="864096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Adapté aux roughs de design</a:t>
            </a:r>
          </a:p>
          <a:p>
            <a:pPr marL="285750" indent="-285750">
              <a:buFontTx/>
              <a:buChar char="-"/>
            </a:pPr>
            <a:r>
              <a:rPr lang="fr-FR" dirty="0"/>
              <a:t>Résistant aux charges appliquées</a:t>
            </a:r>
          </a:p>
          <a:p>
            <a:pPr marL="285750" indent="-285750">
              <a:buFontTx/>
              <a:buChar char="-"/>
            </a:pPr>
            <a:r>
              <a:rPr lang="fr-FR" dirty="0"/>
              <a:t>Réalisé en moulage composite RTM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Zones de la pièce :</a:t>
            </a:r>
          </a:p>
          <a:p>
            <a:pPr marL="285750" indent="-285750">
              <a:buFontTx/>
              <a:buChar char="-"/>
            </a:pPr>
            <a:r>
              <a:rPr lang="fr-FR" dirty="0"/>
              <a:t>Partie 1 centrale : poutre monolithique centrale d’épaisseur 10mm (carbone/</a:t>
            </a:r>
            <a:r>
              <a:rPr lang="fr-FR" dirty="0" err="1"/>
              <a:t>epoxy</a:t>
            </a:r>
            <a:r>
              <a:rPr lang="fr-FR" dirty="0"/>
              <a:t>)</a:t>
            </a:r>
          </a:p>
          <a:p>
            <a:pPr marL="285750" indent="-285750">
              <a:buFontTx/>
              <a:buChar char="-"/>
            </a:pPr>
            <a:r>
              <a:rPr lang="fr-FR" dirty="0"/>
              <a:t>Partie 2 latérale : plateau d’épaisseur 5mm (carbone/</a:t>
            </a:r>
            <a:r>
              <a:rPr lang="fr-FR" dirty="0" err="1"/>
              <a:t>epoxy</a:t>
            </a:r>
            <a:r>
              <a:rPr lang="fr-FR" dirty="0"/>
              <a:t>)</a:t>
            </a:r>
          </a:p>
          <a:p>
            <a:pPr marL="285750" indent="-285750">
              <a:buFontTx/>
              <a:buChar char="-"/>
            </a:pPr>
            <a:r>
              <a:rPr lang="fr-FR" dirty="0"/>
              <a:t>Partie 3 arrière : galbe et passage de l’axe de roue (peaux carbone/</a:t>
            </a:r>
            <a:r>
              <a:rPr lang="fr-FR" dirty="0" err="1"/>
              <a:t>epoxy</a:t>
            </a:r>
            <a:r>
              <a:rPr lang="fr-FR" dirty="0"/>
              <a:t> + insert)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868339"/>
            <a:ext cx="4691370" cy="1848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Ellipse 2"/>
          <p:cNvSpPr/>
          <p:nvPr/>
        </p:nvSpPr>
        <p:spPr>
          <a:xfrm>
            <a:off x="827584" y="5301208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1</a:t>
            </a:r>
          </a:p>
        </p:txBody>
      </p:sp>
      <p:sp>
        <p:nvSpPr>
          <p:cNvPr id="9" name="Ellipse 8"/>
          <p:cNvSpPr/>
          <p:nvPr/>
        </p:nvSpPr>
        <p:spPr>
          <a:xfrm>
            <a:off x="3203848" y="5888672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2</a:t>
            </a:r>
          </a:p>
        </p:txBody>
      </p:sp>
      <p:sp>
        <p:nvSpPr>
          <p:cNvPr id="10" name="Ellipse 9"/>
          <p:cNvSpPr/>
          <p:nvPr/>
        </p:nvSpPr>
        <p:spPr>
          <a:xfrm>
            <a:off x="7740352" y="5600640"/>
            <a:ext cx="576064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3</a:t>
            </a:r>
          </a:p>
        </p:txBody>
      </p:sp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Cahier des charges</a:t>
            </a:r>
          </a:p>
        </p:txBody>
      </p:sp>
    </p:spTree>
    <p:extLst>
      <p:ext uri="{BB962C8B-B14F-4D97-AF65-F5344CB8AC3E}">
        <p14:creationId xmlns:p14="http://schemas.microsoft.com/office/powerpoint/2010/main" val="4213535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528" y="898842"/>
            <a:ext cx="864096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Créations d’esquisses et courbes 3D</a:t>
            </a:r>
          </a:p>
          <a:p>
            <a:pPr marL="285750" indent="-285750">
              <a:buFontTx/>
              <a:buChar char="-"/>
            </a:pPr>
            <a:r>
              <a:rPr lang="fr-FR" dirty="0"/>
              <a:t>Création de surfaces </a:t>
            </a:r>
          </a:p>
          <a:p>
            <a:pPr marL="285750" indent="-285750">
              <a:buFontTx/>
              <a:buChar char="-"/>
            </a:pPr>
            <a:r>
              <a:rPr lang="fr-FR" dirty="0"/>
              <a:t>Opérations sur les surfaces</a:t>
            </a:r>
          </a:p>
          <a:p>
            <a:pPr marL="285750" indent="-285750">
              <a:buFontTx/>
              <a:buChar char="-"/>
            </a:pPr>
            <a:r>
              <a:rPr lang="fr-FR" dirty="0"/>
              <a:t>Analyse de qualité de courbes et surfaces</a:t>
            </a:r>
          </a:p>
          <a:p>
            <a:pPr marL="285750" indent="-285750">
              <a:buFontTx/>
              <a:buChar char="-"/>
            </a:pPr>
            <a:r>
              <a:rPr lang="fr-FR" dirty="0"/>
              <a:t>Création de géométrie volumique à partir de surfaces</a:t>
            </a:r>
          </a:p>
          <a:p>
            <a:pPr marL="285750" indent="-285750">
              <a:buFontTx/>
              <a:buChar char="-"/>
            </a:pPr>
            <a:r>
              <a:rPr lang="fr-FR" dirty="0"/>
              <a:t>Opérations booléennes</a:t>
            </a:r>
          </a:p>
          <a:p>
            <a:pPr marL="285750" indent="-285750">
              <a:buFontTx/>
              <a:buChar char="-"/>
            </a:pPr>
            <a:r>
              <a:rPr lang="fr-FR" dirty="0"/>
              <a:t>Finition de pièce volumique</a:t>
            </a:r>
          </a:p>
          <a:p>
            <a:pPr marL="285750" indent="-285750">
              <a:buFontTx/>
              <a:buChar char="-"/>
            </a:pPr>
            <a:r>
              <a:rPr lang="fr-FR" dirty="0"/>
              <a:t>Paramétrage et règle de conception</a:t>
            </a:r>
          </a:p>
          <a:p>
            <a:pPr marL="285750" indent="-285750">
              <a:buFontTx/>
              <a:buChar char="-"/>
            </a:pPr>
            <a:r>
              <a:rPr lang="fr-FR" dirty="0"/>
              <a:t>Conception d’outillage en lien avec la pièce</a:t>
            </a:r>
          </a:p>
          <a:p>
            <a:pPr marL="285750" indent="-285750">
              <a:buFontTx/>
              <a:buChar char="-"/>
            </a:pP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Activités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B99C6577-2AFE-4645-BBEA-E210BF847B5F}"/>
              </a:ext>
            </a:extLst>
          </p:cNvPr>
          <p:cNvGrpSpPr/>
          <p:nvPr/>
        </p:nvGrpSpPr>
        <p:grpSpPr>
          <a:xfrm>
            <a:off x="473174" y="3573016"/>
            <a:ext cx="5651462" cy="3068960"/>
            <a:chOff x="1728850" y="3600400"/>
            <a:chExt cx="5651462" cy="306896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850" y="3600400"/>
              <a:ext cx="5651462" cy="30689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B0092DC1-E748-420E-A3EC-3495C7CB8B3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93256" y="4077072"/>
              <a:ext cx="3416901" cy="1695078"/>
            </a:xfrm>
            <a:prstGeom prst="straightConnector1">
              <a:avLst/>
            </a:prstGeom>
            <a:ln>
              <a:solidFill>
                <a:srgbClr val="00B05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862AB67D-DFFE-4DC8-8AD8-D34D69C0FC5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193256" y="4509120"/>
              <a:ext cx="1" cy="1263030"/>
            </a:xfrm>
            <a:prstGeom prst="straightConnector1">
              <a:avLst/>
            </a:prstGeom>
            <a:ln>
              <a:solidFill>
                <a:srgbClr val="00B05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81C8A05-2491-494F-A216-31CB1D1085B7}"/>
                </a:ext>
              </a:extLst>
            </p:cNvPr>
            <p:cNvSpPr txBox="1"/>
            <p:nvPr/>
          </p:nvSpPr>
          <p:spPr>
            <a:xfrm>
              <a:off x="5724128" y="4039592"/>
              <a:ext cx="3615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4EBE63"/>
                  </a:solidFill>
                </a:rPr>
                <a:t>X</a:t>
              </a:r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6C395A73-289D-44DC-949D-4C27F837B5D1}"/>
                </a:ext>
              </a:extLst>
            </p:cNvPr>
            <p:cNvSpPr txBox="1"/>
            <p:nvPr/>
          </p:nvSpPr>
          <p:spPr>
            <a:xfrm>
              <a:off x="3058276" y="4147324"/>
              <a:ext cx="36159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b="1" dirty="0">
                  <a:solidFill>
                    <a:srgbClr val="4EBE63"/>
                  </a:solidFill>
                </a:rPr>
                <a:t>Z</a:t>
              </a:r>
            </a:p>
          </p:txBody>
        </p:sp>
      </p:grpSp>
      <p:sp>
        <p:nvSpPr>
          <p:cNvPr id="23" name="ZoneTexte 22">
            <a:extLst>
              <a:ext uri="{FF2B5EF4-FFF2-40B4-BE49-F238E27FC236}">
                <a16:creationId xmlns:a16="http://schemas.microsoft.com/office/drawing/2014/main" id="{26BE4EF2-84A4-451D-BFEA-14D91DFD0942}"/>
              </a:ext>
            </a:extLst>
          </p:cNvPr>
          <p:cNvSpPr txBox="1"/>
          <p:nvPr/>
        </p:nvSpPr>
        <p:spPr>
          <a:xfrm>
            <a:off x="6228184" y="3573016"/>
            <a:ext cx="267780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u="sng" dirty="0"/>
              <a:t>Choix du repère global : </a:t>
            </a:r>
          </a:p>
          <a:p>
            <a:endParaRPr lang="fr-FR" dirty="0"/>
          </a:p>
          <a:p>
            <a:pPr marL="266700" indent="-266700"/>
            <a:r>
              <a:rPr lang="fr-FR" b="1" dirty="0">
                <a:solidFill>
                  <a:srgbClr val="4EBE63"/>
                </a:solidFill>
              </a:rPr>
              <a:t>X: </a:t>
            </a:r>
            <a:r>
              <a:rPr lang="fr-FR" dirty="0"/>
              <a:t>vers l’avant de la trottinette</a:t>
            </a:r>
          </a:p>
          <a:p>
            <a:pPr marL="266700" indent="-266700"/>
            <a:endParaRPr lang="fr-FR" dirty="0"/>
          </a:p>
          <a:p>
            <a:pPr marL="266700" indent="-266700"/>
            <a:r>
              <a:rPr lang="fr-FR" b="1" dirty="0">
                <a:solidFill>
                  <a:srgbClr val="4EBE63"/>
                </a:solidFill>
              </a:rPr>
              <a:t>Y: </a:t>
            </a:r>
            <a:r>
              <a:rPr lang="fr-FR" dirty="0"/>
              <a:t>axe de la roue arrière</a:t>
            </a:r>
          </a:p>
          <a:p>
            <a:pPr marL="266700" indent="-266700"/>
            <a:endParaRPr lang="fr-FR" dirty="0"/>
          </a:p>
          <a:p>
            <a:pPr marL="266700" indent="-266700"/>
            <a:r>
              <a:rPr lang="fr-FR" b="1" dirty="0">
                <a:solidFill>
                  <a:srgbClr val="4EBE63"/>
                </a:solidFill>
              </a:rPr>
              <a:t>Z: </a:t>
            </a:r>
            <a:r>
              <a:rPr lang="fr-FR" dirty="0"/>
              <a:t>axe vertical</a:t>
            </a:r>
          </a:p>
        </p:txBody>
      </p:sp>
    </p:spTree>
    <p:extLst>
      <p:ext uri="{BB962C8B-B14F-4D97-AF65-F5344CB8AC3E}">
        <p14:creationId xmlns:p14="http://schemas.microsoft.com/office/powerpoint/2010/main" val="411397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Partie centrale : l’esquisse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23528" y="898842"/>
            <a:ext cx="63367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Plan d’esquisse : partie supérieure du Deck (8mm au dessus de l’axe de la roue </a:t>
            </a:r>
            <a:r>
              <a:rPr lang="fr-FR" dirty="0">
                <a:solidFill>
                  <a:srgbClr val="00B0F0"/>
                </a:solidFill>
                <a:latin typeface="Yu Gothic Light" panose="020B0300000000000000" pitchFamily="34" charset="-128"/>
                <a:ea typeface="Yu Gothic Light" panose="020B0300000000000000" pitchFamily="34" charset="-128"/>
              </a:rPr>
              <a:t>⇨</a:t>
            </a:r>
            <a:r>
              <a:rPr lang="fr-FR" dirty="0">
                <a:solidFill>
                  <a:srgbClr val="00B0F0"/>
                </a:solidFill>
              </a:rPr>
              <a:t> Plan Z=8mm</a:t>
            </a:r>
            <a:r>
              <a:rPr lang="fr-FR" dirty="0"/>
              <a:t>)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Zone centrale plane par remplissage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60F97AD3-845D-4B1A-B3ED-DC706BB777E5}"/>
              </a:ext>
            </a:extLst>
          </p:cNvPr>
          <p:cNvSpPr txBox="1"/>
          <p:nvPr/>
        </p:nvSpPr>
        <p:spPr>
          <a:xfrm>
            <a:off x="6610157" y="4591579"/>
            <a:ext cx="1739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Fonction </a:t>
            </a:r>
            <a:r>
              <a:rPr lang="fr-FR" dirty="0">
                <a:solidFill>
                  <a:srgbClr val="00B0F0"/>
                </a:solidFill>
              </a:rPr>
              <a:t>« Connecter »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31" name="Connecteur : en arc 30">
            <a:extLst>
              <a:ext uri="{FF2B5EF4-FFF2-40B4-BE49-F238E27FC236}">
                <a16:creationId xmlns:a16="http://schemas.microsoft.com/office/drawing/2014/main" id="{7699E554-C2DA-4001-9062-FC9E983211E3}"/>
              </a:ext>
            </a:extLst>
          </p:cNvPr>
          <p:cNvCxnSpPr>
            <a:cxnSpLocks/>
            <a:endCxn id="14" idx="3"/>
          </p:cNvCxnSpPr>
          <p:nvPr/>
        </p:nvCxnSpPr>
        <p:spPr>
          <a:xfrm rot="10800000">
            <a:off x="5894258" y="5224370"/>
            <a:ext cx="1111809" cy="724911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A312B7B6-8162-46C7-9ACE-DDCE572B6B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59" b="6210"/>
          <a:stretch/>
        </p:blipFill>
        <p:spPr>
          <a:xfrm>
            <a:off x="7053581" y="5733254"/>
            <a:ext cx="476250" cy="432049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EBFB2EB-C456-49DD-8399-4BA98379E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13238"/>
            <a:ext cx="9144000" cy="1831523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11CCBB9-EBB1-42CA-BA2E-A48B080917E1}"/>
              </a:ext>
            </a:extLst>
          </p:cNvPr>
          <p:cNvSpPr txBox="1"/>
          <p:nvPr/>
        </p:nvSpPr>
        <p:spPr>
          <a:xfrm>
            <a:off x="4139952" y="2629370"/>
            <a:ext cx="57606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dirty="0"/>
              <a:t>480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43DBA7-9DCC-47CE-B63D-89A21900127A}"/>
              </a:ext>
            </a:extLst>
          </p:cNvPr>
          <p:cNvSpPr txBox="1"/>
          <p:nvPr/>
        </p:nvSpPr>
        <p:spPr>
          <a:xfrm>
            <a:off x="3358729" y="3828815"/>
            <a:ext cx="33699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dirty="0"/>
              <a:t>10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3F5BB28-7FFE-494F-B3CD-39DC741EF45F}"/>
              </a:ext>
            </a:extLst>
          </p:cNvPr>
          <p:cNvSpPr txBox="1"/>
          <p:nvPr/>
        </p:nvSpPr>
        <p:spPr>
          <a:xfrm>
            <a:off x="1924773" y="3847176"/>
            <a:ext cx="336992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dirty="0"/>
              <a:t>55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9FB74F0-3E43-485D-AB27-9B5516487855}"/>
              </a:ext>
            </a:extLst>
          </p:cNvPr>
          <p:cNvSpPr txBox="1"/>
          <p:nvPr/>
        </p:nvSpPr>
        <p:spPr>
          <a:xfrm>
            <a:off x="1171575" y="3844405"/>
            <a:ext cx="33699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dirty="0"/>
              <a:t>30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A8DD11F-0046-4A7B-9CD5-EBCB45303E10}"/>
              </a:ext>
            </a:extLst>
          </p:cNvPr>
          <p:cNvSpPr txBox="1"/>
          <p:nvPr/>
        </p:nvSpPr>
        <p:spPr>
          <a:xfrm>
            <a:off x="417292" y="3828814"/>
            <a:ext cx="33699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dirty="0"/>
              <a:t>50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38730B9-44F3-44A6-AC55-D463E07B1A2B}"/>
              </a:ext>
            </a:extLst>
          </p:cNvPr>
          <p:cNvSpPr txBox="1"/>
          <p:nvPr/>
        </p:nvSpPr>
        <p:spPr>
          <a:xfrm>
            <a:off x="683568" y="2798934"/>
            <a:ext cx="336991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dirty="0"/>
              <a:t>70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8EDD8146-6506-4295-84B7-A4BDD30B5E9C}"/>
              </a:ext>
            </a:extLst>
          </p:cNvPr>
          <p:cNvSpPr txBox="1"/>
          <p:nvPr/>
        </p:nvSpPr>
        <p:spPr>
          <a:xfrm>
            <a:off x="831055" y="3305028"/>
            <a:ext cx="203049" cy="14689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050" dirty="0"/>
              <a:t>12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F50F9993-F1DF-462B-9D27-A01BEE8083C4}"/>
              </a:ext>
            </a:extLst>
          </p:cNvPr>
          <p:cNvSpPr txBox="1"/>
          <p:nvPr/>
        </p:nvSpPr>
        <p:spPr>
          <a:xfrm>
            <a:off x="865757" y="3587664"/>
            <a:ext cx="177851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100" dirty="0"/>
              <a:t>18</a:t>
            </a:r>
          </a:p>
        </p:txBody>
      </p:sp>
      <p:cxnSp>
        <p:nvCxnSpPr>
          <p:cNvPr id="21" name="Connecteur : en arc 20">
            <a:extLst>
              <a:ext uri="{FF2B5EF4-FFF2-40B4-BE49-F238E27FC236}">
                <a16:creationId xmlns:a16="http://schemas.microsoft.com/office/drawing/2014/main" id="{74C7E386-6F31-463C-B575-E8D14839EE9E}"/>
              </a:ext>
            </a:extLst>
          </p:cNvPr>
          <p:cNvCxnSpPr>
            <a:cxnSpLocks/>
            <a:stCxn id="14" idx="1"/>
          </p:cNvCxnSpPr>
          <p:nvPr/>
        </p:nvCxnSpPr>
        <p:spPr>
          <a:xfrm rot="10800000">
            <a:off x="2267838" y="3595079"/>
            <a:ext cx="2069716" cy="162929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 13">
            <a:extLst>
              <a:ext uri="{FF2B5EF4-FFF2-40B4-BE49-F238E27FC236}">
                <a16:creationId xmlns:a16="http://schemas.microsoft.com/office/drawing/2014/main" id="{A3370F10-747C-4B4B-9066-D659F7EC9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296" t="1567" r="4037" b="3165"/>
          <a:stretch/>
        </p:blipFill>
        <p:spPr>
          <a:xfrm>
            <a:off x="4337554" y="3856216"/>
            <a:ext cx="1556703" cy="2736305"/>
          </a:xfrm>
          <a:prstGeom prst="rect">
            <a:avLst/>
          </a:prstGeom>
          <a:ln>
            <a:solidFill>
              <a:srgbClr val="00B0F0"/>
            </a:solidFill>
          </a:ln>
        </p:spPr>
      </p:pic>
      <p:cxnSp>
        <p:nvCxnSpPr>
          <p:cNvPr id="39" name="Connecteur droit avec flèche 38">
            <a:extLst>
              <a:ext uri="{FF2B5EF4-FFF2-40B4-BE49-F238E27FC236}">
                <a16:creationId xmlns:a16="http://schemas.microsoft.com/office/drawing/2014/main" id="{EBAE565B-2857-4A95-85F9-45A642B946C8}"/>
              </a:ext>
            </a:extLst>
          </p:cNvPr>
          <p:cNvCxnSpPr>
            <a:cxnSpLocks/>
          </p:cNvCxnSpPr>
          <p:nvPr/>
        </p:nvCxnSpPr>
        <p:spPr>
          <a:xfrm flipV="1">
            <a:off x="150937" y="2060848"/>
            <a:ext cx="0" cy="1196612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>
            <a:extLst>
              <a:ext uri="{FF2B5EF4-FFF2-40B4-BE49-F238E27FC236}">
                <a16:creationId xmlns:a16="http://schemas.microsoft.com/office/drawing/2014/main" id="{0E099F1F-1937-4E27-9BC0-C202600D986D}"/>
              </a:ext>
            </a:extLst>
          </p:cNvPr>
          <p:cNvSpPr txBox="1"/>
          <p:nvPr/>
        </p:nvSpPr>
        <p:spPr>
          <a:xfrm>
            <a:off x="104284" y="2150156"/>
            <a:ext cx="361597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Y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178FD33F-44A0-4402-9157-DABA6A8E7322}"/>
              </a:ext>
            </a:extLst>
          </p:cNvPr>
          <p:cNvCxnSpPr>
            <a:cxnSpLocks/>
          </p:cNvCxnSpPr>
          <p:nvPr/>
        </p:nvCxnSpPr>
        <p:spPr>
          <a:xfrm>
            <a:off x="150937" y="3257460"/>
            <a:ext cx="603346" cy="0"/>
          </a:xfrm>
          <a:prstGeom prst="straightConnector1">
            <a:avLst/>
          </a:prstGeom>
          <a:ln w="28575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>
            <a:extLst>
              <a:ext uri="{FF2B5EF4-FFF2-40B4-BE49-F238E27FC236}">
                <a16:creationId xmlns:a16="http://schemas.microsoft.com/office/drawing/2014/main" id="{4F559179-1FFC-4A17-9D1D-E6FA1B087B7D}"/>
              </a:ext>
            </a:extLst>
          </p:cNvPr>
          <p:cNvSpPr txBox="1"/>
          <p:nvPr/>
        </p:nvSpPr>
        <p:spPr>
          <a:xfrm>
            <a:off x="359124" y="2974763"/>
            <a:ext cx="361597" cy="3693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867105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CB9F64CD-76F8-4EF7-A9BF-8C658A899E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767" y="1252208"/>
            <a:ext cx="5492115" cy="1680210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F3D9594B-7C53-4984-AF77-0524FF4740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67" y="3823410"/>
            <a:ext cx="5606415" cy="1697355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F8036BF9-0883-4845-B6DA-F674DDFA7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1840" y="3034589"/>
            <a:ext cx="1046981" cy="788821"/>
          </a:xfrm>
          <a:prstGeom prst="rect">
            <a:avLst/>
          </a:prstGeom>
        </p:spPr>
      </p:pic>
      <p:cxnSp>
        <p:nvCxnSpPr>
          <p:cNvPr id="28" name="Connecteur : en arc 27">
            <a:extLst>
              <a:ext uri="{FF2B5EF4-FFF2-40B4-BE49-F238E27FC236}">
                <a16:creationId xmlns:a16="http://schemas.microsoft.com/office/drawing/2014/main" id="{4E72CC66-C760-4A95-932C-F188CC9F381C}"/>
              </a:ext>
            </a:extLst>
          </p:cNvPr>
          <p:cNvCxnSpPr>
            <a:cxnSpLocks/>
            <a:endCxn id="27" idx="0"/>
          </p:cNvCxnSpPr>
          <p:nvPr/>
        </p:nvCxnSpPr>
        <p:spPr>
          <a:xfrm rot="16200000" flipH="1">
            <a:off x="2879620" y="2258877"/>
            <a:ext cx="883915" cy="667507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 : en arc 28">
            <a:extLst>
              <a:ext uri="{FF2B5EF4-FFF2-40B4-BE49-F238E27FC236}">
                <a16:creationId xmlns:a16="http://schemas.microsoft.com/office/drawing/2014/main" id="{B8BEE6DA-02CB-4ABE-A7DD-D769BD205CBE}"/>
              </a:ext>
            </a:extLst>
          </p:cNvPr>
          <p:cNvCxnSpPr>
            <a:cxnSpLocks/>
            <a:stCxn id="27" idx="2"/>
          </p:cNvCxnSpPr>
          <p:nvPr/>
        </p:nvCxnSpPr>
        <p:spPr>
          <a:xfrm rot="16200000" flipH="1">
            <a:off x="3549130" y="3929611"/>
            <a:ext cx="447860" cy="235458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Image 29">
            <a:extLst>
              <a:ext uri="{FF2B5EF4-FFF2-40B4-BE49-F238E27FC236}">
                <a16:creationId xmlns:a16="http://schemas.microsoft.com/office/drawing/2014/main" id="{C7F1FDF0-8CA9-4115-ABED-41758C03C2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47" t="823" r="9604" b="4910"/>
          <a:stretch/>
        </p:blipFill>
        <p:spPr>
          <a:xfrm>
            <a:off x="5848182" y="2492896"/>
            <a:ext cx="3154020" cy="3190674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Partie centrale : la surface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5C6B48-B3CF-4231-A6A8-8455EF9E46C1}"/>
              </a:ext>
            </a:extLst>
          </p:cNvPr>
          <p:cNvSpPr/>
          <p:nvPr/>
        </p:nvSpPr>
        <p:spPr>
          <a:xfrm>
            <a:off x="2269149" y="5808407"/>
            <a:ext cx="2772361" cy="580901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 dirty="0">
                <a:solidFill>
                  <a:schemeClr val="tx1"/>
                </a:solidFill>
              </a:rPr>
              <a:t>Cacher l’esquisse une fois la surface crée </a:t>
            </a:r>
          </a:p>
        </p:txBody>
      </p:sp>
    </p:spTree>
    <p:extLst>
      <p:ext uri="{BB962C8B-B14F-4D97-AF65-F5344CB8AC3E}">
        <p14:creationId xmlns:p14="http://schemas.microsoft.com/office/powerpoint/2010/main" val="25998225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2 : balayage latéral 1/4 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5D88F2F-4BC7-44D0-BC8C-AB5490D2B4E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237" y="1638179"/>
            <a:ext cx="9144000" cy="1798956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F73A1DA-8DD7-4D67-A79B-BF82970BF23E}"/>
              </a:ext>
            </a:extLst>
          </p:cNvPr>
          <p:cNvSpPr txBox="1"/>
          <p:nvPr/>
        </p:nvSpPr>
        <p:spPr>
          <a:xfrm>
            <a:off x="5292080" y="3429000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Tangence suivant X au point 2</a:t>
            </a:r>
          </a:p>
        </p:txBody>
      </p:sp>
      <p:cxnSp>
        <p:nvCxnSpPr>
          <p:cNvPr id="16" name="Connecteur : en arc 15">
            <a:extLst>
              <a:ext uri="{FF2B5EF4-FFF2-40B4-BE49-F238E27FC236}">
                <a16:creationId xmlns:a16="http://schemas.microsoft.com/office/drawing/2014/main" id="{5A7FF2BD-7AC7-4B3B-9397-9E2A32A6F52B}"/>
              </a:ext>
            </a:extLst>
          </p:cNvPr>
          <p:cNvCxnSpPr>
            <a:cxnSpLocks/>
            <a:stCxn id="15" idx="0"/>
          </p:cNvCxnSpPr>
          <p:nvPr/>
        </p:nvCxnSpPr>
        <p:spPr>
          <a:xfrm rot="5400000" flipH="1" flipV="1">
            <a:off x="6702586" y="3248980"/>
            <a:ext cx="353690" cy="635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7238650A-8FD0-40B9-95B6-2890B87E8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3129030"/>
            <a:ext cx="1390650" cy="3048000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A4620EDC-53FC-4F49-A5CB-8CC3C3F5240E}"/>
              </a:ext>
            </a:extLst>
          </p:cNvPr>
          <p:cNvSpPr txBox="1"/>
          <p:nvPr/>
        </p:nvSpPr>
        <p:spPr>
          <a:xfrm>
            <a:off x="2434809" y="2924702"/>
            <a:ext cx="8640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Point.1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B4C45E35-BF00-41B0-8825-49D981795CD7}"/>
              </a:ext>
            </a:extLst>
          </p:cNvPr>
          <p:cNvSpPr txBox="1"/>
          <p:nvPr/>
        </p:nvSpPr>
        <p:spPr>
          <a:xfrm>
            <a:off x="6300192" y="2699541"/>
            <a:ext cx="8640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Point.2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8394B7D9-58EC-4E88-8AE6-E31CC56A5C4F}"/>
              </a:ext>
            </a:extLst>
          </p:cNvPr>
          <p:cNvSpPr txBox="1"/>
          <p:nvPr/>
        </p:nvSpPr>
        <p:spPr>
          <a:xfrm>
            <a:off x="8415413" y="2384288"/>
            <a:ext cx="8640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Point.3</a:t>
            </a: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4D9C5035-8829-459A-9BFB-38B002FA8D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4" r="430" b="1372"/>
          <a:stretch/>
        </p:blipFill>
        <p:spPr>
          <a:xfrm>
            <a:off x="2771800" y="3831843"/>
            <a:ext cx="5922328" cy="2812376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389FAFC1-4BD8-4010-9541-E8BF84616707}"/>
              </a:ext>
            </a:extLst>
          </p:cNvPr>
          <p:cNvSpPr/>
          <p:nvPr/>
        </p:nvSpPr>
        <p:spPr>
          <a:xfrm>
            <a:off x="3851920" y="4725144"/>
            <a:ext cx="1342451" cy="1870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24339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2 : balayage latéral 2/4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DFEC72-8A5A-4DF4-8034-81D571B2D3E2}"/>
              </a:ext>
            </a:extLst>
          </p:cNvPr>
          <p:cNvSpPr txBox="1"/>
          <p:nvPr/>
        </p:nvSpPr>
        <p:spPr>
          <a:xfrm>
            <a:off x="683568" y="1196752"/>
            <a:ext cx="40146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Balayage de la </a:t>
            </a:r>
            <a:r>
              <a:rPr lang="fr-FR" u="sng" dirty="0" err="1"/>
              <a:t>spline</a:t>
            </a:r>
            <a:endParaRPr lang="fr-FR" u="sng" dirty="0"/>
          </a:p>
          <a:p>
            <a:pPr marL="285750" indent="-285750">
              <a:buFontTx/>
              <a:buChar char="-"/>
            </a:pPr>
            <a:r>
              <a:rPr lang="fr-FR" dirty="0"/>
              <a:t>Avec dépouille (70°) (Cf. </a:t>
            </a:r>
            <a:r>
              <a:rPr lang="fr-FR" dirty="0" err="1"/>
              <a:t>FryBasket</a:t>
            </a:r>
            <a:r>
              <a:rPr lang="fr-FR" dirty="0"/>
              <a:t>)</a:t>
            </a:r>
          </a:p>
          <a:p>
            <a:pPr marL="285750" indent="-285750">
              <a:buFontTx/>
              <a:buChar char="-"/>
            </a:pPr>
            <a:r>
              <a:rPr lang="fr-FR" dirty="0"/>
              <a:t>De direction Z</a:t>
            </a:r>
          </a:p>
          <a:p>
            <a:pPr marL="285750" indent="-285750">
              <a:buFontTx/>
              <a:buChar char="-"/>
            </a:pPr>
            <a:r>
              <a:rPr lang="fr-FR" dirty="0"/>
              <a:t>De longueur 12mm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18DEC4A-CD9E-463B-94E4-5EC1400E5B9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11760" y="2132856"/>
            <a:ext cx="6391275" cy="363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985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2 : balayage latéral 3/4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FDFEC72-8A5A-4DF4-8034-81D571B2D3E2}"/>
              </a:ext>
            </a:extLst>
          </p:cNvPr>
          <p:cNvSpPr txBox="1"/>
          <p:nvPr/>
        </p:nvSpPr>
        <p:spPr>
          <a:xfrm>
            <a:off x="179512" y="908720"/>
            <a:ext cx="51125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Découpe du Balayage</a:t>
            </a:r>
          </a:p>
          <a:p>
            <a:pPr marL="285750" indent="-285750">
              <a:buFontTx/>
              <a:buChar char="-"/>
            </a:pPr>
            <a:r>
              <a:rPr lang="fr-FR" dirty="0"/>
              <a:t>Créer le point.4 (milieu de l’arête)</a:t>
            </a:r>
          </a:p>
          <a:p>
            <a:pPr marL="285750" indent="-285750">
              <a:buFontTx/>
              <a:buChar char="-"/>
            </a:pPr>
            <a:r>
              <a:rPr lang="fr-FR" dirty="0"/>
              <a:t>Créer la </a:t>
            </a:r>
            <a:r>
              <a:rPr lang="fr-FR" dirty="0" err="1"/>
              <a:t>spline</a:t>
            </a:r>
            <a:r>
              <a:rPr lang="fr-FR" dirty="0"/>
              <a:t> 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passant par ce point.4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Le point dans le coin opposé (tangence à l’arête du bas)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La </a:t>
            </a:r>
            <a:r>
              <a:rPr lang="fr-FR" dirty="0" err="1"/>
              <a:t>spline</a:t>
            </a:r>
            <a:r>
              <a:rPr lang="fr-FR" dirty="0"/>
              <a:t> doit s’appuyer sur la surface !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6BCD708-CDDA-44E1-920E-1B4DA4825763}"/>
              </a:ext>
            </a:extLst>
          </p:cNvPr>
          <p:cNvGrpSpPr/>
          <p:nvPr/>
        </p:nvGrpSpPr>
        <p:grpSpPr>
          <a:xfrm>
            <a:off x="35496" y="2236618"/>
            <a:ext cx="9144000" cy="2992582"/>
            <a:chOff x="-180528" y="2740674"/>
            <a:chExt cx="9144000" cy="2992582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9FC7D2C9-03B0-489F-9B75-B14250245B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-180528" y="2740674"/>
              <a:ext cx="9144000" cy="2992582"/>
            </a:xfrm>
            <a:prstGeom prst="rect">
              <a:avLst/>
            </a:prstGeom>
          </p:spPr>
        </p:pic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67152040-E8C8-4307-9A2E-9C86C00328B3}"/>
                </a:ext>
              </a:extLst>
            </p:cNvPr>
            <p:cNvSpPr txBox="1"/>
            <p:nvPr/>
          </p:nvSpPr>
          <p:spPr>
            <a:xfrm>
              <a:off x="443379" y="5229200"/>
              <a:ext cx="864096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Point.4</a:t>
              </a:r>
            </a:p>
          </p:txBody>
        </p:sp>
      </p:grp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63AD27E9-5542-4254-9184-3A0959B5122C}"/>
              </a:ext>
            </a:extLst>
          </p:cNvPr>
          <p:cNvCxnSpPr/>
          <p:nvPr/>
        </p:nvCxnSpPr>
        <p:spPr>
          <a:xfrm flipV="1">
            <a:off x="8712504" y="3933056"/>
            <a:ext cx="396000" cy="108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3638404-5D6E-4724-9525-DC9C80E8FFE9}"/>
              </a:ext>
            </a:extLst>
          </p:cNvPr>
          <p:cNvCxnSpPr/>
          <p:nvPr/>
        </p:nvCxnSpPr>
        <p:spPr>
          <a:xfrm flipV="1">
            <a:off x="8784512" y="4055938"/>
            <a:ext cx="396000" cy="1080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769E7549-AC34-4941-A41C-80D900DE4E3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47" t="513" r="820" b="257"/>
          <a:stretch/>
        </p:blipFill>
        <p:spPr>
          <a:xfrm>
            <a:off x="4902386" y="908720"/>
            <a:ext cx="1899630" cy="2458719"/>
          </a:xfrm>
          <a:prstGeom prst="rect">
            <a:avLst/>
          </a:prstGeom>
          <a:ln>
            <a:solidFill>
              <a:srgbClr val="0070C0"/>
            </a:solidFill>
          </a:ln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D8F375FD-48DB-41C1-A1B6-A6AAEB7153A9}"/>
              </a:ext>
            </a:extLst>
          </p:cNvPr>
          <p:cNvGrpSpPr/>
          <p:nvPr/>
        </p:nvGrpSpPr>
        <p:grpSpPr>
          <a:xfrm>
            <a:off x="3679715" y="5021996"/>
            <a:ext cx="5256685" cy="1754232"/>
            <a:chOff x="1752951" y="4857301"/>
            <a:chExt cx="5256685" cy="1754232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1F4B9000-41D3-468B-92CB-82F71AD2E2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6" r="1451" b="60600"/>
            <a:stretch/>
          </p:blipFill>
          <p:spPr>
            <a:xfrm>
              <a:off x="1752951" y="4857301"/>
              <a:ext cx="5255669" cy="1012666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9AC20EC8-EB3C-4545-86B3-99BB3E9E70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96" t="57191" r="1451" b="13958"/>
            <a:stretch/>
          </p:blipFill>
          <p:spPr>
            <a:xfrm>
              <a:off x="1753967" y="5869967"/>
              <a:ext cx="5255669" cy="741566"/>
            </a:xfrm>
            <a:prstGeom prst="rect">
              <a:avLst/>
            </a:prstGeom>
          </p:spPr>
        </p:pic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4C47DF40-F8E0-46E1-A81B-9A89CF492E3A}"/>
              </a:ext>
            </a:extLst>
          </p:cNvPr>
          <p:cNvSpPr/>
          <p:nvPr/>
        </p:nvSpPr>
        <p:spPr>
          <a:xfrm>
            <a:off x="4647734" y="5631874"/>
            <a:ext cx="1220410" cy="1870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0C4459-99C5-409B-8C71-11D3C77855E7}"/>
              </a:ext>
            </a:extLst>
          </p:cNvPr>
          <p:cNvSpPr/>
          <p:nvPr/>
        </p:nvSpPr>
        <p:spPr>
          <a:xfrm>
            <a:off x="3721301" y="6381328"/>
            <a:ext cx="1786803" cy="1870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689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2 : balayage latéral 4/4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0FF0AC-A788-4D43-86D2-E26385F7542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69876" y="1700808"/>
            <a:ext cx="6804248" cy="3720870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5D8FCA4-05CA-4E22-9056-AF0B17C434C1}"/>
              </a:ext>
            </a:extLst>
          </p:cNvPr>
          <p:cNvSpPr txBox="1"/>
          <p:nvPr/>
        </p:nvSpPr>
        <p:spPr>
          <a:xfrm>
            <a:off x="179512" y="1137518"/>
            <a:ext cx="60486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u="sng" dirty="0"/>
              <a:t>Découpe du Balayage</a:t>
            </a:r>
          </a:p>
          <a:p>
            <a:pPr marL="285750" indent="-285750">
              <a:buFontTx/>
              <a:buChar char="-"/>
            </a:pPr>
            <a:r>
              <a:rPr lang="fr-FR" dirty="0"/>
              <a:t>Couper le balayage par la </a:t>
            </a:r>
            <a:r>
              <a:rPr lang="fr-FR" dirty="0" err="1"/>
              <a:t>spline</a:t>
            </a:r>
            <a:r>
              <a:rPr lang="fr-FR" dirty="0"/>
              <a:t>,</a:t>
            </a:r>
          </a:p>
          <a:p>
            <a:pPr marL="285750" indent="-285750">
              <a:buFontTx/>
              <a:buChar char="-"/>
            </a:pPr>
            <a:r>
              <a:rPr lang="fr-FR" dirty="0"/>
              <a:t>Conserver la partie la plus proche de la partie centrale.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73EEBA-78B8-41DD-AEB7-51AFE9307D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54" t="4427"/>
          <a:stretch/>
        </p:blipFill>
        <p:spPr>
          <a:xfrm>
            <a:off x="4712796" y="5063809"/>
            <a:ext cx="3030776" cy="1554286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C8947DAC-8315-42A5-A525-081DAE70CDEF}"/>
              </a:ext>
            </a:extLst>
          </p:cNvPr>
          <p:cNvSpPr txBox="1"/>
          <p:nvPr/>
        </p:nvSpPr>
        <p:spPr>
          <a:xfrm>
            <a:off x="29056" y="5379287"/>
            <a:ext cx="41764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A l’issue de cette diapo, vous devez avoir: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La partie centrale</a:t>
            </a:r>
          </a:p>
          <a:p>
            <a:pPr marL="742950" lvl="1" indent="-285750">
              <a:buFontTx/>
              <a:buChar char="-"/>
            </a:pPr>
            <a:r>
              <a:rPr lang="fr-FR" dirty="0"/>
              <a:t>Le balayage latéral</a:t>
            </a:r>
          </a:p>
        </p:txBody>
      </p:sp>
      <p:cxnSp>
        <p:nvCxnSpPr>
          <p:cNvPr id="9" name="Connecteur : en arc 8">
            <a:extLst>
              <a:ext uri="{FF2B5EF4-FFF2-40B4-BE49-F238E27FC236}">
                <a16:creationId xmlns:a16="http://schemas.microsoft.com/office/drawing/2014/main" id="{2934E7B0-1D02-4031-A0C6-11CB5CEC90F5}"/>
              </a:ext>
            </a:extLst>
          </p:cNvPr>
          <p:cNvCxnSpPr>
            <a:cxnSpLocks/>
            <a:stCxn id="8" idx="3"/>
            <a:endCxn id="4" idx="1"/>
          </p:cNvCxnSpPr>
          <p:nvPr/>
        </p:nvCxnSpPr>
        <p:spPr>
          <a:xfrm>
            <a:off x="4205520" y="5840952"/>
            <a:ext cx="507276" cy="12700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C5C7D637-0C75-4FE6-85CA-11F1B75DA080}"/>
              </a:ext>
            </a:extLst>
          </p:cNvPr>
          <p:cNvSpPr/>
          <p:nvPr/>
        </p:nvSpPr>
        <p:spPr>
          <a:xfrm>
            <a:off x="6930008" y="4005064"/>
            <a:ext cx="2088232" cy="915828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Cacher les éléments filaires dès que plus nécessaires</a:t>
            </a:r>
          </a:p>
        </p:txBody>
      </p:sp>
    </p:spTree>
    <p:extLst>
      <p:ext uri="{BB962C8B-B14F-4D97-AF65-F5344CB8AC3E}">
        <p14:creationId xmlns:p14="http://schemas.microsoft.com/office/powerpoint/2010/main" val="16747089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3 : Relier les surfaces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ABEB694-E80C-467E-8071-F2C5BFF847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654" t="4427"/>
          <a:stretch/>
        </p:blipFill>
        <p:spPr>
          <a:xfrm>
            <a:off x="4355976" y="1340768"/>
            <a:ext cx="3030776" cy="1554286"/>
          </a:xfrm>
          <a:prstGeom prst="rect">
            <a:avLst/>
          </a:prstGeom>
          <a:ln>
            <a:noFill/>
          </a:ln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7E377318-AFC4-4B16-9117-795F3ED4B1D7}"/>
              </a:ext>
            </a:extLst>
          </p:cNvPr>
          <p:cNvCxnSpPr/>
          <p:nvPr/>
        </p:nvCxnSpPr>
        <p:spPr>
          <a:xfrm>
            <a:off x="5436096" y="1484784"/>
            <a:ext cx="1368152" cy="43204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41441A5-2B5E-4390-AAE6-C762905C22EE}"/>
              </a:ext>
            </a:extLst>
          </p:cNvPr>
          <p:cNvCxnSpPr>
            <a:cxnSpLocks/>
          </p:cNvCxnSpPr>
          <p:nvPr/>
        </p:nvCxnSpPr>
        <p:spPr>
          <a:xfrm>
            <a:off x="5724128" y="2440273"/>
            <a:ext cx="504056" cy="196639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0463596A-0925-4B9F-9730-ABD50364EAF8}"/>
              </a:ext>
            </a:extLst>
          </p:cNvPr>
          <p:cNvCxnSpPr>
            <a:cxnSpLocks/>
          </p:cNvCxnSpPr>
          <p:nvPr/>
        </p:nvCxnSpPr>
        <p:spPr>
          <a:xfrm>
            <a:off x="5919944" y="1650990"/>
            <a:ext cx="783704" cy="803089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BCCE494C-83FC-4C6C-9A3E-7DDEB73639F7}"/>
              </a:ext>
            </a:extLst>
          </p:cNvPr>
          <p:cNvCxnSpPr>
            <a:cxnSpLocks noChangeAspect="1"/>
          </p:cNvCxnSpPr>
          <p:nvPr/>
        </p:nvCxnSpPr>
        <p:spPr>
          <a:xfrm>
            <a:off x="6228186" y="1732002"/>
            <a:ext cx="601987" cy="616878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D263C5B-7E94-47EF-8FE4-7D023C3A6BBA}"/>
              </a:ext>
            </a:extLst>
          </p:cNvPr>
          <p:cNvCxnSpPr>
            <a:cxnSpLocks noChangeAspect="1"/>
          </p:cNvCxnSpPr>
          <p:nvPr/>
        </p:nvCxnSpPr>
        <p:spPr>
          <a:xfrm>
            <a:off x="6585509" y="1852829"/>
            <a:ext cx="360000" cy="36890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E5E603A5-6E3F-4BA0-B645-3857FD12BE3E}"/>
              </a:ext>
            </a:extLst>
          </p:cNvPr>
          <p:cNvCxnSpPr>
            <a:cxnSpLocks noChangeAspect="1"/>
          </p:cNvCxnSpPr>
          <p:nvPr/>
        </p:nvCxnSpPr>
        <p:spPr>
          <a:xfrm>
            <a:off x="5580112" y="1540165"/>
            <a:ext cx="972000" cy="996052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C0A91867-EB28-49D3-8771-4041DFA72BB6}"/>
              </a:ext>
            </a:extLst>
          </p:cNvPr>
          <p:cNvCxnSpPr>
            <a:cxnSpLocks noChangeAspect="1"/>
          </p:cNvCxnSpPr>
          <p:nvPr/>
        </p:nvCxnSpPr>
        <p:spPr>
          <a:xfrm>
            <a:off x="5344341" y="1553427"/>
            <a:ext cx="1008000" cy="1032943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FDD15E1D-6836-44AF-9A55-A208C6E0001E}"/>
              </a:ext>
            </a:extLst>
          </p:cNvPr>
          <p:cNvCxnSpPr>
            <a:cxnSpLocks noChangeAspect="1"/>
          </p:cNvCxnSpPr>
          <p:nvPr/>
        </p:nvCxnSpPr>
        <p:spPr>
          <a:xfrm>
            <a:off x="5292080" y="1772819"/>
            <a:ext cx="792000" cy="811597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E4C0663D-5FE4-46BD-9AF4-3509215B9DDA}"/>
              </a:ext>
            </a:extLst>
          </p:cNvPr>
          <p:cNvCxnSpPr>
            <a:cxnSpLocks noChangeAspect="1"/>
          </p:cNvCxnSpPr>
          <p:nvPr/>
        </p:nvCxnSpPr>
        <p:spPr>
          <a:xfrm>
            <a:off x="5220072" y="1925225"/>
            <a:ext cx="360000" cy="368905"/>
          </a:xfrm>
          <a:prstGeom prst="straightConnector1">
            <a:avLst/>
          </a:prstGeom>
          <a:ln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C4BF2975-46FF-4683-B65F-134BF35AD796}"/>
              </a:ext>
            </a:extLst>
          </p:cNvPr>
          <p:cNvSpPr txBox="1"/>
          <p:nvPr/>
        </p:nvSpPr>
        <p:spPr>
          <a:xfrm>
            <a:off x="192564" y="1113670"/>
            <a:ext cx="465512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u="sng" dirty="0"/>
              <a:t>Objectif:</a:t>
            </a:r>
          </a:p>
          <a:p>
            <a:pPr marL="539750" defTabSz="1163638"/>
            <a:r>
              <a:rPr lang="fr-FR" dirty="0"/>
              <a:t>Créer une surface de liaison entre les 2 surfaces existantes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675E8FE3-3CA9-457C-A740-DF27A7631E09}"/>
              </a:ext>
            </a:extLst>
          </p:cNvPr>
          <p:cNvSpPr txBox="1"/>
          <p:nvPr/>
        </p:nvSpPr>
        <p:spPr>
          <a:xfrm>
            <a:off x="192563" y="2248155"/>
            <a:ext cx="516880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u="sng" dirty="0"/>
              <a:t>Etapes:</a:t>
            </a:r>
          </a:p>
          <a:p>
            <a:pPr marL="825500" indent="-285750" defTabSz="1163638">
              <a:buFontTx/>
              <a:buChar char="-"/>
            </a:pPr>
            <a:r>
              <a:rPr lang="fr-FR" dirty="0"/>
              <a:t>Créer les courbes de jonction (tangence …)</a:t>
            </a:r>
          </a:p>
          <a:p>
            <a:pPr marL="825500" indent="-285750" defTabSz="1163638">
              <a:buFontTx/>
              <a:buChar char="-"/>
            </a:pPr>
            <a:r>
              <a:rPr lang="fr-FR" dirty="0"/>
              <a:t>Essayer différentes stratégies de surfaces (remplissage, multi sections, balayage)</a:t>
            </a:r>
          </a:p>
          <a:p>
            <a:pPr marL="825500" indent="-285750" defTabSz="1163638">
              <a:buFontTx/>
              <a:buChar char="-"/>
            </a:pPr>
            <a:r>
              <a:rPr lang="fr-FR" dirty="0"/>
              <a:t>Visualiser / analyser le résultats (isophotes)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AE2A497-9D62-49E3-B02C-BD3763860166}"/>
              </a:ext>
            </a:extLst>
          </p:cNvPr>
          <p:cNvSpPr txBox="1"/>
          <p:nvPr/>
        </p:nvSpPr>
        <p:spPr>
          <a:xfrm>
            <a:off x="5632260" y="1052736"/>
            <a:ext cx="104022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i="1" dirty="0">
                <a:solidFill>
                  <a:schemeClr val="accent6"/>
                </a:solidFill>
              </a:rPr>
              <a:t>Courbe jonction 2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8940BB8-473F-4DB0-AEAE-FFED89C14E31}"/>
              </a:ext>
            </a:extLst>
          </p:cNvPr>
          <p:cNvSpPr txBox="1"/>
          <p:nvPr/>
        </p:nvSpPr>
        <p:spPr>
          <a:xfrm>
            <a:off x="5394768" y="2488543"/>
            <a:ext cx="1157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i="1" dirty="0">
                <a:solidFill>
                  <a:schemeClr val="accent6"/>
                </a:solidFill>
              </a:rPr>
              <a:t>Courbe jonction 1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72B61DF-290E-4B7A-85A4-223B142CB531}"/>
              </a:ext>
            </a:extLst>
          </p:cNvPr>
          <p:cNvSpPr txBox="1"/>
          <p:nvPr/>
        </p:nvSpPr>
        <p:spPr>
          <a:xfrm>
            <a:off x="192562" y="4048413"/>
            <a:ext cx="81238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u="sng" dirty="0"/>
              <a:t>Contraintes de la nouvelle surface:</a:t>
            </a:r>
          </a:p>
          <a:p>
            <a:pPr marL="825500" indent="-285750" defTabSz="1163638">
              <a:buFontTx/>
              <a:buChar char="-"/>
            </a:pPr>
            <a:r>
              <a:rPr lang="fr-FR" dirty="0"/>
              <a:t>Tangente avec la « partie centrale »</a:t>
            </a:r>
          </a:p>
          <a:p>
            <a:pPr marL="825500" indent="-285750" defTabSz="1163638">
              <a:buFontTx/>
              <a:buChar char="-"/>
            </a:pPr>
            <a:r>
              <a:rPr lang="fr-FR" dirty="0"/>
              <a:t>Connexe avec le balayage latéral</a:t>
            </a:r>
          </a:p>
          <a:p>
            <a:pPr marL="539750" defTabSz="1163638"/>
            <a:r>
              <a:rPr lang="fr-FR" dirty="0"/>
              <a:t>Cela implique que les courbes de jonction aient les contraintes cohérentes avec les contraintes de surface</a:t>
            </a:r>
          </a:p>
        </p:txBody>
      </p:sp>
    </p:spTree>
    <p:extLst>
      <p:ext uri="{BB962C8B-B14F-4D97-AF65-F5344CB8AC3E}">
        <p14:creationId xmlns:p14="http://schemas.microsoft.com/office/powerpoint/2010/main" val="1124871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3 : </a:t>
            </a:r>
            <a:r>
              <a:rPr lang="fr-FR" dirty="0" err="1"/>
              <a:t>splines</a:t>
            </a:r>
            <a:r>
              <a:rPr lang="fr-FR" dirty="0"/>
              <a:t> de jonction</a:t>
            </a:r>
          </a:p>
        </p:txBody>
      </p: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AF885E31-052A-4AAF-AEC3-9D6E532CABF2}"/>
              </a:ext>
            </a:extLst>
          </p:cNvPr>
          <p:cNvGrpSpPr/>
          <p:nvPr/>
        </p:nvGrpSpPr>
        <p:grpSpPr>
          <a:xfrm>
            <a:off x="4139952" y="861534"/>
            <a:ext cx="3030776" cy="2020582"/>
            <a:chOff x="4355976" y="1052736"/>
            <a:chExt cx="3030776" cy="2020582"/>
          </a:xfrm>
        </p:grpSpPr>
        <p:pic>
          <p:nvPicPr>
            <p:cNvPr id="3" name="Image 2">
              <a:extLst>
                <a:ext uri="{FF2B5EF4-FFF2-40B4-BE49-F238E27FC236}">
                  <a16:creationId xmlns:a16="http://schemas.microsoft.com/office/drawing/2014/main" id="{647E6B07-8756-490B-BFB0-8986949539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6654" t="4427"/>
            <a:stretch/>
          </p:blipFill>
          <p:spPr>
            <a:xfrm>
              <a:off x="4355976" y="1340768"/>
              <a:ext cx="3030776" cy="1554286"/>
            </a:xfrm>
            <a:prstGeom prst="rect">
              <a:avLst/>
            </a:prstGeom>
            <a:ln>
              <a:noFill/>
            </a:ln>
          </p:spPr>
        </p:pic>
        <p:cxnSp>
          <p:nvCxnSpPr>
            <p:cNvPr id="4" name="Connecteur droit avec flèche 3">
              <a:extLst>
                <a:ext uri="{FF2B5EF4-FFF2-40B4-BE49-F238E27FC236}">
                  <a16:creationId xmlns:a16="http://schemas.microsoft.com/office/drawing/2014/main" id="{ED2BD7F2-8C6E-418E-A931-6AB3616DD593}"/>
                </a:ext>
              </a:extLst>
            </p:cNvPr>
            <p:cNvCxnSpPr/>
            <p:nvPr/>
          </p:nvCxnSpPr>
          <p:spPr>
            <a:xfrm>
              <a:off x="5436096" y="1484784"/>
              <a:ext cx="1368152" cy="432048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921F2EE7-33DC-4BBC-8F35-DCC888028DF3}"/>
                </a:ext>
              </a:extLst>
            </p:cNvPr>
            <p:cNvCxnSpPr>
              <a:cxnSpLocks/>
            </p:cNvCxnSpPr>
            <p:nvPr/>
          </p:nvCxnSpPr>
          <p:spPr>
            <a:xfrm>
              <a:off x="5724128" y="2440273"/>
              <a:ext cx="504056" cy="196639"/>
            </a:xfrm>
            <a:prstGeom prst="straightConnector1">
              <a:avLst/>
            </a:prstGeom>
            <a:ln>
              <a:solidFill>
                <a:schemeClr val="accent6">
                  <a:lumMod val="75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>
              <a:extLst>
                <a:ext uri="{FF2B5EF4-FFF2-40B4-BE49-F238E27FC236}">
                  <a16:creationId xmlns:a16="http://schemas.microsoft.com/office/drawing/2014/main" id="{D92E933D-184E-48FD-A729-219FE2F9D5CC}"/>
                </a:ext>
              </a:extLst>
            </p:cNvPr>
            <p:cNvCxnSpPr>
              <a:cxnSpLocks/>
            </p:cNvCxnSpPr>
            <p:nvPr/>
          </p:nvCxnSpPr>
          <p:spPr>
            <a:xfrm>
              <a:off x="5919944" y="1650990"/>
              <a:ext cx="783704" cy="803089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Connecteur droit avec flèche 6">
              <a:extLst>
                <a:ext uri="{FF2B5EF4-FFF2-40B4-BE49-F238E27FC236}">
                  <a16:creationId xmlns:a16="http://schemas.microsoft.com/office/drawing/2014/main" id="{5E3CE4A6-A922-455E-947E-3AE895DF405F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6228186" y="1732002"/>
              <a:ext cx="601987" cy="616878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avec flèche 7">
              <a:extLst>
                <a:ext uri="{FF2B5EF4-FFF2-40B4-BE49-F238E27FC236}">
                  <a16:creationId xmlns:a16="http://schemas.microsoft.com/office/drawing/2014/main" id="{75318B2A-5756-4594-BFE6-1DA7A1F79ED3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6585509" y="1852829"/>
              <a:ext cx="360000" cy="368905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avec flèche 8">
              <a:extLst>
                <a:ext uri="{FF2B5EF4-FFF2-40B4-BE49-F238E27FC236}">
                  <a16:creationId xmlns:a16="http://schemas.microsoft.com/office/drawing/2014/main" id="{7FB75314-BDC3-4F02-8E56-B0166B902C2C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580112" y="1540165"/>
              <a:ext cx="972000" cy="996052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eur droit avec flèche 9">
              <a:extLst>
                <a:ext uri="{FF2B5EF4-FFF2-40B4-BE49-F238E27FC236}">
                  <a16:creationId xmlns:a16="http://schemas.microsoft.com/office/drawing/2014/main" id="{DDF867A6-6D6D-46B4-8228-EF4CD6F2BC54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344341" y="1553427"/>
              <a:ext cx="1008000" cy="1032943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3166E186-7616-46FB-A8EE-3784C19308EA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292080" y="1772819"/>
              <a:ext cx="792000" cy="811597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0CA188C2-41FB-48B0-92DA-ACB378B45852}"/>
                </a:ext>
              </a:extLst>
            </p:cNvPr>
            <p:cNvCxnSpPr>
              <a:cxnSpLocks noChangeAspect="1"/>
            </p:cNvCxnSpPr>
            <p:nvPr/>
          </p:nvCxnSpPr>
          <p:spPr>
            <a:xfrm>
              <a:off x="5220072" y="1925225"/>
              <a:ext cx="360000" cy="368905"/>
            </a:xfrm>
            <a:prstGeom prst="straightConnector1">
              <a:avLst/>
            </a:prstGeom>
            <a:ln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45ED9C41-F5A0-4DDB-ACA4-BAA4E268A7D4}"/>
                </a:ext>
              </a:extLst>
            </p:cNvPr>
            <p:cNvSpPr txBox="1"/>
            <p:nvPr/>
          </p:nvSpPr>
          <p:spPr>
            <a:xfrm>
              <a:off x="5632260" y="1052736"/>
              <a:ext cx="104022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i="1" dirty="0">
                  <a:solidFill>
                    <a:schemeClr val="accent6"/>
                  </a:solidFill>
                </a:rPr>
                <a:t>Courbe jonction 2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440DDB69-31E5-4D39-8D44-96D3A16CDCD1}"/>
                </a:ext>
              </a:extLst>
            </p:cNvPr>
            <p:cNvSpPr txBox="1"/>
            <p:nvPr/>
          </p:nvSpPr>
          <p:spPr>
            <a:xfrm>
              <a:off x="5394768" y="2488543"/>
              <a:ext cx="115734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i="1" dirty="0">
                  <a:solidFill>
                    <a:schemeClr val="accent6"/>
                  </a:solidFill>
                </a:rPr>
                <a:t>Courbe jonction 1</a:t>
              </a:r>
            </a:p>
          </p:txBody>
        </p:sp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A0067322-7D6B-45AC-8953-53DE483A18BF}"/>
              </a:ext>
            </a:extLst>
          </p:cNvPr>
          <p:cNvSpPr txBox="1"/>
          <p:nvPr/>
        </p:nvSpPr>
        <p:spPr>
          <a:xfrm>
            <a:off x="5771212" y="3017421"/>
            <a:ext cx="29351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i="1" dirty="0">
                <a:solidFill>
                  <a:schemeClr val="accent6"/>
                </a:solidFill>
              </a:rPr>
              <a:t>Courbe jonction 2: </a:t>
            </a:r>
            <a:r>
              <a:rPr lang="fr-FR" sz="1600" i="1" dirty="0" err="1"/>
              <a:t>Spline</a:t>
            </a:r>
            <a:endParaRPr lang="fr-FR" sz="1600" i="1" dirty="0"/>
          </a:p>
          <a:p>
            <a:pPr marL="285750" indent="-285750">
              <a:buFontTx/>
              <a:buChar char="-"/>
            </a:pPr>
            <a:r>
              <a:rPr lang="fr-FR" sz="1600" i="1" dirty="0"/>
              <a:t>continue en courbure (G2) avec partie centrale</a:t>
            </a:r>
          </a:p>
          <a:p>
            <a:pPr marL="285750" indent="-285750">
              <a:buFontTx/>
              <a:buChar char="-"/>
            </a:pPr>
            <a:r>
              <a:rPr lang="fr-FR" sz="1600" i="1" dirty="0"/>
              <a:t>continue en point (G0) avec balayage latéral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7CE7FD9-B345-4F16-942D-3C27FB2EC649}"/>
              </a:ext>
            </a:extLst>
          </p:cNvPr>
          <p:cNvSpPr txBox="1"/>
          <p:nvPr/>
        </p:nvSpPr>
        <p:spPr>
          <a:xfrm>
            <a:off x="214463" y="1085835"/>
            <a:ext cx="36035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i="1" dirty="0">
                <a:solidFill>
                  <a:schemeClr val="accent6"/>
                </a:solidFill>
              </a:rPr>
              <a:t>Courbe jonction 1: </a:t>
            </a:r>
            <a:r>
              <a:rPr lang="fr-FR" sz="1600" i="1" dirty="0" err="1"/>
              <a:t>Spline</a:t>
            </a:r>
            <a:endParaRPr lang="fr-FR" sz="1600" i="1" dirty="0"/>
          </a:p>
          <a:p>
            <a:pPr marL="285750" indent="-285750">
              <a:buFontTx/>
              <a:buChar char="-"/>
            </a:pPr>
            <a:r>
              <a:rPr lang="fr-FR" sz="1600" i="1" dirty="0"/>
              <a:t>continue en courbure (G2) avec partie centrale et balayage latéral </a:t>
            </a:r>
            <a:endParaRPr lang="fr-FR" sz="1600" i="1" dirty="0">
              <a:solidFill>
                <a:schemeClr val="accent6"/>
              </a:solidFill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C6C6258C-BCDD-44DA-95CB-D9D4FD89B6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8" t="340" r="4208" b="2027"/>
          <a:stretch/>
        </p:blipFill>
        <p:spPr>
          <a:xfrm>
            <a:off x="442093" y="2178617"/>
            <a:ext cx="2095638" cy="321470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4A769E8-70B3-46AE-850C-A32E3CDAF03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732"/>
          <a:stretch/>
        </p:blipFill>
        <p:spPr>
          <a:xfrm>
            <a:off x="6369485" y="4461729"/>
            <a:ext cx="2099270" cy="1662593"/>
          </a:xfrm>
          <a:prstGeom prst="rect">
            <a:avLst/>
          </a:prstGeom>
          <a:ln>
            <a:solidFill>
              <a:srgbClr val="FF0000"/>
            </a:solidFill>
            <a:prstDash val="dash"/>
          </a:ln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F4730449-D453-44E4-847A-F65E69B62C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76" t="1895" r="10231" b="4038"/>
          <a:stretch/>
        </p:blipFill>
        <p:spPr>
          <a:xfrm>
            <a:off x="3090317" y="2856258"/>
            <a:ext cx="2099270" cy="3248137"/>
          </a:xfrm>
          <a:prstGeom prst="rect">
            <a:avLst/>
          </a:prstGeom>
          <a:ln>
            <a:solidFill>
              <a:srgbClr val="00B0F0"/>
            </a:solidFill>
          </a:ln>
        </p:spPr>
      </p:pic>
      <p:cxnSp>
        <p:nvCxnSpPr>
          <p:cNvPr id="24" name="Connecteur : en arc 23">
            <a:extLst>
              <a:ext uri="{FF2B5EF4-FFF2-40B4-BE49-F238E27FC236}">
                <a16:creationId xmlns:a16="http://schemas.microsoft.com/office/drawing/2014/main" id="{B07367F5-246D-4478-94CB-B2F33A7D9B8B}"/>
              </a:ext>
            </a:extLst>
          </p:cNvPr>
          <p:cNvCxnSpPr>
            <a:cxnSpLocks/>
            <a:stCxn id="16" idx="2"/>
            <a:endCxn id="18" idx="0"/>
          </p:cNvCxnSpPr>
          <p:nvPr/>
        </p:nvCxnSpPr>
        <p:spPr>
          <a:xfrm rot="5400000">
            <a:off x="1622178" y="1784567"/>
            <a:ext cx="261785" cy="526315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 : en arc 26">
            <a:extLst>
              <a:ext uri="{FF2B5EF4-FFF2-40B4-BE49-F238E27FC236}">
                <a16:creationId xmlns:a16="http://schemas.microsoft.com/office/drawing/2014/main" id="{5DBF5DC3-99FF-41F9-9AA4-EE65D8F6FFC5}"/>
              </a:ext>
            </a:extLst>
          </p:cNvPr>
          <p:cNvCxnSpPr>
            <a:cxnSpLocks/>
            <a:stCxn id="15" idx="1"/>
            <a:endCxn id="22" idx="3"/>
          </p:cNvCxnSpPr>
          <p:nvPr/>
        </p:nvCxnSpPr>
        <p:spPr>
          <a:xfrm rot="10800000" flipV="1">
            <a:off x="5189588" y="3679141"/>
            <a:ext cx="581625" cy="801186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4E17EA93-55C1-4038-A4E5-9553D54292F5}"/>
              </a:ext>
            </a:extLst>
          </p:cNvPr>
          <p:cNvSpPr txBox="1"/>
          <p:nvPr/>
        </p:nvSpPr>
        <p:spPr>
          <a:xfrm>
            <a:off x="6064829" y="6142909"/>
            <a:ext cx="27085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rgbClr val="FF0000"/>
                </a:solidFill>
              </a:rPr>
              <a:t>ATTENTION à </a:t>
            </a:r>
          </a:p>
          <a:p>
            <a:pPr algn="ctr"/>
            <a:r>
              <a:rPr lang="fr-FR" sz="1800" dirty="0">
                <a:solidFill>
                  <a:srgbClr val="FF0000"/>
                </a:solidFill>
              </a:rPr>
              <a:t>la direction de la tangence</a:t>
            </a:r>
            <a:endParaRPr lang="fr-FR" dirty="0">
              <a:solidFill>
                <a:srgbClr val="FF0000"/>
              </a:solidFill>
            </a:endParaRPr>
          </a:p>
        </p:txBody>
      </p:sp>
      <p:cxnSp>
        <p:nvCxnSpPr>
          <p:cNvPr id="34" name="Connecteur : en arc 33">
            <a:extLst>
              <a:ext uri="{FF2B5EF4-FFF2-40B4-BE49-F238E27FC236}">
                <a16:creationId xmlns:a16="http://schemas.microsoft.com/office/drawing/2014/main" id="{0B70EBB7-EDD4-479C-BEDA-06134E6D6310}"/>
              </a:ext>
            </a:extLst>
          </p:cNvPr>
          <p:cNvCxnSpPr>
            <a:cxnSpLocks/>
            <a:stCxn id="33" idx="1"/>
          </p:cNvCxnSpPr>
          <p:nvPr/>
        </p:nvCxnSpPr>
        <p:spPr>
          <a:xfrm rot="10800000" flipH="1">
            <a:off x="6064828" y="5317201"/>
            <a:ext cx="883435" cy="1148875"/>
          </a:xfrm>
          <a:prstGeom prst="curvedConnector4">
            <a:avLst>
              <a:gd name="adj1" fmla="val -25876"/>
              <a:gd name="adj2" fmla="val 64064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4A53994D-A5A8-4334-9C02-E198C0C5629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559" b="6210"/>
          <a:stretch/>
        </p:blipFill>
        <p:spPr>
          <a:xfrm>
            <a:off x="1785993" y="6034025"/>
            <a:ext cx="476250" cy="432049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71602A3D-23E8-4F39-87ED-54A22733CE88}"/>
              </a:ext>
            </a:extLst>
          </p:cNvPr>
          <p:cNvSpPr txBox="1"/>
          <p:nvPr/>
        </p:nvSpPr>
        <p:spPr>
          <a:xfrm>
            <a:off x="442093" y="5988439"/>
            <a:ext cx="154659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rgbClr val="00B0F0"/>
                </a:solidFill>
              </a:rPr>
              <a:t>Courbe de raccordement</a:t>
            </a:r>
            <a:endParaRPr lang="fr-FR" sz="1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650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3 : Essayer des types de surface</a:t>
            </a:r>
          </a:p>
        </p:txBody>
      </p: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5C60D762-9240-4D3E-A58D-BD449C9ADBCA}"/>
              </a:ext>
            </a:extLst>
          </p:cNvPr>
          <p:cNvGrpSpPr/>
          <p:nvPr/>
        </p:nvGrpSpPr>
        <p:grpSpPr>
          <a:xfrm>
            <a:off x="107504" y="929609"/>
            <a:ext cx="5072940" cy="1915385"/>
            <a:chOff x="149318" y="1196752"/>
            <a:chExt cx="5072940" cy="191538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4748B564-5EDD-477A-9D3D-7489B3A14F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87212" y="1196752"/>
              <a:ext cx="4735046" cy="1915385"/>
            </a:xfrm>
            <a:prstGeom prst="rect">
              <a:avLst/>
            </a:prstGeom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08F8D72-2079-4D98-A445-C59CBB0CAC31}"/>
                </a:ext>
              </a:extLst>
            </p:cNvPr>
            <p:cNvSpPr txBox="1"/>
            <p:nvPr/>
          </p:nvSpPr>
          <p:spPr>
            <a:xfrm>
              <a:off x="149318" y="1404849"/>
              <a:ext cx="320099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b="1" dirty="0"/>
                <a:t>Extraction</a:t>
              </a:r>
              <a:r>
                <a:rPr lang="fr-FR" sz="1400" dirty="0"/>
                <a:t> du bord de la partie centrale</a:t>
              </a:r>
            </a:p>
          </p:txBody>
        </p:sp>
        <p:cxnSp>
          <p:nvCxnSpPr>
            <p:cNvPr id="5" name="Connecteur droit avec flèche 4">
              <a:extLst>
                <a:ext uri="{FF2B5EF4-FFF2-40B4-BE49-F238E27FC236}">
                  <a16:creationId xmlns:a16="http://schemas.microsoft.com/office/drawing/2014/main" id="{62914AA5-4FCC-467C-9193-ECEBBB7FEF51}"/>
                </a:ext>
              </a:extLst>
            </p:cNvPr>
            <p:cNvCxnSpPr>
              <a:cxnSpLocks/>
              <a:stCxn id="4" idx="2"/>
            </p:cNvCxnSpPr>
            <p:nvPr/>
          </p:nvCxnSpPr>
          <p:spPr>
            <a:xfrm>
              <a:off x="1749815" y="1712626"/>
              <a:ext cx="198789" cy="441819"/>
            </a:xfrm>
            <a:prstGeom prst="straightConnector1">
              <a:avLst/>
            </a:prstGeom>
            <a:ln w="12700">
              <a:solidFill>
                <a:srgbClr val="FF0000"/>
              </a:solidFill>
              <a:headEnd type="none" w="med" len="me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B75F47A9-C952-4967-9B37-C21721EB02AB}"/>
              </a:ext>
            </a:extLst>
          </p:cNvPr>
          <p:cNvGrpSpPr/>
          <p:nvPr/>
        </p:nvGrpSpPr>
        <p:grpSpPr>
          <a:xfrm>
            <a:off x="302100" y="2924944"/>
            <a:ext cx="3947776" cy="2408010"/>
            <a:chOff x="179512" y="4293096"/>
            <a:chExt cx="3947776" cy="2408010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91ED86B8-BE48-4FA0-99C9-9E8EF10CFA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1745" b="2074"/>
            <a:stretch/>
          </p:blipFill>
          <p:spPr>
            <a:xfrm>
              <a:off x="179512" y="4293096"/>
              <a:ext cx="3947776" cy="2408010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EEDA077-FF47-41C8-82F9-FB8BD2D82EDA}"/>
                </a:ext>
              </a:extLst>
            </p:cNvPr>
            <p:cNvSpPr/>
            <p:nvPr/>
          </p:nvSpPr>
          <p:spPr>
            <a:xfrm>
              <a:off x="251520" y="4723757"/>
              <a:ext cx="3816424" cy="1454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21BB0CB-D27E-4D23-9EB8-18659757E5C6}"/>
              </a:ext>
            </a:extLst>
          </p:cNvPr>
          <p:cNvGrpSpPr/>
          <p:nvPr/>
        </p:nvGrpSpPr>
        <p:grpSpPr>
          <a:xfrm>
            <a:off x="4716016" y="1484784"/>
            <a:ext cx="4125884" cy="2251669"/>
            <a:chOff x="4476726" y="2303165"/>
            <a:chExt cx="4125884" cy="2251669"/>
          </a:xfrm>
        </p:grpSpPr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A1E6D65C-9D52-443D-8FC9-ECE5A6EF9F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799" t="2254" r="1936" b="3845"/>
            <a:stretch/>
          </p:blipFill>
          <p:spPr>
            <a:xfrm>
              <a:off x="4476726" y="2303165"/>
              <a:ext cx="4125884" cy="2251669"/>
            </a:xfrm>
            <a:prstGeom prst="rect">
              <a:avLst/>
            </a:prstGeom>
            <a:ln>
              <a:solidFill>
                <a:srgbClr val="00B0F0"/>
              </a:solidFill>
            </a:ln>
          </p:spPr>
        </p:pic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9C5B8602-D094-469C-923A-7E9D5319313B}"/>
                </a:ext>
              </a:extLst>
            </p:cNvPr>
            <p:cNvSpPr/>
            <p:nvPr/>
          </p:nvSpPr>
          <p:spPr>
            <a:xfrm>
              <a:off x="4514826" y="3625592"/>
              <a:ext cx="3816424" cy="14540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24" name="Image 23">
            <a:extLst>
              <a:ext uri="{FF2B5EF4-FFF2-40B4-BE49-F238E27FC236}">
                <a16:creationId xmlns:a16="http://schemas.microsoft.com/office/drawing/2014/main" id="{53BA804F-10DD-4BBB-813B-712B3988083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655" t="4506" r="4838" b="7533"/>
          <a:stretch/>
        </p:blipFill>
        <p:spPr>
          <a:xfrm>
            <a:off x="4716016" y="4013007"/>
            <a:ext cx="4130394" cy="2251329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D99EAD8-6DF1-42E3-BAFF-8390F2B7B874}"/>
              </a:ext>
            </a:extLst>
          </p:cNvPr>
          <p:cNvSpPr/>
          <p:nvPr/>
        </p:nvSpPr>
        <p:spPr>
          <a:xfrm>
            <a:off x="4757544" y="4437112"/>
            <a:ext cx="3816424" cy="1454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CD163D63-CAD4-4982-B414-B1AA51F1933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2913" t="2585" r="2511" b="2185"/>
          <a:stretch/>
        </p:blipFill>
        <p:spPr>
          <a:xfrm>
            <a:off x="2479103" y="5802601"/>
            <a:ext cx="661259" cy="78415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F6EA7E8-6525-42EC-A0CD-020A65D55EA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5739"/>
          <a:stretch/>
        </p:blipFill>
        <p:spPr>
          <a:xfrm>
            <a:off x="7638434" y="1666392"/>
            <a:ext cx="921869" cy="82344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9A293140-C9D1-4BDE-B1C6-9A8450C02B8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4252" t="-819" r="31487" b="819"/>
          <a:stretch/>
        </p:blipFill>
        <p:spPr>
          <a:xfrm>
            <a:off x="2387511" y="4098089"/>
            <a:ext cx="921869" cy="823449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29764616-46CF-4F83-9512-9C7B0F6D8BE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5739"/>
          <a:stretch/>
        </p:blipFill>
        <p:spPr>
          <a:xfrm>
            <a:off x="6824343" y="5238509"/>
            <a:ext cx="921869" cy="823449"/>
          </a:xfrm>
          <a:prstGeom prst="rect">
            <a:avLst/>
          </a:prstGeom>
          <a:ln>
            <a:solidFill>
              <a:srgbClr val="00B0F0"/>
            </a:solidFill>
          </a:ln>
        </p:spPr>
      </p:pic>
      <p:sp>
        <p:nvSpPr>
          <p:cNvPr id="33" name="ZoneTexte 32">
            <a:extLst>
              <a:ext uri="{FF2B5EF4-FFF2-40B4-BE49-F238E27FC236}">
                <a16:creationId xmlns:a16="http://schemas.microsoft.com/office/drawing/2014/main" id="{4A620185-CA6A-4374-B179-02DA28CA64FE}"/>
              </a:ext>
            </a:extLst>
          </p:cNvPr>
          <p:cNvSpPr txBox="1"/>
          <p:nvPr/>
        </p:nvSpPr>
        <p:spPr>
          <a:xfrm>
            <a:off x="1882707" y="6037098"/>
            <a:ext cx="504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(…)</a:t>
            </a:r>
            <a:endParaRPr lang="fr-FR" dirty="0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66FB254F-C403-4E64-A3D6-45C8164E9481}"/>
              </a:ext>
            </a:extLst>
          </p:cNvPr>
          <p:cNvSpPr txBox="1"/>
          <p:nvPr/>
        </p:nvSpPr>
        <p:spPr>
          <a:xfrm>
            <a:off x="7433363" y="5223300"/>
            <a:ext cx="410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FF0000"/>
                </a:solidFill>
                <a:sym typeface="Wingdings" panose="05000000000000000000" pitchFamily="2" charset="2"/>
              </a:rPr>
              <a:t>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F9B005B6-50FB-413D-AD99-F67F49F3212F}"/>
              </a:ext>
            </a:extLst>
          </p:cNvPr>
          <p:cNvSpPr txBox="1"/>
          <p:nvPr/>
        </p:nvSpPr>
        <p:spPr>
          <a:xfrm>
            <a:off x="8223260" y="1620857"/>
            <a:ext cx="435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FF0000"/>
                </a:solidFill>
                <a:sym typeface="Wingdings" panose="05000000000000000000" pitchFamily="2" charset="2"/>
              </a:rPr>
              <a:t>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270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3 : Qualité de la surface 1/2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FECAB0C-234D-4FBB-BE1C-BC5D56B96B1F}"/>
              </a:ext>
            </a:extLst>
          </p:cNvPr>
          <p:cNvSpPr txBox="1"/>
          <p:nvPr/>
        </p:nvSpPr>
        <p:spPr>
          <a:xfrm>
            <a:off x="1979712" y="2564904"/>
            <a:ext cx="3066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ym typeface="Wingdings" panose="05000000000000000000" pitchFamily="2" charset="2"/>
              </a:rPr>
              <a:t>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«Modes d’affichage»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E05289-A87B-4047-BE18-693C48301B21}"/>
              </a:ext>
            </a:extLst>
          </p:cNvPr>
          <p:cNvSpPr/>
          <p:nvPr/>
        </p:nvSpPr>
        <p:spPr>
          <a:xfrm>
            <a:off x="1505073" y="2332055"/>
            <a:ext cx="24961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VISUALISER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sz="1600" dirty="0"/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00D7DBDC-E976-4BA0-90F2-32E8454E35F1}"/>
              </a:ext>
            </a:extLst>
          </p:cNvPr>
          <p:cNvGrpSpPr/>
          <p:nvPr/>
        </p:nvGrpSpPr>
        <p:grpSpPr>
          <a:xfrm>
            <a:off x="6113218" y="2545906"/>
            <a:ext cx="2376264" cy="1097717"/>
            <a:chOff x="5868144" y="2492895"/>
            <a:chExt cx="2376264" cy="1097717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F22D147-D11A-47A3-8EDF-39A8FEACB9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478" t="3962" r="4131"/>
            <a:stretch/>
          </p:blipFill>
          <p:spPr>
            <a:xfrm>
              <a:off x="5868144" y="2492895"/>
              <a:ext cx="2376264" cy="1097717"/>
            </a:xfrm>
            <a:prstGeom prst="rect">
              <a:avLst/>
            </a:prstGeom>
          </p:spPr>
        </p:pic>
        <p:sp>
          <p:nvSpPr>
            <p:cNvPr id="6" name="Rectangle à coins arrondis 14">
              <a:extLst>
                <a:ext uri="{FF2B5EF4-FFF2-40B4-BE49-F238E27FC236}">
                  <a16:creationId xmlns:a16="http://schemas.microsoft.com/office/drawing/2014/main" id="{77ABC16A-5F27-4425-B614-BCFDDE3D3F89}"/>
                </a:ext>
              </a:extLst>
            </p:cNvPr>
            <p:cNvSpPr/>
            <p:nvPr/>
          </p:nvSpPr>
          <p:spPr>
            <a:xfrm>
              <a:off x="7562429" y="2852936"/>
              <a:ext cx="321940" cy="330462"/>
            </a:xfrm>
            <a:prstGeom prst="roundRect">
              <a:avLst>
                <a:gd name="adj" fmla="val 0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fr-FR" sz="1350">
                <a:solidFill>
                  <a:schemeClr val="tx1"/>
                </a:solidFill>
              </a:endParaRPr>
            </a:p>
          </p:txBody>
        </p: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E7B1621D-B48C-47E3-9F74-D4C4FD137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4507" y="5421629"/>
            <a:ext cx="982046" cy="102354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926E1D5-0EB3-4AE1-B692-C3E69EB04C81}"/>
              </a:ext>
            </a:extLst>
          </p:cNvPr>
          <p:cNvSpPr txBox="1"/>
          <p:nvPr/>
        </p:nvSpPr>
        <p:spPr>
          <a:xfrm>
            <a:off x="1996297" y="4744208"/>
            <a:ext cx="3618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sym typeface="Wingdings" panose="05000000000000000000" pitchFamily="2" charset="2"/>
              </a:rPr>
              <a:t></a:t>
            </a:r>
            <a:r>
              <a:rPr lang="fr-FR" sz="1600" dirty="0">
                <a:sym typeface="Wingdings" panose="05000000000000000000" pitchFamily="2" charset="2"/>
              </a:rPr>
              <a:t> 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Action « 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Mappage d’</a:t>
            </a:r>
            <a:r>
              <a:rPr lang="fr-FR" sz="1600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isophotes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9F6756-0066-4FB6-95B7-AFF80898CC2D}"/>
              </a:ext>
            </a:extLst>
          </p:cNvPr>
          <p:cNvSpPr/>
          <p:nvPr/>
        </p:nvSpPr>
        <p:spPr>
          <a:xfrm>
            <a:off x="1521657" y="4511360"/>
            <a:ext cx="20537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Section « </a:t>
            </a:r>
            <a:r>
              <a:rPr lang="fr-FR" sz="1600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Analyse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 »</a:t>
            </a:r>
            <a:endParaRPr lang="fr-FR" sz="16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9E5937B-D988-4419-BA76-CCD6F9392EB5}"/>
              </a:ext>
            </a:extLst>
          </p:cNvPr>
          <p:cNvSpPr txBox="1"/>
          <p:nvPr/>
        </p:nvSpPr>
        <p:spPr>
          <a:xfrm>
            <a:off x="183540" y="1726681"/>
            <a:ext cx="225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u="sng" dirty="0"/>
              <a:t>Configurer l’affichage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56CC7AF-EA67-4FB3-B1F6-220867D1A025}"/>
              </a:ext>
            </a:extLst>
          </p:cNvPr>
          <p:cNvSpPr txBox="1"/>
          <p:nvPr/>
        </p:nvSpPr>
        <p:spPr>
          <a:xfrm>
            <a:off x="183540" y="3738331"/>
            <a:ext cx="22958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u="sng" dirty="0"/>
              <a:t>Visualiser le mappage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82D14A8-5729-45D6-8B32-04BA3FB15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053" y="5291697"/>
            <a:ext cx="1152525" cy="12763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B25ED0F-A365-4691-9C29-2A65927B0BB5}"/>
              </a:ext>
            </a:extLst>
          </p:cNvPr>
          <p:cNvSpPr txBox="1"/>
          <p:nvPr/>
        </p:nvSpPr>
        <p:spPr>
          <a:xfrm>
            <a:off x="605347" y="4183529"/>
            <a:ext cx="46547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/>
              <a:t>Dans l’App </a:t>
            </a:r>
            <a:r>
              <a:rPr lang="fr-FR" i="1" dirty="0">
                <a:solidFill>
                  <a:srgbClr val="00B0F0"/>
                </a:solidFill>
              </a:rPr>
              <a:t>« </a:t>
            </a:r>
            <a:r>
              <a:rPr lang="fr-FR" i="1" dirty="0" err="1">
                <a:solidFill>
                  <a:srgbClr val="00B0F0"/>
                </a:solidFill>
              </a:rPr>
              <a:t>FreeStyle</a:t>
            </a:r>
            <a:r>
              <a:rPr lang="fr-FR" i="1" dirty="0">
                <a:solidFill>
                  <a:srgbClr val="00B0F0"/>
                </a:solidFill>
              </a:rPr>
              <a:t> Shape </a:t>
            </a:r>
            <a:r>
              <a:rPr lang="fr-FR" i="1" dirty="0" err="1">
                <a:solidFill>
                  <a:srgbClr val="00B0F0"/>
                </a:solidFill>
              </a:rPr>
              <a:t>Analysis</a:t>
            </a:r>
            <a:r>
              <a:rPr lang="fr-FR" i="1" dirty="0">
                <a:solidFill>
                  <a:srgbClr val="00B0F0"/>
                </a:solidFill>
              </a:rPr>
              <a:t> »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2E2A2EC-8B2E-418A-9F41-9F370B242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6064" y="2545906"/>
            <a:ext cx="619125" cy="657225"/>
          </a:xfrm>
          <a:prstGeom prst="rect">
            <a:avLst/>
          </a:prstGeom>
        </p:spPr>
      </p:pic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DF6BEE5C-8AF4-4CD4-9384-3E6827C5132D}"/>
              </a:ext>
            </a:extLst>
          </p:cNvPr>
          <p:cNvCxnSpPr>
            <a:cxnSpLocks/>
            <a:stCxn id="15" idx="3"/>
            <a:endCxn id="17" idx="1"/>
          </p:cNvCxnSpPr>
          <p:nvPr/>
        </p:nvCxnSpPr>
        <p:spPr>
          <a:xfrm>
            <a:off x="5665189" y="2874519"/>
            <a:ext cx="448029" cy="220246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D5DA2EF4-C129-446C-9D68-320667D91257}"/>
              </a:ext>
            </a:extLst>
          </p:cNvPr>
          <p:cNvSpPr txBox="1"/>
          <p:nvPr/>
        </p:nvSpPr>
        <p:spPr>
          <a:xfrm>
            <a:off x="7366437" y="3338222"/>
            <a:ext cx="15721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Rendu réaliste avec textures</a:t>
            </a:r>
            <a:endParaRPr lang="fr-FR" sz="1600" i="1" dirty="0">
              <a:solidFill>
                <a:srgbClr val="C00000"/>
              </a:solidFill>
            </a:endParaRP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3F99894A-E559-4B1F-A370-C5AD8587432B}"/>
              </a:ext>
            </a:extLst>
          </p:cNvPr>
          <p:cNvCxnSpPr>
            <a:cxnSpLocks/>
            <a:stCxn id="12" idx="3"/>
            <a:endCxn id="7" idx="1"/>
          </p:cNvCxnSpPr>
          <p:nvPr/>
        </p:nvCxnSpPr>
        <p:spPr>
          <a:xfrm>
            <a:off x="3771578" y="5929872"/>
            <a:ext cx="652929" cy="3527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A244BDCB-C7B2-44C5-912C-6762B20A6843}"/>
              </a:ext>
            </a:extLst>
          </p:cNvPr>
          <p:cNvSpPr txBox="1"/>
          <p:nvPr/>
        </p:nvSpPr>
        <p:spPr>
          <a:xfrm>
            <a:off x="146439" y="1009419"/>
            <a:ext cx="6463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L’utilisation des </a:t>
            </a:r>
            <a:r>
              <a:rPr lang="fr-FR" sz="1800" b="1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isophotes</a:t>
            </a: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permet de visualiser les </a:t>
            </a:r>
            <a:r>
              <a:rPr lang="fr-FR" sz="1800" u="sng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variations de courbures </a:t>
            </a:r>
            <a:r>
              <a:rPr lang="fr-FR" sz="18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de façon qualitatives.</a:t>
            </a:r>
            <a:endParaRPr lang="fr-FR" dirty="0"/>
          </a:p>
        </p:txBody>
      </p:sp>
      <p:pic>
        <p:nvPicPr>
          <p:cNvPr id="30" name="Image 29">
            <a:extLst>
              <a:ext uri="{FF2B5EF4-FFF2-40B4-BE49-F238E27FC236}">
                <a16:creationId xmlns:a16="http://schemas.microsoft.com/office/drawing/2014/main" id="{9ACB23CE-0469-45C9-BC49-620674F0BC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471" y="4552861"/>
            <a:ext cx="2267744" cy="1513952"/>
          </a:xfrm>
          <a:prstGeom prst="rect">
            <a:avLst/>
          </a:prstGeom>
        </p:spPr>
      </p:pic>
      <p:sp>
        <p:nvSpPr>
          <p:cNvPr id="32" name="ZoneTexte 31">
            <a:extLst>
              <a:ext uri="{FF2B5EF4-FFF2-40B4-BE49-F238E27FC236}">
                <a16:creationId xmlns:a16="http://schemas.microsoft.com/office/drawing/2014/main" id="{70F03355-DFB5-448B-B2B3-7C2867E7F643}"/>
              </a:ext>
            </a:extLst>
          </p:cNvPr>
          <p:cNvSpPr txBox="1"/>
          <p:nvPr/>
        </p:nvSpPr>
        <p:spPr>
          <a:xfrm>
            <a:off x="6434211" y="6066813"/>
            <a:ext cx="23762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Tunnel d’inspection TESLA</a:t>
            </a:r>
            <a:endParaRPr lang="fr-FR" sz="14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13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3 : Qualité de la surface 2/2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864694E-A51A-4C53-8451-7A456B95FDF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89697" y="3967964"/>
            <a:ext cx="4928616" cy="266033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2F1DB8E-8E35-47B0-B3B0-7CD92B78DBB5}"/>
              </a:ext>
            </a:extLst>
          </p:cNvPr>
          <p:cNvSpPr txBox="1"/>
          <p:nvPr/>
        </p:nvSpPr>
        <p:spPr>
          <a:xfrm>
            <a:off x="4283968" y="6443631"/>
            <a:ext cx="969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srgbClr val="00B0F0"/>
                </a:solidFill>
              </a:rPr>
              <a:t>Multi_2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824CF9D-3D03-4527-BEC4-63859807391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51720" y="3671658"/>
            <a:ext cx="4896612" cy="268833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8BFC9D7-2781-42C7-982B-C5C24E14D4DF}"/>
              </a:ext>
            </a:extLst>
          </p:cNvPr>
          <p:cNvSpPr txBox="1"/>
          <p:nvPr/>
        </p:nvSpPr>
        <p:spPr>
          <a:xfrm>
            <a:off x="2048514" y="6226981"/>
            <a:ext cx="9696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srgbClr val="00B0F0"/>
                </a:solidFill>
              </a:rPr>
              <a:t>Multi_1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D91C890-8A38-453C-AA75-97F09AE5F00E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662" y="3318106"/>
            <a:ext cx="4892612" cy="2584323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3FE53CC-AB8C-48B6-AB1C-B7BB5CA6FF29}"/>
              </a:ext>
            </a:extLst>
          </p:cNvPr>
          <p:cNvSpPr txBox="1"/>
          <p:nvPr/>
        </p:nvSpPr>
        <p:spPr>
          <a:xfrm>
            <a:off x="110766" y="5828956"/>
            <a:ext cx="13648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>
                <a:solidFill>
                  <a:srgbClr val="00B0F0"/>
                </a:solidFill>
              </a:rPr>
              <a:t>Remplissage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39154E1-4EEE-4C02-A92D-E0FAFC6FFEF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813" y="908720"/>
            <a:ext cx="6228184" cy="3216645"/>
          </a:xfrm>
          <a:prstGeom prst="rect">
            <a:avLst/>
          </a:prstGeom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68CF1DE0-D3B2-4CAE-9EC7-9A2145066D9A}"/>
              </a:ext>
            </a:extLst>
          </p:cNvPr>
          <p:cNvGrpSpPr/>
          <p:nvPr/>
        </p:nvGrpSpPr>
        <p:grpSpPr>
          <a:xfrm>
            <a:off x="6156176" y="1817440"/>
            <a:ext cx="2721494" cy="1284702"/>
            <a:chOff x="6044687" y="2119001"/>
            <a:chExt cx="2721494" cy="1284702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375479B6-9101-4A99-B344-80251553E3D9}"/>
                </a:ext>
              </a:extLst>
            </p:cNvPr>
            <p:cNvGrpSpPr/>
            <p:nvPr/>
          </p:nvGrpSpPr>
          <p:grpSpPr>
            <a:xfrm>
              <a:off x="6044687" y="2119001"/>
              <a:ext cx="2376264" cy="1097717"/>
              <a:chOff x="5868144" y="2492895"/>
              <a:chExt cx="2376264" cy="1097717"/>
            </a:xfrm>
          </p:grpSpPr>
          <p:pic>
            <p:nvPicPr>
              <p:cNvPr id="15" name="Image 14">
                <a:extLst>
                  <a:ext uri="{FF2B5EF4-FFF2-40B4-BE49-F238E27FC236}">
                    <a16:creationId xmlns:a16="http://schemas.microsoft.com/office/drawing/2014/main" id="{83E2D000-7C8D-427E-9223-326464FF0FA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5478" t="3962" r="4131"/>
              <a:stretch/>
            </p:blipFill>
            <p:spPr>
              <a:xfrm>
                <a:off x="5868144" y="2492895"/>
                <a:ext cx="2376264" cy="1097717"/>
              </a:xfrm>
              <a:prstGeom prst="rect">
                <a:avLst/>
              </a:prstGeom>
            </p:spPr>
          </p:pic>
          <p:sp>
            <p:nvSpPr>
              <p:cNvPr id="16" name="Rectangle à coins arrondis 14">
                <a:extLst>
                  <a:ext uri="{FF2B5EF4-FFF2-40B4-BE49-F238E27FC236}">
                    <a16:creationId xmlns:a16="http://schemas.microsoft.com/office/drawing/2014/main" id="{C6B39C32-E4A9-4621-A0ED-CB12883A08BF}"/>
                  </a:ext>
                </a:extLst>
              </p:cNvPr>
              <p:cNvSpPr/>
              <p:nvPr/>
            </p:nvSpPr>
            <p:spPr>
              <a:xfrm>
                <a:off x="6610819" y="2870475"/>
                <a:ext cx="321940" cy="322347"/>
              </a:xfrm>
              <a:prstGeom prst="roundRect">
                <a:avLst>
                  <a:gd name="adj" fmla="val 0"/>
                </a:avLst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135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08322640-E2F6-4AB4-A36E-B600C9FA43C0}"/>
                </a:ext>
              </a:extLst>
            </p:cNvPr>
            <p:cNvSpPr txBox="1"/>
            <p:nvPr/>
          </p:nvSpPr>
          <p:spPr>
            <a:xfrm>
              <a:off x="7194011" y="2818928"/>
              <a:ext cx="1572170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1600" i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  <a:sym typeface="Wingdings" panose="05000000000000000000" pitchFamily="2" charset="2"/>
                </a:rPr>
                <a:t>Arêtes lisses demi visibles</a:t>
              </a:r>
              <a:endParaRPr lang="fr-FR" sz="1600" i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19" name="Connecteur : en arc 18">
            <a:extLst>
              <a:ext uri="{FF2B5EF4-FFF2-40B4-BE49-F238E27FC236}">
                <a16:creationId xmlns:a16="http://schemas.microsoft.com/office/drawing/2014/main" id="{201E0095-0393-43FD-8204-E82079ECFC61}"/>
              </a:ext>
            </a:extLst>
          </p:cNvPr>
          <p:cNvCxnSpPr>
            <a:cxnSpLocks/>
            <a:stCxn id="15" idx="1"/>
          </p:cNvCxnSpPr>
          <p:nvPr/>
        </p:nvCxnSpPr>
        <p:spPr>
          <a:xfrm rot="10800000">
            <a:off x="4283968" y="1628801"/>
            <a:ext cx="1872208" cy="737499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>
            <a:extLst>
              <a:ext uri="{FF2B5EF4-FFF2-40B4-BE49-F238E27FC236}">
                <a16:creationId xmlns:a16="http://schemas.microsoft.com/office/drawing/2014/main" id="{03141AD9-641B-4514-A3B5-02D9401162F7}"/>
              </a:ext>
            </a:extLst>
          </p:cNvPr>
          <p:cNvSpPr txBox="1"/>
          <p:nvPr/>
        </p:nvSpPr>
        <p:spPr>
          <a:xfrm>
            <a:off x="6797181" y="5751134"/>
            <a:ext cx="21383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Quelle méthode privilégier ?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11173898-1AB4-4006-984D-13EA5B285F1F}"/>
              </a:ext>
            </a:extLst>
          </p:cNvPr>
          <p:cNvSpPr txBox="1"/>
          <p:nvPr/>
        </p:nvSpPr>
        <p:spPr>
          <a:xfrm>
            <a:off x="616199" y="1036613"/>
            <a:ext cx="35691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Visualisation des tangences (surfaces assemblées)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0351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4 : filaire de la partie AR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458BDEC-E73E-4236-8AD8-5941785551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58" y="1638983"/>
            <a:ext cx="5986463" cy="41433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17D685A-8AE7-4392-AA5E-6EF05AD62C74}"/>
              </a:ext>
            </a:extLst>
          </p:cNvPr>
          <p:cNvSpPr txBox="1"/>
          <p:nvPr/>
        </p:nvSpPr>
        <p:spPr>
          <a:xfrm>
            <a:off x="123785" y="2979233"/>
            <a:ext cx="1984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Multi-Extraction</a:t>
            </a:r>
            <a:br>
              <a:rPr lang="fr-FR" sz="1600" b="1" dirty="0">
                <a:solidFill>
                  <a:srgbClr val="7030A0"/>
                </a:solidFill>
              </a:rPr>
            </a:br>
            <a:r>
              <a:rPr lang="fr-FR" sz="1600" b="1" dirty="0">
                <a:solidFill>
                  <a:srgbClr val="7030A0"/>
                </a:solidFill>
              </a:rPr>
              <a:t>« </a:t>
            </a:r>
            <a:r>
              <a:rPr lang="fr-FR" sz="1600" b="1" dirty="0" err="1">
                <a:solidFill>
                  <a:srgbClr val="7030A0"/>
                </a:solidFill>
              </a:rPr>
              <a:t>Frontiere</a:t>
            </a:r>
            <a:r>
              <a:rPr lang="fr-FR" sz="1600" b="1" dirty="0">
                <a:solidFill>
                  <a:srgbClr val="7030A0"/>
                </a:solidFill>
              </a:rPr>
              <a:t> AR AV »</a:t>
            </a:r>
            <a:endParaRPr lang="fr-FR" sz="1600" dirty="0">
              <a:solidFill>
                <a:srgbClr val="7030A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9ABA869-8C19-4740-AF9F-640DFB289D81}"/>
              </a:ext>
            </a:extLst>
          </p:cNvPr>
          <p:cNvSpPr txBox="1"/>
          <p:nvPr/>
        </p:nvSpPr>
        <p:spPr>
          <a:xfrm>
            <a:off x="2672334" y="4339482"/>
            <a:ext cx="19980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Esquisse</a:t>
            </a:r>
            <a:r>
              <a:rPr lang="fr-FR" sz="1600" b="1" dirty="0">
                <a:solidFill>
                  <a:srgbClr val="7030A0"/>
                </a:solidFill>
              </a:rPr>
              <a:t> « </a:t>
            </a:r>
            <a:r>
              <a:rPr lang="fr-FR" sz="1600" b="1" dirty="0" err="1">
                <a:solidFill>
                  <a:srgbClr val="7030A0"/>
                </a:solidFill>
              </a:rPr>
              <a:t>Limite_intérieure</a:t>
            </a:r>
            <a:r>
              <a:rPr lang="fr-FR" sz="1600" b="1" dirty="0">
                <a:solidFill>
                  <a:srgbClr val="7030A0"/>
                </a:solidFill>
              </a:rPr>
              <a:t> »</a:t>
            </a:r>
            <a:endParaRPr lang="fr-FR" sz="1600" dirty="0">
              <a:solidFill>
                <a:srgbClr val="7030A0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A5D9EF30-57C7-44B0-89AC-1FEB17BE9DE9}"/>
              </a:ext>
            </a:extLst>
          </p:cNvPr>
          <p:cNvSpPr txBox="1"/>
          <p:nvPr/>
        </p:nvSpPr>
        <p:spPr>
          <a:xfrm>
            <a:off x="6924768" y="2485347"/>
            <a:ext cx="2039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7030A0"/>
                </a:solidFill>
              </a:rPr>
              <a:t>« </a:t>
            </a:r>
            <a:r>
              <a:rPr lang="fr-FR" sz="1600" b="1" dirty="0" err="1">
                <a:solidFill>
                  <a:srgbClr val="0070C0"/>
                </a:solidFill>
              </a:rPr>
              <a:t>Spline</a:t>
            </a:r>
            <a:r>
              <a:rPr lang="fr-FR" sz="1600" b="1" dirty="0">
                <a:solidFill>
                  <a:srgbClr val="7030A0"/>
                </a:solidFill>
              </a:rPr>
              <a:t> </a:t>
            </a:r>
            <a:r>
              <a:rPr lang="fr-FR" sz="1600" b="1" dirty="0" err="1">
                <a:solidFill>
                  <a:srgbClr val="7030A0"/>
                </a:solidFill>
              </a:rPr>
              <a:t>Exterieure</a:t>
            </a:r>
            <a:r>
              <a:rPr lang="fr-FR" sz="1600" b="1" dirty="0">
                <a:solidFill>
                  <a:srgbClr val="7030A0"/>
                </a:solidFill>
              </a:rPr>
              <a:t> »</a:t>
            </a:r>
            <a:r>
              <a:rPr lang="fr-FR" sz="1600" dirty="0">
                <a:solidFill>
                  <a:srgbClr val="7030A0"/>
                </a:solidFill>
              </a:rPr>
              <a:t> de raccordement des extrémités  (courbure à imposer !)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949F0347-EFF6-4F33-B5FA-93113672946D}"/>
              </a:ext>
            </a:extLst>
          </p:cNvPr>
          <p:cNvCxnSpPr/>
          <p:nvPr/>
        </p:nvCxnSpPr>
        <p:spPr>
          <a:xfrm flipV="1">
            <a:off x="1922691" y="2623537"/>
            <a:ext cx="1231199" cy="578321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E651B4F7-A882-4854-860A-D173D4B43F36}"/>
              </a:ext>
            </a:extLst>
          </p:cNvPr>
          <p:cNvCxnSpPr/>
          <p:nvPr/>
        </p:nvCxnSpPr>
        <p:spPr>
          <a:xfrm flipH="1">
            <a:off x="6564088" y="3104597"/>
            <a:ext cx="526598" cy="299333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3CDB8B7C-169F-4916-854A-A43754E6771B}"/>
              </a:ext>
            </a:extLst>
          </p:cNvPr>
          <p:cNvCxnSpPr>
            <a:cxnSpLocks/>
            <a:stCxn id="16" idx="0"/>
          </p:cNvCxnSpPr>
          <p:nvPr/>
        </p:nvCxnSpPr>
        <p:spPr>
          <a:xfrm flipV="1">
            <a:off x="3671349" y="3496832"/>
            <a:ext cx="439433" cy="842650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>
            <a:extLst>
              <a:ext uri="{FF2B5EF4-FFF2-40B4-BE49-F238E27FC236}">
                <a16:creationId xmlns:a16="http://schemas.microsoft.com/office/drawing/2014/main" id="{F9B0D5B8-2EB5-43C6-996A-DB3EE688F3A2}"/>
              </a:ext>
            </a:extLst>
          </p:cNvPr>
          <p:cNvSpPr txBox="1"/>
          <p:nvPr/>
        </p:nvSpPr>
        <p:spPr>
          <a:xfrm>
            <a:off x="7037501" y="4327085"/>
            <a:ext cx="1398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Esquisse</a:t>
            </a:r>
            <a:r>
              <a:rPr lang="fr-FR" sz="1600" b="1" dirty="0">
                <a:solidFill>
                  <a:srgbClr val="7030A0"/>
                </a:solidFill>
              </a:rPr>
              <a:t> « Arrière »</a:t>
            </a:r>
            <a:endParaRPr lang="fr-FR" sz="1600" dirty="0">
              <a:solidFill>
                <a:srgbClr val="7030A0"/>
              </a:solidFill>
            </a:endParaRP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4DF77402-DBA2-4B13-8226-3704226B5495}"/>
              </a:ext>
            </a:extLst>
          </p:cNvPr>
          <p:cNvCxnSpPr>
            <a:cxnSpLocks/>
            <a:stCxn id="25" idx="2"/>
          </p:cNvCxnSpPr>
          <p:nvPr/>
        </p:nvCxnSpPr>
        <p:spPr>
          <a:xfrm flipH="1">
            <a:off x="7090686" y="4911860"/>
            <a:ext cx="645998" cy="280629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58FD18BE-5D58-42C8-A6ED-5B6816AE1938}"/>
              </a:ext>
            </a:extLst>
          </p:cNvPr>
          <p:cNvSpPr txBox="1"/>
          <p:nvPr/>
        </p:nvSpPr>
        <p:spPr>
          <a:xfrm>
            <a:off x="5072704" y="5268140"/>
            <a:ext cx="1006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Plan</a:t>
            </a:r>
            <a:r>
              <a:rPr lang="fr-FR" sz="1600" b="1" dirty="0">
                <a:solidFill>
                  <a:srgbClr val="7030A0"/>
                </a:solidFill>
              </a:rPr>
              <a:t> Extrémité</a:t>
            </a:r>
            <a:endParaRPr lang="fr-FR" sz="1600" dirty="0">
              <a:solidFill>
                <a:srgbClr val="7030A0"/>
              </a:solidFill>
            </a:endParaRPr>
          </a:p>
        </p:txBody>
      </p: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3D3A5F66-104E-4DC6-B726-42CB97F3BF29}"/>
              </a:ext>
            </a:extLst>
          </p:cNvPr>
          <p:cNvCxnSpPr>
            <a:cxnSpLocks/>
          </p:cNvCxnSpPr>
          <p:nvPr/>
        </p:nvCxnSpPr>
        <p:spPr>
          <a:xfrm>
            <a:off x="6079169" y="5524119"/>
            <a:ext cx="656368" cy="0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>
            <a:extLst>
              <a:ext uri="{FF2B5EF4-FFF2-40B4-BE49-F238E27FC236}">
                <a16:creationId xmlns:a16="http://schemas.microsoft.com/office/drawing/2014/main" id="{690CB809-172A-415D-AE05-AA202A9E88F2}"/>
              </a:ext>
            </a:extLst>
          </p:cNvPr>
          <p:cNvSpPr txBox="1"/>
          <p:nvPr/>
        </p:nvSpPr>
        <p:spPr>
          <a:xfrm>
            <a:off x="1693155" y="3699073"/>
            <a:ext cx="1195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Plan</a:t>
            </a:r>
            <a:r>
              <a:rPr lang="fr-FR" sz="1600" b="1" dirty="0">
                <a:solidFill>
                  <a:srgbClr val="7030A0"/>
                </a:solidFill>
              </a:rPr>
              <a:t> « Bord ROUE »</a:t>
            </a:r>
            <a:endParaRPr lang="fr-FR" sz="1600" dirty="0">
              <a:solidFill>
                <a:srgbClr val="7030A0"/>
              </a:solidFill>
            </a:endParaRPr>
          </a:p>
        </p:txBody>
      </p: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293AC104-CBDA-4CAA-B056-2C4DF043CB7A}"/>
              </a:ext>
            </a:extLst>
          </p:cNvPr>
          <p:cNvCxnSpPr/>
          <p:nvPr/>
        </p:nvCxnSpPr>
        <p:spPr>
          <a:xfrm flipV="1">
            <a:off x="2556879" y="3204198"/>
            <a:ext cx="394514" cy="506473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17042098-BF38-4CAD-AE4D-F428E08B9188}"/>
              </a:ext>
            </a:extLst>
          </p:cNvPr>
          <p:cNvSpPr txBox="1"/>
          <p:nvPr/>
        </p:nvSpPr>
        <p:spPr>
          <a:xfrm>
            <a:off x="4159806" y="2182633"/>
            <a:ext cx="13983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Esquisse</a:t>
            </a:r>
            <a:r>
              <a:rPr lang="fr-FR" sz="1600" b="1" dirty="0">
                <a:solidFill>
                  <a:srgbClr val="7030A0"/>
                </a:solidFill>
              </a:rPr>
              <a:t> « Centrale »</a:t>
            </a:r>
            <a:endParaRPr lang="fr-FR" sz="1600" dirty="0">
              <a:solidFill>
                <a:srgbClr val="7030A0"/>
              </a:solidFill>
            </a:endParaRPr>
          </a:p>
        </p:txBody>
      </p:sp>
      <p:cxnSp>
        <p:nvCxnSpPr>
          <p:cNvPr id="32" name="Connecteur droit avec flèche 31">
            <a:extLst>
              <a:ext uri="{FF2B5EF4-FFF2-40B4-BE49-F238E27FC236}">
                <a16:creationId xmlns:a16="http://schemas.microsoft.com/office/drawing/2014/main" id="{89842F0C-42F9-47DE-B9D9-2A9D28C275A7}"/>
              </a:ext>
            </a:extLst>
          </p:cNvPr>
          <p:cNvCxnSpPr>
            <a:stCxn id="31" idx="2"/>
          </p:cNvCxnSpPr>
          <p:nvPr/>
        </p:nvCxnSpPr>
        <p:spPr>
          <a:xfrm>
            <a:off x="4858989" y="2767408"/>
            <a:ext cx="584501" cy="635223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>
            <a:extLst>
              <a:ext uri="{FF2B5EF4-FFF2-40B4-BE49-F238E27FC236}">
                <a16:creationId xmlns:a16="http://schemas.microsoft.com/office/drawing/2014/main" id="{391FD9C4-C03F-44CE-A3A0-8A0711B46BAA}"/>
              </a:ext>
            </a:extLst>
          </p:cNvPr>
          <p:cNvSpPr txBox="1"/>
          <p:nvPr/>
        </p:nvSpPr>
        <p:spPr>
          <a:xfrm>
            <a:off x="812800" y="1196078"/>
            <a:ext cx="46998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/>
              <a:t>Visualisation et nommage des éléments filaires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8D8F16C7-DC51-4977-BC5F-A8132DAC1B4F}"/>
              </a:ext>
            </a:extLst>
          </p:cNvPr>
          <p:cNvSpPr txBox="1"/>
          <p:nvPr/>
        </p:nvSpPr>
        <p:spPr>
          <a:xfrm>
            <a:off x="354194" y="5772690"/>
            <a:ext cx="4066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i="1" u="sng" dirty="0"/>
              <a:t>Plan « Bord ROUE »:</a:t>
            </a:r>
          </a:p>
          <a:p>
            <a:r>
              <a:rPr lang="fr-FR" sz="1600" i="1" dirty="0"/>
              <a:t>A créer en extrémité de la multi extraction </a:t>
            </a:r>
            <a:r>
              <a:rPr lang="fr-FR" sz="1600" b="1" dirty="0">
                <a:solidFill>
                  <a:srgbClr val="7030A0"/>
                </a:solidFill>
              </a:rPr>
              <a:t>« </a:t>
            </a:r>
            <a:r>
              <a:rPr lang="fr-FR" sz="1600" b="1" dirty="0" err="1">
                <a:solidFill>
                  <a:srgbClr val="7030A0"/>
                </a:solidFill>
              </a:rPr>
              <a:t>Frontiere</a:t>
            </a:r>
            <a:r>
              <a:rPr lang="fr-FR" sz="1600" b="1" dirty="0">
                <a:solidFill>
                  <a:srgbClr val="7030A0"/>
                </a:solidFill>
              </a:rPr>
              <a:t> AR AV » </a:t>
            </a:r>
            <a:r>
              <a:rPr lang="fr-FR" sz="1600" i="1" dirty="0"/>
              <a:t>(Plan normale à la courbe) </a:t>
            </a:r>
          </a:p>
        </p:txBody>
      </p:sp>
    </p:spTree>
    <p:extLst>
      <p:ext uri="{BB962C8B-B14F-4D97-AF65-F5344CB8AC3E}">
        <p14:creationId xmlns:p14="http://schemas.microsoft.com/office/powerpoint/2010/main" val="30870743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F551B9AA-F917-44A4-BF5D-00BA726156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84"/>
          <a:stretch/>
        </p:blipFill>
        <p:spPr>
          <a:xfrm>
            <a:off x="107504" y="1165670"/>
            <a:ext cx="6527640" cy="4206649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4 : Esquisse INTERIEURE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199A3CA-9717-47D3-9147-0CA57692F97A}"/>
              </a:ext>
            </a:extLst>
          </p:cNvPr>
          <p:cNvSpPr txBox="1"/>
          <p:nvPr/>
        </p:nvSpPr>
        <p:spPr>
          <a:xfrm>
            <a:off x="6732240" y="2564904"/>
            <a:ext cx="2304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800" b="1" dirty="0">
                <a:solidFill>
                  <a:srgbClr val="0070C0"/>
                </a:solidFill>
              </a:rPr>
              <a:t>Esquisse</a:t>
            </a:r>
            <a:r>
              <a:rPr lang="fr-FR" sz="1800" b="1" dirty="0">
                <a:solidFill>
                  <a:srgbClr val="7030A0"/>
                </a:solidFill>
              </a:rPr>
              <a:t> « </a:t>
            </a:r>
            <a:r>
              <a:rPr lang="fr-FR" sz="1800" b="1" dirty="0" err="1">
                <a:solidFill>
                  <a:srgbClr val="7030A0"/>
                </a:solidFill>
              </a:rPr>
              <a:t>Limite_intérieure</a:t>
            </a:r>
            <a:r>
              <a:rPr lang="fr-FR" sz="1800" b="1" dirty="0">
                <a:solidFill>
                  <a:srgbClr val="7030A0"/>
                </a:solidFill>
              </a:rPr>
              <a:t> »</a:t>
            </a:r>
            <a:endParaRPr lang="fr-FR" sz="1800" dirty="0">
              <a:solidFill>
                <a:srgbClr val="7030A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FCCE842-F50A-454C-8D62-499406837C87}"/>
              </a:ext>
            </a:extLst>
          </p:cNvPr>
          <p:cNvSpPr txBox="1"/>
          <p:nvPr/>
        </p:nvSpPr>
        <p:spPr>
          <a:xfrm>
            <a:off x="107504" y="5405231"/>
            <a:ext cx="9036496" cy="12958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800" i="1" dirty="0"/>
              <a:t>- à créer dans le </a:t>
            </a:r>
            <a:r>
              <a:rPr lang="fr-FR" sz="1800" i="1" dirty="0">
                <a:solidFill>
                  <a:srgbClr val="0070C0"/>
                </a:solidFill>
              </a:rPr>
              <a:t>Plan « Bord ROUE »</a:t>
            </a:r>
          </a:p>
          <a:p>
            <a:pPr>
              <a:lnSpc>
                <a:spcPct val="150000"/>
              </a:lnSpc>
            </a:pPr>
            <a:r>
              <a:rPr lang="fr-FR" sz="1800" i="1" dirty="0"/>
              <a:t>- le centre du cercle se trouve dans le plan YZ</a:t>
            </a:r>
          </a:p>
          <a:p>
            <a:pPr>
              <a:lnSpc>
                <a:spcPct val="150000"/>
              </a:lnSpc>
            </a:pPr>
            <a:r>
              <a:rPr lang="fr-FR" sz="1800" i="1" dirty="0"/>
              <a:t>- le cercle rejoint le point de création du Plan « Bord ROUE » par une </a:t>
            </a:r>
            <a:r>
              <a:rPr lang="fr-FR" sz="1800" i="1" dirty="0" err="1"/>
              <a:t>spline</a:t>
            </a:r>
            <a:r>
              <a:rPr lang="fr-FR" sz="1800" i="1" dirty="0"/>
              <a:t> (avec 2 tangences !)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633EB5B-B32E-4EF7-88EC-A91731EA8350}"/>
              </a:ext>
            </a:extLst>
          </p:cNvPr>
          <p:cNvSpPr txBox="1"/>
          <p:nvPr/>
        </p:nvSpPr>
        <p:spPr>
          <a:xfrm>
            <a:off x="4653499" y="2132856"/>
            <a:ext cx="359073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dirty="0"/>
              <a:t>R87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1B76BC2-66C6-4409-969F-43AB32E32C51}"/>
              </a:ext>
            </a:extLst>
          </p:cNvPr>
          <p:cNvSpPr txBox="1"/>
          <p:nvPr/>
        </p:nvSpPr>
        <p:spPr>
          <a:xfrm>
            <a:off x="6107894" y="2991995"/>
            <a:ext cx="312586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dirty="0"/>
              <a:t>35°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4A05F6AB-58F9-4368-A9DF-305532A492EE}"/>
              </a:ext>
            </a:extLst>
          </p:cNvPr>
          <p:cNvSpPr txBox="1"/>
          <p:nvPr/>
        </p:nvSpPr>
        <p:spPr>
          <a:xfrm>
            <a:off x="3139973" y="1412776"/>
            <a:ext cx="234038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dirty="0"/>
              <a:t>30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4B1084E-5A74-4523-82B3-4F7CDA7840DB}"/>
              </a:ext>
            </a:extLst>
          </p:cNvPr>
          <p:cNvSpPr txBox="1"/>
          <p:nvPr/>
        </p:nvSpPr>
        <p:spPr>
          <a:xfrm>
            <a:off x="1386382" y="3968991"/>
            <a:ext cx="322563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dirty="0"/>
              <a:t>70</a:t>
            </a: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8A32279A-3D92-4F92-AFEB-5304A8B8BE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9" b="6210"/>
          <a:stretch/>
        </p:blipFill>
        <p:spPr>
          <a:xfrm>
            <a:off x="1907704" y="1118445"/>
            <a:ext cx="476250" cy="432049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1B6F0329-3F40-4669-AB1D-4119AACD5818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2145829" y="1550494"/>
            <a:ext cx="337939" cy="859361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6599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4 : Esquisse CENTRALE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49CF846-C2EB-4BC3-ADC2-D7243604E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28" y="1237945"/>
            <a:ext cx="6247929" cy="352839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141A659-7640-4D44-8168-69B50047B6AE}"/>
              </a:ext>
            </a:extLst>
          </p:cNvPr>
          <p:cNvSpPr txBox="1"/>
          <p:nvPr/>
        </p:nvSpPr>
        <p:spPr>
          <a:xfrm>
            <a:off x="755576" y="4890571"/>
            <a:ext cx="633670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dirty="0"/>
              <a:t>- Esquisse à créer dans le </a:t>
            </a:r>
            <a:r>
              <a:rPr lang="fr-FR" sz="1800" b="1" i="1" dirty="0"/>
              <a:t>plan YZ</a:t>
            </a:r>
          </a:p>
          <a:p>
            <a:endParaRPr lang="fr-FR" i="1" dirty="0"/>
          </a:p>
          <a:p>
            <a:r>
              <a:rPr lang="fr-FR" sz="1800" i="1" dirty="0"/>
              <a:t>- l’extrémité de la droite de 10 est coïncidente avec </a:t>
            </a:r>
            <a:r>
              <a:rPr lang="fr-FR" sz="1800" b="1" i="1" dirty="0"/>
              <a:t>l’intersection </a:t>
            </a:r>
            <a:r>
              <a:rPr lang="fr-FR" sz="1800" i="1" dirty="0"/>
              <a:t>de l’esquisse </a:t>
            </a:r>
            <a:r>
              <a:rPr lang="fr-FR" sz="1800" b="1" i="1" dirty="0"/>
              <a:t>« Limite </a:t>
            </a:r>
            <a:r>
              <a:rPr lang="fr-FR" sz="1800" b="1" i="1" dirty="0" err="1"/>
              <a:t>Interieure</a:t>
            </a:r>
            <a:r>
              <a:rPr lang="fr-FR" sz="1800" b="1" i="1" dirty="0"/>
              <a:t> »</a:t>
            </a:r>
            <a:br>
              <a:rPr lang="fr-FR" sz="1800" b="1" i="1" dirty="0"/>
            </a:br>
            <a:endParaRPr lang="fr-FR" sz="1800" b="1" i="1" dirty="0"/>
          </a:p>
          <a:p>
            <a:r>
              <a:rPr lang="fr-FR" sz="1800" b="1" i="1" dirty="0"/>
              <a:t>- </a:t>
            </a:r>
            <a:r>
              <a:rPr lang="fr-FR" sz="1800" i="1" dirty="0"/>
              <a:t>Droite de 10 parallèle à l’axe de roue (Axe Y)</a:t>
            </a:r>
            <a:endParaRPr lang="fr-FR" sz="1800" b="1" i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37E5347-C49F-4796-8AD4-8F11836CC278}"/>
              </a:ext>
            </a:extLst>
          </p:cNvPr>
          <p:cNvSpPr txBox="1"/>
          <p:nvPr/>
        </p:nvSpPr>
        <p:spPr>
          <a:xfrm>
            <a:off x="3743908" y="3861048"/>
            <a:ext cx="360040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dirty="0"/>
              <a:t>13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356785B-6459-489B-BDAD-6F80965433B2}"/>
              </a:ext>
            </a:extLst>
          </p:cNvPr>
          <p:cNvSpPr txBox="1"/>
          <p:nvPr/>
        </p:nvSpPr>
        <p:spPr>
          <a:xfrm>
            <a:off x="5436096" y="3429000"/>
            <a:ext cx="216024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dirty="0"/>
              <a:t>5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40DCD9B-B3B0-434C-B5A9-B9D217D39B0F}"/>
              </a:ext>
            </a:extLst>
          </p:cNvPr>
          <p:cNvSpPr txBox="1"/>
          <p:nvPr/>
        </p:nvSpPr>
        <p:spPr>
          <a:xfrm>
            <a:off x="2690785" y="4365104"/>
            <a:ext cx="234039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dirty="0"/>
              <a:t>50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B9C6B0A-C174-410A-85DA-2A3157748E9B}"/>
              </a:ext>
            </a:extLst>
          </p:cNvPr>
          <p:cNvSpPr txBox="1"/>
          <p:nvPr/>
        </p:nvSpPr>
        <p:spPr>
          <a:xfrm>
            <a:off x="1907705" y="2348880"/>
            <a:ext cx="234038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dirty="0"/>
              <a:t>10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732ECB7-FB39-4946-A7AB-56808787FAF4}"/>
              </a:ext>
            </a:extLst>
          </p:cNvPr>
          <p:cNvSpPr txBox="1"/>
          <p:nvPr/>
        </p:nvSpPr>
        <p:spPr>
          <a:xfrm>
            <a:off x="3098973" y="2419572"/>
            <a:ext cx="312586" cy="251818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dirty="0"/>
              <a:t>20°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667402B-0B29-418A-B921-B411625F4E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9" b="6210"/>
          <a:stretch/>
        </p:blipFill>
        <p:spPr>
          <a:xfrm>
            <a:off x="3829819" y="1998255"/>
            <a:ext cx="476250" cy="432049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53E1383E-029B-44A3-A432-95E1BE6D7BAC}"/>
              </a:ext>
            </a:extLst>
          </p:cNvPr>
          <p:cNvCxnSpPr>
            <a:cxnSpLocks/>
          </p:cNvCxnSpPr>
          <p:nvPr/>
        </p:nvCxnSpPr>
        <p:spPr>
          <a:xfrm flipH="1">
            <a:off x="3959932" y="2430304"/>
            <a:ext cx="108012" cy="710664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9572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D065B8C-2173-460F-9D6E-0C92D36326E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227"/>
          <a:stretch/>
        </p:blipFill>
        <p:spPr>
          <a:xfrm>
            <a:off x="1331640" y="1556792"/>
            <a:ext cx="6985420" cy="4474891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4 : Esquisse ARRIERE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E41EA48-7781-45E2-9CE0-C1BC999483C1}"/>
              </a:ext>
            </a:extLst>
          </p:cNvPr>
          <p:cNvSpPr txBox="1"/>
          <p:nvPr/>
        </p:nvSpPr>
        <p:spPr>
          <a:xfrm>
            <a:off x="3049097" y="5517232"/>
            <a:ext cx="234038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dirty="0"/>
              <a:t>10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800892F-0810-45A1-AC55-A7840FDC3C64}"/>
              </a:ext>
            </a:extLst>
          </p:cNvPr>
          <p:cNvSpPr txBox="1"/>
          <p:nvPr/>
        </p:nvSpPr>
        <p:spPr>
          <a:xfrm>
            <a:off x="4799413" y="5409350"/>
            <a:ext cx="234038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dirty="0"/>
              <a:t>18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C0F312F-F05A-42DC-B092-45C5DEF1ED66}"/>
              </a:ext>
            </a:extLst>
          </p:cNvPr>
          <p:cNvSpPr txBox="1"/>
          <p:nvPr/>
        </p:nvSpPr>
        <p:spPr>
          <a:xfrm>
            <a:off x="6372200" y="4869160"/>
            <a:ext cx="117019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dirty="0"/>
              <a:t>2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FAE82CC-C576-439B-9868-AF4EC72CD1B8}"/>
              </a:ext>
            </a:extLst>
          </p:cNvPr>
          <p:cNvSpPr txBox="1"/>
          <p:nvPr/>
        </p:nvSpPr>
        <p:spPr>
          <a:xfrm>
            <a:off x="4286078" y="5240233"/>
            <a:ext cx="117019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dirty="0"/>
              <a:t>3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44BD472-AFC6-4CF3-991E-61B2E0475CBE}"/>
              </a:ext>
            </a:extLst>
          </p:cNvPr>
          <p:cNvSpPr txBox="1"/>
          <p:nvPr/>
        </p:nvSpPr>
        <p:spPr>
          <a:xfrm>
            <a:off x="3754137" y="4077072"/>
            <a:ext cx="312586" cy="276999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algn="ctr"/>
            <a:r>
              <a:rPr lang="fr-FR" dirty="0"/>
              <a:t>20°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02CE6C9-3C54-42D3-BD0E-3EF9B12C1347}"/>
              </a:ext>
            </a:extLst>
          </p:cNvPr>
          <p:cNvSpPr txBox="1"/>
          <p:nvPr/>
        </p:nvSpPr>
        <p:spPr>
          <a:xfrm>
            <a:off x="172482" y="1036250"/>
            <a:ext cx="5623654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sz="1600" i="1" dirty="0"/>
              <a:t>Esquisse à créer dans le plan EXTREMITE (normal à la courbe </a:t>
            </a:r>
            <a:r>
              <a:rPr lang="fr-FR" sz="1600" b="1" i="1" dirty="0"/>
              <a:t>« limite intérieure »</a:t>
            </a:r>
            <a:r>
              <a:rPr lang="fr-FR" sz="1600" i="1" dirty="0"/>
              <a:t>)</a:t>
            </a:r>
          </a:p>
          <a:p>
            <a:pPr marL="285750" indent="-285750">
              <a:buFontTx/>
              <a:buChar char="-"/>
            </a:pPr>
            <a:endParaRPr lang="fr-FR" sz="1600" i="1" dirty="0"/>
          </a:p>
          <a:p>
            <a:r>
              <a:rPr lang="fr-FR" sz="1600" i="1" dirty="0"/>
              <a:t>- Droite de 10 parallèle à l’axe de roue (Axe Y)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A32687C-BDE5-4CCE-B302-EADF1CB488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59" b="6210"/>
          <a:stretch/>
        </p:blipFill>
        <p:spPr>
          <a:xfrm>
            <a:off x="4781050" y="3645023"/>
            <a:ext cx="476250" cy="432049"/>
          </a:xfrm>
          <a:prstGeom prst="rect">
            <a:avLst/>
          </a:prstGeom>
          <a:ln w="12700">
            <a:solidFill>
              <a:srgbClr val="00B0F0"/>
            </a:solidFill>
          </a:ln>
        </p:spPr>
      </p:pic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B4E65590-7DF3-405A-9F6C-A0C70B715A00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4799413" y="4077072"/>
            <a:ext cx="219762" cy="792088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76073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4 : </a:t>
            </a:r>
            <a:r>
              <a:rPr lang="fr-FR" dirty="0" err="1"/>
              <a:t>Spline</a:t>
            </a:r>
            <a:r>
              <a:rPr lang="fr-FR" dirty="0"/>
              <a:t> </a:t>
            </a:r>
            <a:r>
              <a:rPr lang="fr-FR" dirty="0" err="1"/>
              <a:t>Exterieure</a:t>
            </a:r>
            <a:r>
              <a:rPr lang="fr-FR" dirty="0"/>
              <a:t>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2E967CD-635B-4E91-8FC0-19872CB2D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2492896"/>
            <a:ext cx="6467475" cy="32004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ED1C32C-CB6E-47AD-B833-2F49A2C1E24F}"/>
              </a:ext>
            </a:extLst>
          </p:cNvPr>
          <p:cNvSpPr txBox="1"/>
          <p:nvPr/>
        </p:nvSpPr>
        <p:spPr>
          <a:xfrm>
            <a:off x="611560" y="1916832"/>
            <a:ext cx="68995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dirty="0"/>
              <a:t>Créer la </a:t>
            </a:r>
            <a:r>
              <a:rPr lang="fr-FR" sz="1800" i="1" dirty="0" err="1"/>
              <a:t>Spline</a:t>
            </a:r>
            <a:r>
              <a:rPr lang="fr-FR" sz="1800" i="1" dirty="0"/>
              <a:t> en n’oubliant pas d’imposer une </a:t>
            </a:r>
            <a:r>
              <a:rPr lang="fr-FR" sz="1800" b="1" i="1" u="sng" dirty="0"/>
              <a:t>continuit</a:t>
            </a:r>
            <a:r>
              <a:rPr lang="fr-FR" b="1" i="1" u="sng" dirty="0"/>
              <a:t>é en</a:t>
            </a:r>
            <a:r>
              <a:rPr lang="fr-FR" sz="1800" b="1" i="1" u="sng" dirty="0"/>
              <a:t> courbure</a:t>
            </a:r>
          </a:p>
        </p:txBody>
      </p:sp>
    </p:spTree>
    <p:extLst>
      <p:ext uri="{BB962C8B-B14F-4D97-AF65-F5344CB8AC3E}">
        <p14:creationId xmlns:p14="http://schemas.microsoft.com/office/powerpoint/2010/main" val="13645939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4 : Surface Arrière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ED1C32C-CB6E-47AD-B833-2F49A2C1E24F}"/>
              </a:ext>
            </a:extLst>
          </p:cNvPr>
          <p:cNvSpPr txBox="1"/>
          <p:nvPr/>
        </p:nvSpPr>
        <p:spPr>
          <a:xfrm>
            <a:off x="611560" y="1916832"/>
            <a:ext cx="689952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i="1" u="sng" dirty="0"/>
              <a:t>Modéliser la surface Arrière</a:t>
            </a:r>
          </a:p>
          <a:p>
            <a:r>
              <a:rPr lang="fr-FR" dirty="0"/>
              <a:t>	- en vous appuyant sur les courbes crées</a:t>
            </a:r>
          </a:p>
          <a:p>
            <a:endParaRPr lang="fr-FR" dirty="0"/>
          </a:p>
          <a:p>
            <a:pPr marL="898525" indent="-898525"/>
            <a:r>
              <a:rPr lang="fr-FR" sz="1800" dirty="0"/>
              <a:t>	- la surface doit arrivée parallèle à l’axe Y au niveau de la limite intérieure</a:t>
            </a:r>
          </a:p>
          <a:p>
            <a:pPr marL="898525" indent="-898525"/>
            <a:endParaRPr lang="fr-FR" dirty="0"/>
          </a:p>
          <a:p>
            <a:pPr marL="898525" indent="-898525"/>
            <a:r>
              <a:rPr lang="fr-FR" dirty="0"/>
              <a:t>	- Imposer une continuité en tangence / courbure avec les 3 surfaces précédentes (les joindre)</a:t>
            </a:r>
          </a:p>
          <a:p>
            <a:pPr marL="898525" indent="-898525"/>
            <a:r>
              <a:rPr lang="fr-FR" dirty="0"/>
              <a:t> </a:t>
            </a:r>
            <a:endParaRPr lang="fr-FR" sz="1800" dirty="0"/>
          </a:p>
        </p:txBody>
      </p:sp>
    </p:spTree>
    <p:extLst>
      <p:ext uri="{BB962C8B-B14F-4D97-AF65-F5344CB8AC3E}">
        <p14:creationId xmlns:p14="http://schemas.microsoft.com/office/powerpoint/2010/main" val="3258629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47" y="3094909"/>
            <a:ext cx="4536504" cy="2485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185751" y="2414163"/>
            <a:ext cx="5429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Multi-sections avec 3 sections : quelques défauts </a:t>
            </a:r>
          </a:p>
          <a:p>
            <a:r>
              <a:rPr lang="fr-FR" dirty="0"/>
              <a:t>mais une partie de surface parallèle à </a:t>
            </a:r>
            <a:r>
              <a:rPr lang="fr-FR" i="1" dirty="0"/>
              <a:t>Y</a:t>
            </a:r>
            <a:r>
              <a:rPr lang="fr-FR" dirty="0"/>
              <a:t> maîtrisée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24708"/>
            <a:ext cx="3301029" cy="1974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829" y="868071"/>
            <a:ext cx="3297471" cy="3814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Connecteur droit avec flèche 3"/>
          <p:cNvCxnSpPr>
            <a:cxnSpLocks/>
          </p:cNvCxnSpPr>
          <p:nvPr/>
        </p:nvCxnSpPr>
        <p:spPr>
          <a:xfrm>
            <a:off x="5004048" y="2924944"/>
            <a:ext cx="1656184" cy="145757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4 : Analyses de Modélisation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7C612443-2133-4130-8EED-62D51F4BC0D6}"/>
              </a:ext>
            </a:extLst>
          </p:cNvPr>
          <p:cNvSpPr txBox="1"/>
          <p:nvPr/>
        </p:nvSpPr>
        <p:spPr>
          <a:xfrm>
            <a:off x="699614" y="1292109"/>
            <a:ext cx="46551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i="1" dirty="0">
                <a:solidFill>
                  <a:srgbClr val="0070C0"/>
                </a:solidFill>
              </a:rPr>
              <a:t>Plusieurs Modélisations sont analysées. </a:t>
            </a:r>
          </a:p>
        </p:txBody>
      </p:sp>
    </p:spTree>
    <p:extLst>
      <p:ext uri="{BB962C8B-B14F-4D97-AF65-F5344CB8AC3E}">
        <p14:creationId xmlns:p14="http://schemas.microsoft.com/office/powerpoint/2010/main" val="683673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778583" y="2204864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Remplissage avec la section intermédiaire : très mauvaise qualité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294148" y="3284984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Remplissage avec 2 sections ok mais problème de stabilité </a:t>
            </a:r>
          </a:p>
          <a:p>
            <a:r>
              <a:rPr lang="fr-FR" dirty="0"/>
              <a:t>suivant les courbes réalisées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24341"/>
            <a:ext cx="4320480" cy="2372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79012"/>
            <a:ext cx="5400600" cy="2934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392570"/>
            <a:ext cx="3024336" cy="191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393279"/>
            <a:ext cx="3024336" cy="1420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4 : Analyses de Modélisation</a:t>
            </a:r>
          </a:p>
        </p:txBody>
      </p:sp>
    </p:spTree>
    <p:extLst>
      <p:ext uri="{BB962C8B-B14F-4D97-AF65-F5344CB8AC3E}">
        <p14:creationId xmlns:p14="http://schemas.microsoft.com/office/powerpoint/2010/main" val="6745781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14155" y="905830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Analyse de courbure de l’esquisse (section </a:t>
            </a:r>
            <a:r>
              <a:rPr lang="fr-FR" i="1" dirty="0"/>
              <a:t>Vérifier</a:t>
            </a:r>
            <a:r>
              <a:rPr lang="fr-FR" dirty="0"/>
              <a:t>) :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4 : Lissage de courbes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55" y="1271670"/>
            <a:ext cx="7410173" cy="2562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55" y="4173100"/>
            <a:ext cx="7410173" cy="2588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114155" y="3803768"/>
            <a:ext cx="864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Analyse de courbure de la courbe lissée (section </a:t>
            </a:r>
            <a:r>
              <a:rPr lang="fr-FR" i="1" dirty="0"/>
              <a:t>Transformer/Lissage de courbe</a:t>
            </a:r>
            <a:r>
              <a:rPr lang="fr-FR" dirty="0"/>
              <a:t>) :</a:t>
            </a:r>
          </a:p>
        </p:txBody>
      </p:sp>
    </p:spTree>
    <p:extLst>
      <p:ext uri="{BB962C8B-B14F-4D97-AF65-F5344CB8AC3E}">
        <p14:creationId xmlns:p14="http://schemas.microsoft.com/office/powerpoint/2010/main" val="3906877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-12347" y="1804175"/>
            <a:ext cx="4097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Multi-sections avec lissage des courbes :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4 : Analyse après lissage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55" y="3212977"/>
            <a:ext cx="8922341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412776"/>
            <a:ext cx="3301029" cy="1974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Connecteur droit avec flèche 10"/>
          <p:cNvCxnSpPr/>
          <p:nvPr/>
        </p:nvCxnSpPr>
        <p:spPr>
          <a:xfrm>
            <a:off x="6012160" y="2132856"/>
            <a:ext cx="1008112" cy="201622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6508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251520" y="1052736"/>
            <a:ext cx="3312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Créer la </a:t>
            </a:r>
            <a:r>
              <a:rPr lang="fr-FR" dirty="0" err="1"/>
              <a:t>spline</a:t>
            </a:r>
            <a:r>
              <a:rPr lang="fr-FR" dirty="0"/>
              <a:t> de découpe</a:t>
            </a:r>
            <a:br>
              <a:rPr lang="fr-FR" dirty="0"/>
            </a:br>
            <a:r>
              <a:rPr lang="fr-FR" dirty="0"/>
              <a:t>(Gérer les continuités !)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Partie 5: Découpe Arrière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4DEE526-0293-44C1-8BE4-C34C5EDE265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504" y="1728494"/>
            <a:ext cx="5228368" cy="327383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881CDF7-75A4-43BD-AC1B-6A05E33BBB6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7904" y="3340547"/>
            <a:ext cx="4967764" cy="3382423"/>
          </a:xfrm>
          <a:prstGeom prst="rect">
            <a:avLst/>
          </a:prstGeom>
        </p:spPr>
      </p:pic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C745BFED-4614-4F1F-A17B-0EBB28D4C2E9}"/>
              </a:ext>
            </a:extLst>
          </p:cNvPr>
          <p:cNvCxnSpPr>
            <a:cxnSpLocks/>
          </p:cNvCxnSpPr>
          <p:nvPr/>
        </p:nvCxnSpPr>
        <p:spPr>
          <a:xfrm>
            <a:off x="3966490" y="4005064"/>
            <a:ext cx="749526" cy="576064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0092456-C363-4CFB-8F6D-5A608108C87C}"/>
              </a:ext>
            </a:extLst>
          </p:cNvPr>
          <p:cNvSpPr/>
          <p:nvPr/>
        </p:nvSpPr>
        <p:spPr>
          <a:xfrm>
            <a:off x="285873" y="5949280"/>
            <a:ext cx="3243662" cy="627796"/>
          </a:xfrm>
          <a:prstGeom prst="rect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Cacher les éléments filaires dès que plus nécessaires</a:t>
            </a:r>
          </a:p>
        </p:txBody>
      </p:sp>
    </p:spTree>
    <p:extLst>
      <p:ext uri="{BB962C8B-B14F-4D97-AF65-F5344CB8AC3E}">
        <p14:creationId xmlns:p14="http://schemas.microsoft.com/office/powerpoint/2010/main" val="4936995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D8A703E-73EF-40DF-B88A-6608DFE8804B}"/>
              </a:ext>
            </a:extLst>
          </p:cNvPr>
          <p:cNvSpPr txBox="1"/>
          <p:nvPr/>
        </p:nvSpPr>
        <p:spPr>
          <a:xfrm>
            <a:off x="0" y="1196752"/>
            <a:ext cx="9144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5400" u="sng" dirty="0"/>
              <a:t>Fin </a:t>
            </a:r>
          </a:p>
          <a:p>
            <a:pPr algn="ctr"/>
            <a:endParaRPr lang="fr-FR" sz="5400" u="sng" dirty="0"/>
          </a:p>
          <a:p>
            <a:pPr algn="ctr"/>
            <a:r>
              <a:rPr lang="fr-FR" sz="5400" u="sng" dirty="0"/>
              <a:t>de la</a:t>
            </a:r>
          </a:p>
          <a:p>
            <a:pPr algn="ctr"/>
            <a:r>
              <a:rPr lang="fr-FR" sz="5400" u="sng" dirty="0"/>
              <a:t> </a:t>
            </a:r>
          </a:p>
          <a:p>
            <a:pPr algn="ctr"/>
            <a:r>
              <a:rPr lang="fr-FR" sz="5400" u="sng" dirty="0"/>
              <a:t>partie surfacique</a:t>
            </a:r>
          </a:p>
        </p:txBody>
      </p:sp>
    </p:spTree>
    <p:extLst>
      <p:ext uri="{BB962C8B-B14F-4D97-AF65-F5344CB8AC3E}">
        <p14:creationId xmlns:p14="http://schemas.microsoft.com/office/powerpoint/2010/main" val="18512422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3298905" y="2018976"/>
            <a:ext cx="48656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0070C0"/>
                </a:solidFill>
              </a:rPr>
              <a:t>Assemblage les surfaces</a:t>
            </a:r>
          </a:p>
          <a:p>
            <a:pPr marL="285750" indent="-285750">
              <a:buFontTx/>
              <a:buChar char="-"/>
            </a:pPr>
            <a:r>
              <a:rPr lang="fr-FR" dirty="0">
                <a:solidFill>
                  <a:srgbClr val="0070C0"/>
                </a:solidFill>
              </a:rPr>
              <a:t>Découper la partie avant à partir de l’esquisse projetée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889" y="1047192"/>
            <a:ext cx="1543105" cy="28668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77072"/>
            <a:ext cx="8856984" cy="23046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Surface finale 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5318285" y="3394605"/>
            <a:ext cx="18334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2060"/>
                </a:solidFill>
              </a:rPr>
              <a:t>Projection de l’esquisse</a:t>
            </a:r>
            <a:endParaRPr lang="fr-FR" sz="1600" dirty="0">
              <a:solidFill>
                <a:srgbClr val="002060"/>
              </a:solidFill>
            </a:endParaRPr>
          </a:p>
        </p:txBody>
      </p:sp>
      <p:cxnSp>
        <p:nvCxnSpPr>
          <p:cNvPr id="8" name="Connecteur droit avec flèche 7"/>
          <p:cNvCxnSpPr>
            <a:stCxn id="7" idx="2"/>
          </p:cNvCxnSpPr>
          <p:nvPr/>
        </p:nvCxnSpPr>
        <p:spPr>
          <a:xfrm>
            <a:off x="6235023" y="3979380"/>
            <a:ext cx="99219" cy="1459149"/>
          </a:xfrm>
          <a:prstGeom prst="straightConnector1">
            <a:avLst/>
          </a:prstGeom>
          <a:ln w="12700">
            <a:solidFill>
              <a:srgbClr val="FF0000"/>
            </a:solidFill>
            <a:headEnd type="none" w="med" len="me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5762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638" y="1649413"/>
            <a:ext cx="8085137" cy="355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Pièce volumique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23528" y="899428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Partie centrale : extrusion de 10mm et dépouille</a:t>
            </a:r>
          </a:p>
        </p:txBody>
      </p:sp>
    </p:spTree>
    <p:extLst>
      <p:ext uri="{BB962C8B-B14F-4D97-AF65-F5344CB8AC3E}">
        <p14:creationId xmlns:p14="http://schemas.microsoft.com/office/powerpoint/2010/main" val="670935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31" y="1700808"/>
            <a:ext cx="3206799" cy="5157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587" y="2189671"/>
            <a:ext cx="5407917" cy="2463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Partie arrière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23528" y="899428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Extrusion avec projection de la limite de la surface</a:t>
            </a:r>
          </a:p>
        </p:txBody>
      </p:sp>
    </p:spTree>
    <p:extLst>
      <p:ext uri="{BB962C8B-B14F-4D97-AF65-F5344CB8AC3E}">
        <p14:creationId xmlns:p14="http://schemas.microsoft.com/office/powerpoint/2010/main" val="41130494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64904"/>
            <a:ext cx="8922644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Partie centrale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98740" y="899427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Surface épaisse dans un nouveau corps de pièce</a:t>
            </a:r>
          </a:p>
          <a:p>
            <a:pPr marL="285750" indent="-285750">
              <a:buFontTx/>
              <a:buChar char="-"/>
            </a:pPr>
            <a:r>
              <a:rPr lang="fr-FR" dirty="0"/>
              <a:t>Opération booléenne de </a:t>
            </a:r>
            <a:r>
              <a:rPr lang="fr-FR" dirty="0" err="1"/>
              <a:t>relimitation</a:t>
            </a:r>
            <a:r>
              <a:rPr lang="fr-FR" dirty="0"/>
              <a:t> partielle</a:t>
            </a:r>
          </a:p>
        </p:txBody>
      </p:sp>
    </p:spTree>
    <p:extLst>
      <p:ext uri="{BB962C8B-B14F-4D97-AF65-F5344CB8AC3E}">
        <p14:creationId xmlns:p14="http://schemas.microsoft.com/office/powerpoint/2010/main" val="36032142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070685"/>
            <a:ext cx="6480720" cy="4310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905801"/>
            <a:ext cx="2300807" cy="2101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Partie arrière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323528" y="899428"/>
            <a:ext cx="6336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Dépouille avec création de plan sur extremum :</a:t>
            </a:r>
          </a:p>
        </p:txBody>
      </p:sp>
    </p:spTree>
    <p:extLst>
      <p:ext uri="{BB962C8B-B14F-4D97-AF65-F5344CB8AC3E}">
        <p14:creationId xmlns:p14="http://schemas.microsoft.com/office/powerpoint/2010/main" val="22059316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Partie arrière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93096"/>
            <a:ext cx="3497213" cy="2262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323528" y="899428"/>
            <a:ext cx="63367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Dépouille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Passage du frein :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8760"/>
            <a:ext cx="6570087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37814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Finition de la pièce brute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315516"/>
            <a:ext cx="4672948" cy="2833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298739" y="899427"/>
            <a:ext cx="875511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Congés : 3mm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Surépaisseur de détourage (extérieur) de 5mm et dépouille sur la partie avant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725144"/>
            <a:ext cx="9018359" cy="1978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Connecteur droit avec flèche 5"/>
          <p:cNvCxnSpPr/>
          <p:nvPr/>
        </p:nvCxnSpPr>
        <p:spPr>
          <a:xfrm>
            <a:off x="7308304" y="4592746"/>
            <a:ext cx="1080120" cy="1788582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/>
          <p:cNvCxnSpPr/>
          <p:nvPr/>
        </p:nvCxnSpPr>
        <p:spPr>
          <a:xfrm>
            <a:off x="2771800" y="4592746"/>
            <a:ext cx="864096" cy="114051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91271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Finition de la pièce usinée « urbaine »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8740" y="899427"/>
            <a:ext cx="63367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Poche pour le détourage arrière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r>
              <a:rPr lang="fr-FR" dirty="0"/>
              <a:t>Trou avec lamage sur plan décalé de 30mm / plan médian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09" y="1340768"/>
            <a:ext cx="4644255" cy="247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33" y="4315747"/>
            <a:ext cx="5206554" cy="2507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217" y="4536350"/>
            <a:ext cx="2162293" cy="2088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80673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2348" y="0"/>
            <a:ext cx="6816595" cy="908720"/>
          </a:xfrm>
        </p:spPr>
        <p:txBody>
          <a:bodyPr>
            <a:normAutofit/>
          </a:bodyPr>
          <a:lstStyle/>
          <a:p>
            <a:r>
              <a:rPr lang="fr-FR" dirty="0"/>
              <a:t>Finition de la pièce usinée « </a:t>
            </a:r>
            <a:r>
              <a:rPr lang="fr-FR" dirty="0" err="1"/>
              <a:t>freestyle</a:t>
            </a:r>
            <a:r>
              <a:rPr lang="fr-FR" dirty="0"/>
              <a:t> »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8740" y="899427"/>
            <a:ext cx="6336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Découpe par une surface de balayage :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3429000"/>
            <a:ext cx="8964141" cy="2082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98174"/>
            <a:ext cx="8964141" cy="2000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5301208"/>
            <a:ext cx="5228853" cy="134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86075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2348" y="0"/>
            <a:ext cx="6816595" cy="908720"/>
          </a:xfrm>
        </p:spPr>
        <p:txBody>
          <a:bodyPr>
            <a:normAutofit/>
          </a:bodyPr>
          <a:lstStyle/>
          <a:p>
            <a:r>
              <a:rPr lang="fr-FR" dirty="0"/>
              <a:t>Paramétrage de la variante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8740" y="899427"/>
            <a:ext cx="6336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Piloter la finition du Deck par un paramètre et une règle :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165" y="2536553"/>
            <a:ext cx="8496944" cy="4321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120" y="1340768"/>
            <a:ext cx="3719760" cy="1692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6246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2348" y="0"/>
            <a:ext cx="6816595" cy="908720"/>
          </a:xfrm>
        </p:spPr>
        <p:txBody>
          <a:bodyPr>
            <a:normAutofit/>
          </a:bodyPr>
          <a:lstStyle/>
          <a:p>
            <a:r>
              <a:rPr lang="fr-FR" dirty="0"/>
              <a:t>Paramétrage de la variante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8740" y="899427"/>
            <a:ext cx="6336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fr-FR" dirty="0"/>
              <a:t>Correction de la règle :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40" y="1340768"/>
            <a:ext cx="3228975" cy="361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2377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2" y="1268760"/>
            <a:ext cx="673078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2348" y="0"/>
            <a:ext cx="6816595" cy="908720"/>
          </a:xfrm>
        </p:spPr>
        <p:txBody>
          <a:bodyPr>
            <a:normAutofit/>
          </a:bodyPr>
          <a:lstStyle/>
          <a:p>
            <a:r>
              <a:rPr lang="fr-FR" dirty="0"/>
              <a:t>Conception outillage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8740" y="899427"/>
            <a:ext cx="633670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Vision globale :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53791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12348" y="0"/>
            <a:ext cx="6816595" cy="908720"/>
          </a:xfrm>
        </p:spPr>
        <p:txBody>
          <a:bodyPr>
            <a:normAutofit/>
          </a:bodyPr>
          <a:lstStyle/>
          <a:p>
            <a:r>
              <a:rPr lang="fr-FR" dirty="0"/>
              <a:t>Conception outillage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98740" y="899427"/>
            <a:ext cx="63367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Pièces à concevoir :</a:t>
            </a:r>
          </a:p>
          <a:p>
            <a:pPr marL="285750" indent="-285750">
              <a:buFontTx/>
              <a:buChar char="-"/>
            </a:pPr>
            <a:r>
              <a:rPr lang="fr-FR" dirty="0"/>
              <a:t>Matrice : surface extrapolée</a:t>
            </a:r>
          </a:p>
          <a:p>
            <a:pPr marL="285750" indent="-285750">
              <a:buFontTx/>
              <a:buChar char="-"/>
            </a:pPr>
            <a:r>
              <a:rPr lang="fr-FR" dirty="0"/>
              <a:t>Poinçon : avec rainures de joints et canaux d’alimentation</a:t>
            </a:r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pPr marL="285750" indent="-285750">
              <a:buFontTx/>
              <a:buChar char="-"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6" y="1916832"/>
            <a:ext cx="7336894" cy="4887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677965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2312</TotalTime>
  <Words>1267</Words>
  <Application>Microsoft Office PowerPoint</Application>
  <PresentationFormat>Affichage à l'écran (4:3)</PresentationFormat>
  <Paragraphs>317</Paragraphs>
  <Slides>42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46" baseType="lpstr">
      <vt:lpstr>Yu Gothic Light</vt:lpstr>
      <vt:lpstr>Arial</vt:lpstr>
      <vt:lpstr>Calibri</vt:lpstr>
      <vt:lpstr>Thème Office</vt:lpstr>
      <vt:lpstr>Conception DECK trottinette JVMA  pieces mecaniques Principales :</vt:lpstr>
      <vt:lpstr>Présentation PowerPoint</vt:lpstr>
      <vt:lpstr>Présentation de la trottinette</vt:lpstr>
      <vt:lpstr>Pièces mécaniques liées au Deck</vt:lpstr>
      <vt:lpstr>Cahier des charges</vt:lpstr>
      <vt:lpstr>Activités</vt:lpstr>
      <vt:lpstr>Partie centrale : l’esquisse</vt:lpstr>
      <vt:lpstr>Partie centrale : la surface</vt:lpstr>
      <vt:lpstr>Partie 2 : balayage latéral 1/4 </vt:lpstr>
      <vt:lpstr>Partie 2 : balayage latéral 2/4 </vt:lpstr>
      <vt:lpstr>Partie 2 : balayage latéral 3/4 </vt:lpstr>
      <vt:lpstr>Partie 2 : balayage latéral 4/4 </vt:lpstr>
      <vt:lpstr>Partie 3 : Relier les surfaces</vt:lpstr>
      <vt:lpstr>Partie 3 : splines de jonction</vt:lpstr>
      <vt:lpstr>Partie 3 : Essayer des types de surface</vt:lpstr>
      <vt:lpstr>Partie 3 : Qualité de la surface 1/2</vt:lpstr>
      <vt:lpstr>Partie 3 : Qualité de la surface 2/2</vt:lpstr>
      <vt:lpstr>Partie 4 : filaire de la partie AR </vt:lpstr>
      <vt:lpstr>Partie 4 : Esquisse INTERIEURE</vt:lpstr>
      <vt:lpstr>Partie 4 : Esquisse CENTRALE</vt:lpstr>
      <vt:lpstr>Partie 4 : Esquisse ARRIERE </vt:lpstr>
      <vt:lpstr>Partie 4 : Spline Exterieure </vt:lpstr>
      <vt:lpstr>Partie 4 : Surface Arrière </vt:lpstr>
      <vt:lpstr>Partie 4 : Analyses de Modélisation </vt:lpstr>
      <vt:lpstr>Partie 4 : Analyses de Modélisation</vt:lpstr>
      <vt:lpstr>Partie 4 : Lissage de courbes</vt:lpstr>
      <vt:lpstr>Partie 4 : Analyse après lissage</vt:lpstr>
      <vt:lpstr>Partie 5: Découpe Arrière </vt:lpstr>
      <vt:lpstr>Présentation PowerPoint</vt:lpstr>
      <vt:lpstr>Surface finale </vt:lpstr>
      <vt:lpstr>Pièce volumique</vt:lpstr>
      <vt:lpstr>Partie arrière</vt:lpstr>
      <vt:lpstr>Partie centrale</vt:lpstr>
      <vt:lpstr>Partie arrière</vt:lpstr>
      <vt:lpstr>Partie arrière</vt:lpstr>
      <vt:lpstr>Finition de la pièce brute</vt:lpstr>
      <vt:lpstr>Finition de la pièce usinée « urbaine »</vt:lpstr>
      <vt:lpstr>Finition de la pièce usinée « freestyle »</vt:lpstr>
      <vt:lpstr>Paramétrage de la variante</vt:lpstr>
      <vt:lpstr>Paramétrage de la variante</vt:lpstr>
      <vt:lpstr>Conception outillage</vt:lpstr>
      <vt:lpstr>Conception outillage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Sebastien LE LOCH</dc:creator>
  <cp:lastModifiedBy>KREMER Arnaud</cp:lastModifiedBy>
  <cp:revision>136</cp:revision>
  <dcterms:created xsi:type="dcterms:W3CDTF">2020-09-01T14:25:46Z</dcterms:created>
  <dcterms:modified xsi:type="dcterms:W3CDTF">2024-09-19T22:48:40Z</dcterms:modified>
</cp:coreProperties>
</file>