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328" r:id="rId2"/>
    <p:sldId id="256" r:id="rId3"/>
    <p:sldId id="325" r:id="rId4"/>
    <p:sldId id="329" r:id="rId5"/>
    <p:sldId id="327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6B09"/>
    <a:srgbClr val="80276C"/>
    <a:srgbClr val="00FF00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29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056" y="114"/>
      </p:cViewPr>
      <p:guideLst>
        <p:guide orient="horz" pos="263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4" d="100"/>
          <a:sy n="64" d="100"/>
        </p:scale>
        <p:origin x="311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D403F-C0D3-4257-A38A-130D42C98E52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1ABA4A-1700-41D3-A3BE-5036818EBD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795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26D38-034E-4AAC-890A-471F570431B0}" type="datetimeFigureOut">
              <a:rPr lang="fr-FR" smtClean="0"/>
              <a:t>02/03/2026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F7C98-E827-4A75-AE0F-CACC0F731C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2238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6855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413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 flipV="1">
            <a:off x="127322" y="6501245"/>
            <a:ext cx="89240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 userDrawn="1"/>
        </p:nvSpPr>
        <p:spPr>
          <a:xfrm>
            <a:off x="17362" y="6500634"/>
            <a:ext cx="9144000" cy="2769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defTabSz="8970963">
              <a:tabLst>
                <a:tab pos="173038" algn="l"/>
                <a:tab pos="4479925" algn="ctr"/>
                <a:tab pos="8785225" algn="r"/>
              </a:tabLst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UEI GIM 2	Description de COPA	</a:t>
            </a:r>
            <a:fld id="{2ACD203D-A894-4A2F-8C98-6B1E1B1E838D}" type="slidenum">
              <a:rPr lang="fr-FR" sz="1200" smtClean="0"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1786"/>
            <a:ext cx="3007981" cy="900000"/>
          </a:xfrm>
          <a:prstGeom prst="rect">
            <a:avLst/>
          </a:prstGeom>
        </p:spPr>
      </p:pic>
      <p:pic>
        <p:nvPicPr>
          <p:cNvPr id="9" name="image1.jpeg"/>
          <p:cNvPicPr>
            <a:picLocks noChangeAspect="1" noChangeArrowheads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304" y="747612"/>
            <a:ext cx="456153" cy="14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662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6F8BA2D7-234A-4C65-AF6F-935FC6E5FA82}"/>
              </a:ext>
            </a:extLst>
          </p:cNvPr>
          <p:cNvSpPr txBox="1"/>
          <p:nvPr/>
        </p:nvSpPr>
        <p:spPr>
          <a:xfrm>
            <a:off x="542925" y="2614434"/>
            <a:ext cx="83667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i="0" u="sng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Acquis d’apprentissage visés </a:t>
            </a:r>
          </a:p>
          <a:p>
            <a:endParaRPr lang="fr-FR" sz="2800" b="0" i="0" u="none" strike="noStrike" baseline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A l’issue de l’UE, l’étudiant sera capable de : </a:t>
            </a:r>
          </a:p>
          <a:p>
            <a:endParaRPr lang="fr-FR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- </a:t>
            </a:r>
            <a:r>
              <a:rPr lang="fr-FR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Créer des modèles et mettre en œuvre des simulations numériques avancées d’un système manufacturé sur son cycle de vie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68D6355-D174-4E96-A2AB-31F96CBF958C}"/>
              </a:ext>
            </a:extLst>
          </p:cNvPr>
          <p:cNvSpPr txBox="1"/>
          <p:nvPr/>
        </p:nvSpPr>
        <p:spPr>
          <a:xfrm>
            <a:off x="0" y="1195685"/>
            <a:ext cx="9144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0" u="none" strike="noStrike" baseline="0" dirty="0">
                <a:solidFill>
                  <a:srgbClr val="80276C"/>
                </a:solidFill>
              </a:rPr>
              <a:t> CONCEPTION, MODELISATION ET SIMULATION AVANCEE</a:t>
            </a: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906E9492-DB3B-4DB8-B5BC-ECD4BCC20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6400" y="512729"/>
            <a:ext cx="6197598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400" b="1" u="sng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UEI COPA (GIM2)</a:t>
            </a:r>
            <a:endParaRPr lang="fr-FR" altLang="fr-FR" sz="900" b="1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819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946400" y="512729"/>
            <a:ext cx="6197598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400" b="1" u="sng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UEI COPA (GIM2)</a:t>
            </a:r>
            <a:endParaRPr lang="fr-FR" altLang="fr-FR" sz="900" b="1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3F38310-FEF0-49BF-94A7-10D6D9567CB7}"/>
              </a:ext>
            </a:extLst>
          </p:cNvPr>
          <p:cNvSpPr txBox="1"/>
          <p:nvPr/>
        </p:nvSpPr>
        <p:spPr>
          <a:xfrm>
            <a:off x="0" y="1544929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80276C"/>
                </a:solidFill>
              </a:rPr>
              <a:t>Analyse Cycle de Vie </a:t>
            </a:r>
            <a:r>
              <a:rPr lang="fr-FR" sz="2000" dirty="0">
                <a:solidFill>
                  <a:srgbClr val="80276C"/>
                </a:solidFill>
              </a:rPr>
              <a:t>(16h)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80276C"/>
                </a:solidFill>
              </a:rPr>
              <a:t>ACV (5h20 ED)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fr-FR" sz="2000" dirty="0" err="1">
                <a:solidFill>
                  <a:srgbClr val="80276C"/>
                </a:solidFill>
              </a:rPr>
              <a:t>ACV_DePl</a:t>
            </a:r>
            <a:r>
              <a:rPr lang="fr-FR" sz="2000" dirty="0">
                <a:solidFill>
                  <a:srgbClr val="80276C"/>
                </a:solidFill>
              </a:rPr>
              <a:t> (1h20 ED + </a:t>
            </a:r>
            <a:r>
              <a:rPr lang="fr-FR" sz="2000" dirty="0">
                <a:solidFill>
                  <a:srgbClr val="E36B09"/>
                </a:solidFill>
              </a:rPr>
              <a:t>4h </a:t>
            </a:r>
            <a:r>
              <a:rPr lang="fr-FR" sz="2000" dirty="0" err="1">
                <a:solidFill>
                  <a:srgbClr val="E36B09"/>
                </a:solidFill>
              </a:rPr>
              <a:t>TPf</a:t>
            </a:r>
            <a:r>
              <a:rPr lang="fr-FR" sz="2000" dirty="0">
                <a:solidFill>
                  <a:srgbClr val="80276C"/>
                </a:solidFill>
              </a:rPr>
              <a:t>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fr-FR" sz="2000" dirty="0" err="1">
                <a:solidFill>
                  <a:srgbClr val="80276C"/>
                </a:solidFill>
              </a:rPr>
              <a:t>ACV_Rectif</a:t>
            </a:r>
            <a:r>
              <a:rPr lang="fr-FR" sz="2000" dirty="0">
                <a:solidFill>
                  <a:srgbClr val="80276C"/>
                </a:solidFill>
              </a:rPr>
              <a:t> (1h20 ED + </a:t>
            </a:r>
            <a:r>
              <a:rPr lang="fr-FR" sz="2000" dirty="0">
                <a:solidFill>
                  <a:srgbClr val="E36B09"/>
                </a:solidFill>
              </a:rPr>
              <a:t>4h </a:t>
            </a:r>
            <a:r>
              <a:rPr lang="fr-FR" sz="2000" dirty="0" err="1">
                <a:solidFill>
                  <a:srgbClr val="E36B09"/>
                </a:solidFill>
              </a:rPr>
              <a:t>TPf</a:t>
            </a:r>
            <a:r>
              <a:rPr lang="fr-FR" sz="2000" dirty="0">
                <a:solidFill>
                  <a:srgbClr val="80276C"/>
                </a:solidFill>
              </a:rPr>
              <a:t>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BA66365-37F0-4EA1-86EC-9297A7026B0F}"/>
              </a:ext>
            </a:extLst>
          </p:cNvPr>
          <p:cNvSpPr txBox="1"/>
          <p:nvPr/>
        </p:nvSpPr>
        <p:spPr>
          <a:xfrm>
            <a:off x="1" y="2817932"/>
            <a:ext cx="9143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E36B09"/>
                </a:solidFill>
              </a:rPr>
              <a:t>Conception et Génération de surfaces complexes </a:t>
            </a:r>
            <a:r>
              <a:rPr lang="fr-FR" sz="2000" dirty="0">
                <a:solidFill>
                  <a:srgbClr val="80276C"/>
                </a:solidFill>
              </a:rPr>
              <a:t>(25h20)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80276C"/>
                </a:solidFill>
              </a:rPr>
              <a:t>CAO (12h ED)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80276C"/>
                </a:solidFill>
              </a:rPr>
              <a:t>Génération de surface (5h20 ED +</a:t>
            </a:r>
            <a:r>
              <a:rPr lang="fr-FR" sz="2000" dirty="0">
                <a:solidFill>
                  <a:srgbClr val="E36B09"/>
                </a:solidFill>
              </a:rPr>
              <a:t> 4h </a:t>
            </a:r>
            <a:r>
              <a:rPr lang="fr-FR" sz="2000" dirty="0" err="1">
                <a:solidFill>
                  <a:srgbClr val="E36B09"/>
                </a:solidFill>
              </a:rPr>
              <a:t>TPs</a:t>
            </a:r>
            <a:r>
              <a:rPr lang="fr-FR" sz="2000" dirty="0">
                <a:solidFill>
                  <a:srgbClr val="E36B09"/>
                </a:solidFill>
              </a:rPr>
              <a:t> </a:t>
            </a:r>
            <a:r>
              <a:rPr lang="fr-FR" sz="2000" dirty="0">
                <a:solidFill>
                  <a:srgbClr val="80276C"/>
                </a:solidFill>
              </a:rPr>
              <a:t>+</a:t>
            </a:r>
            <a:r>
              <a:rPr lang="fr-FR" sz="2000" dirty="0">
                <a:solidFill>
                  <a:srgbClr val="E36B09"/>
                </a:solidFill>
              </a:rPr>
              <a:t> 4h </a:t>
            </a:r>
            <a:r>
              <a:rPr lang="fr-FR" sz="2000" dirty="0" err="1">
                <a:solidFill>
                  <a:srgbClr val="E36B09"/>
                </a:solidFill>
              </a:rPr>
              <a:t>TPf</a:t>
            </a:r>
            <a:r>
              <a:rPr lang="fr-FR" sz="2000" dirty="0">
                <a:solidFill>
                  <a:srgbClr val="80276C"/>
                </a:solidFill>
              </a:rPr>
              <a:t>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BF1634D-1D8A-4229-ABE4-F11A22902802}"/>
              </a:ext>
            </a:extLst>
          </p:cNvPr>
          <p:cNvSpPr txBox="1"/>
          <p:nvPr/>
        </p:nvSpPr>
        <p:spPr>
          <a:xfrm>
            <a:off x="-1" y="3989633"/>
            <a:ext cx="9143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80276C"/>
                </a:solidFill>
              </a:rPr>
              <a:t>Simulation Procédé </a:t>
            </a:r>
            <a:r>
              <a:rPr lang="fr-FR" sz="2000" dirty="0">
                <a:solidFill>
                  <a:srgbClr val="80276C"/>
                </a:solidFill>
              </a:rPr>
              <a:t>(17h20)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80276C"/>
                </a:solidFill>
              </a:rPr>
              <a:t>Procédé Général (1h20 ED)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80276C"/>
                </a:solidFill>
              </a:rPr>
              <a:t>Forge ou Fonderie (2h40 ED </a:t>
            </a:r>
            <a:r>
              <a:rPr lang="fr-FR" sz="2000" dirty="0">
                <a:solidFill>
                  <a:srgbClr val="E36B09"/>
                </a:solidFill>
              </a:rPr>
              <a:t>+ 12h </a:t>
            </a:r>
            <a:r>
              <a:rPr lang="fr-FR" sz="2000" dirty="0" err="1">
                <a:solidFill>
                  <a:srgbClr val="E36B09"/>
                </a:solidFill>
              </a:rPr>
              <a:t>TPs</a:t>
            </a:r>
            <a:r>
              <a:rPr lang="fr-FR" sz="2000" dirty="0">
                <a:solidFill>
                  <a:srgbClr val="E36B09"/>
                </a:solidFill>
              </a:rPr>
              <a:t> </a:t>
            </a:r>
            <a:r>
              <a:rPr lang="fr-FR" sz="2000" dirty="0">
                <a:solidFill>
                  <a:srgbClr val="80276C"/>
                </a:solidFill>
              </a:rPr>
              <a:t>+ 1h20 Autonomie)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35F0CA0-AC63-4C0A-854A-60061AABC12D}"/>
              </a:ext>
            </a:extLst>
          </p:cNvPr>
          <p:cNvSpPr/>
          <p:nvPr/>
        </p:nvSpPr>
        <p:spPr>
          <a:xfrm>
            <a:off x="986765" y="4352887"/>
            <a:ext cx="360000" cy="583779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69024F6-77B1-4798-BE0D-60D190409354}"/>
              </a:ext>
            </a:extLst>
          </p:cNvPr>
          <p:cNvSpPr/>
          <p:nvPr/>
        </p:nvSpPr>
        <p:spPr>
          <a:xfrm>
            <a:off x="986765" y="3187188"/>
            <a:ext cx="360000" cy="29367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100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5C8DBE1-4392-4EDA-A8E9-F122EE9DC86D}"/>
              </a:ext>
            </a:extLst>
          </p:cNvPr>
          <p:cNvSpPr/>
          <p:nvPr/>
        </p:nvSpPr>
        <p:spPr>
          <a:xfrm>
            <a:off x="986765" y="3499053"/>
            <a:ext cx="360000" cy="316348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100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A529FC3-3F6B-4AF7-8515-A1B241C27756}"/>
              </a:ext>
            </a:extLst>
          </p:cNvPr>
          <p:cNvSpPr/>
          <p:nvPr/>
        </p:nvSpPr>
        <p:spPr>
          <a:xfrm>
            <a:off x="986765" y="1914261"/>
            <a:ext cx="360000" cy="88547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812829-8902-4393-B18B-D28C1CA40C8A}"/>
              </a:ext>
            </a:extLst>
          </p:cNvPr>
          <p:cNvSpPr/>
          <p:nvPr/>
        </p:nvSpPr>
        <p:spPr>
          <a:xfrm>
            <a:off x="0" y="1208651"/>
            <a:ext cx="9143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altLang="fr-FR" b="1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CONCEPTION  d’OUTILLAGE</a:t>
            </a:r>
            <a:endParaRPr lang="fr-FR" dirty="0">
              <a:solidFill>
                <a:srgbClr val="E36B09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62C2F02-7DAD-4333-872C-641C0138B2F1}"/>
              </a:ext>
            </a:extLst>
          </p:cNvPr>
          <p:cNvSpPr txBox="1"/>
          <p:nvPr/>
        </p:nvSpPr>
        <p:spPr>
          <a:xfrm>
            <a:off x="-2" y="5141517"/>
            <a:ext cx="9143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E36B09"/>
                </a:solidFill>
              </a:rPr>
              <a:t>Interaction Procédé Materiau </a:t>
            </a:r>
            <a:r>
              <a:rPr lang="fr-FR" sz="2000" dirty="0">
                <a:solidFill>
                  <a:srgbClr val="80276C"/>
                </a:solidFill>
              </a:rPr>
              <a:t>(18h40)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80276C"/>
                </a:solidFill>
              </a:rPr>
              <a:t>IPM </a:t>
            </a:r>
            <a:r>
              <a:rPr lang="fr-FR" sz="2000" dirty="0" err="1">
                <a:solidFill>
                  <a:srgbClr val="80276C"/>
                </a:solidFill>
              </a:rPr>
              <a:t>DePl</a:t>
            </a:r>
            <a:r>
              <a:rPr lang="fr-FR" sz="2000" dirty="0">
                <a:solidFill>
                  <a:srgbClr val="80276C"/>
                </a:solidFill>
              </a:rPr>
              <a:t> (2h40 ED +</a:t>
            </a:r>
            <a:r>
              <a:rPr lang="fr-FR" sz="2000" dirty="0">
                <a:solidFill>
                  <a:srgbClr val="E36B09"/>
                </a:solidFill>
              </a:rPr>
              <a:t> 4h </a:t>
            </a:r>
            <a:r>
              <a:rPr lang="fr-FR" sz="2000" dirty="0" err="1">
                <a:solidFill>
                  <a:srgbClr val="E36B09"/>
                </a:solidFill>
              </a:rPr>
              <a:t>TPf</a:t>
            </a:r>
            <a:r>
              <a:rPr lang="fr-FR" sz="2000" dirty="0">
                <a:solidFill>
                  <a:srgbClr val="80276C"/>
                </a:solidFill>
              </a:rPr>
              <a:t>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80276C"/>
                </a:solidFill>
              </a:rPr>
              <a:t>IPM Fonderie (4h ED +</a:t>
            </a:r>
            <a:r>
              <a:rPr lang="fr-FR" sz="2000" dirty="0">
                <a:solidFill>
                  <a:srgbClr val="E36B09"/>
                </a:solidFill>
              </a:rPr>
              <a:t> 8h </a:t>
            </a:r>
            <a:r>
              <a:rPr lang="fr-FR" sz="2000" dirty="0" err="1">
                <a:solidFill>
                  <a:srgbClr val="E36B09"/>
                </a:solidFill>
              </a:rPr>
              <a:t>TPf</a:t>
            </a:r>
            <a:r>
              <a:rPr lang="fr-FR" sz="2000" dirty="0">
                <a:solidFill>
                  <a:srgbClr val="80276C"/>
                </a:solidFill>
              </a:rPr>
              <a:t>)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33F873B-89FE-4434-9C83-57967E01214C}"/>
              </a:ext>
            </a:extLst>
          </p:cNvPr>
          <p:cNvSpPr/>
          <p:nvPr/>
        </p:nvSpPr>
        <p:spPr>
          <a:xfrm>
            <a:off x="986765" y="5490030"/>
            <a:ext cx="360000" cy="583779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370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C261B43-6539-4A3A-8558-6061E81FD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18" y="1052296"/>
            <a:ext cx="2391109" cy="315321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BC367A-D009-4130-AFCB-E5F7818ED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8856" y="1052296"/>
            <a:ext cx="3591426" cy="355332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63424B1-D0D0-4476-B351-BE666744EF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41" y="3382958"/>
            <a:ext cx="503245" cy="50324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E087209-FA32-4679-99D8-DA1759E80B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915" y="2990235"/>
            <a:ext cx="503245" cy="50324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B76795-4750-45D4-A2BB-FA60450721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04" y="3644765"/>
            <a:ext cx="503245" cy="50324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D60A23-F102-4B01-9FC3-6E17E063FC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229" y="3513995"/>
            <a:ext cx="503245" cy="50324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BF259BD-5132-470D-B18A-28CE49EB10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114" y="3513995"/>
            <a:ext cx="503245" cy="503245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B9AB36B-A2D1-4758-881E-2F758FFF0361}"/>
              </a:ext>
            </a:extLst>
          </p:cNvPr>
          <p:cNvSpPr txBox="1"/>
          <p:nvPr/>
        </p:nvSpPr>
        <p:spPr>
          <a:xfrm>
            <a:off x="595795" y="4680296"/>
            <a:ext cx="28156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Livrable CAO surfacique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FAO + mise en Œuvre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17EA2E8-DABC-4E58-AFB6-FC130F7A5BF2}"/>
              </a:ext>
            </a:extLst>
          </p:cNvPr>
          <p:cNvSpPr txBox="1"/>
          <p:nvPr/>
        </p:nvSpPr>
        <p:spPr>
          <a:xfrm>
            <a:off x="4868855" y="4680295"/>
            <a:ext cx="37815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Rapport Projet + Mise en données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Evaluation pendant le projet (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</a:rPr>
              <a:t>indiv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Test (pendant dernier TP)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9310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349B738-0D3D-482F-B32F-EFDF36430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23" y="877084"/>
            <a:ext cx="4315427" cy="430590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C12A1B-47E1-4CEF-AFF6-5724ACEF3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9520" y="777057"/>
            <a:ext cx="4334480" cy="450595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1A0674-9E22-449C-A3BD-D94E1BC136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472" y="4455620"/>
            <a:ext cx="503245" cy="50324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B068901-BF89-43FD-A534-6DA34B0157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018" y="4455619"/>
            <a:ext cx="503245" cy="50324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DCFDD9-1FC3-41F5-B88D-5464C5F6DB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390" y="3359512"/>
            <a:ext cx="503245" cy="50324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59ED4A-17DA-4BFA-A34D-A4A0C73F65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330" y="2039284"/>
            <a:ext cx="503245" cy="50324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2B44E65-8CDB-4407-A883-2796FA7B0A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087" y="2102213"/>
            <a:ext cx="503245" cy="50324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96679A-6B5B-459B-B0B9-6562C0675E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395" y="3481756"/>
            <a:ext cx="503245" cy="50324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F4DB17-C8F9-44E1-AAFB-69ED938D93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833" y="3385891"/>
            <a:ext cx="503245" cy="50324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240D6F5-057F-4944-A09A-64D44CED31A6}"/>
              </a:ext>
            </a:extLst>
          </p:cNvPr>
          <p:cNvSpPr txBox="1"/>
          <p:nvPr/>
        </p:nvSpPr>
        <p:spPr>
          <a:xfrm>
            <a:off x="560626" y="5334585"/>
            <a:ext cx="3941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Les 3 TPS (µ Test + déroulement)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Test final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4CAC221-B035-4968-B74D-516E61AC13B3}"/>
              </a:ext>
            </a:extLst>
          </p:cNvPr>
          <p:cNvSpPr txBox="1"/>
          <p:nvPr/>
        </p:nvSpPr>
        <p:spPr>
          <a:xfrm>
            <a:off x="5006242" y="5334585"/>
            <a:ext cx="3941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Les 2 TPS (µ Test + déroulement)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Test final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2585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E9ECF6-830F-4F37-9A62-BC20A6080741}"/>
              </a:ext>
            </a:extLst>
          </p:cNvPr>
          <p:cNvSpPr/>
          <p:nvPr/>
        </p:nvSpPr>
        <p:spPr>
          <a:xfrm>
            <a:off x="3236976" y="437126"/>
            <a:ext cx="57774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Evaluation de l’UE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3E36F15-6A55-4C20-BD42-0A8180A7E1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429808"/>
              </p:ext>
            </p:extLst>
          </p:nvPr>
        </p:nvGraphicFramePr>
        <p:xfrm>
          <a:off x="628650" y="1951892"/>
          <a:ext cx="7886700" cy="2868790"/>
        </p:xfrm>
        <a:graphic>
          <a:graphicData uri="http://schemas.openxmlformats.org/drawingml/2006/table">
            <a:tbl>
              <a:tblPr/>
              <a:tblGrid>
                <a:gridCol w="575896">
                  <a:extLst>
                    <a:ext uri="{9D8B030D-6E8A-4147-A177-3AD203B41FA5}">
                      <a16:colId xmlns:a16="http://schemas.microsoft.com/office/drawing/2014/main" val="3611445782"/>
                    </a:ext>
                  </a:extLst>
                </a:gridCol>
                <a:gridCol w="2101362">
                  <a:extLst>
                    <a:ext uri="{9D8B030D-6E8A-4147-A177-3AD203B41FA5}">
                      <a16:colId xmlns:a16="http://schemas.microsoft.com/office/drawing/2014/main" val="4006712137"/>
                    </a:ext>
                  </a:extLst>
                </a:gridCol>
                <a:gridCol w="1532295">
                  <a:extLst>
                    <a:ext uri="{9D8B030D-6E8A-4147-A177-3AD203B41FA5}">
                      <a16:colId xmlns:a16="http://schemas.microsoft.com/office/drawing/2014/main" val="1935600994"/>
                    </a:ext>
                  </a:extLst>
                </a:gridCol>
                <a:gridCol w="844750">
                  <a:extLst>
                    <a:ext uri="{9D8B030D-6E8A-4147-A177-3AD203B41FA5}">
                      <a16:colId xmlns:a16="http://schemas.microsoft.com/office/drawing/2014/main" val="123352322"/>
                    </a:ext>
                  </a:extLst>
                </a:gridCol>
                <a:gridCol w="2832397">
                  <a:extLst>
                    <a:ext uri="{9D8B030D-6E8A-4147-A177-3AD203B41FA5}">
                      <a16:colId xmlns:a16="http://schemas.microsoft.com/office/drawing/2014/main" val="1767258896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Poids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Module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coeff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Remarque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79711"/>
                  </a:ext>
                </a:extLst>
              </a:tr>
              <a:tr h="18369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Analyse Cycle de Vie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5600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529604"/>
                  </a:ext>
                </a:extLst>
              </a:tr>
              <a:tr h="183696">
                <a:tc vMerge="1"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5" marR="9185" marT="9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Analyse Cycle de Vie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 TP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Regroupe les 2 </a:t>
                      </a:r>
                      <a:r>
                        <a:rPr lang="fr-F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TPs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00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3883612"/>
                  </a:ext>
                </a:extLst>
              </a:tr>
              <a:tr h="183696">
                <a:tc>
                  <a:txBody>
                    <a:bodyPr/>
                    <a:lstStyle/>
                    <a:p>
                      <a:pPr algn="ctr" fontAlgn="b"/>
                      <a:endParaRPr lang="fr-FR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00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976444"/>
                  </a:ext>
                </a:extLst>
              </a:tr>
              <a:tr h="18369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Génération de surfaces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Effectué pendant dernier ED CAO</a:t>
                      </a:r>
                    </a:p>
                  </a:txBody>
                  <a:tcPr marL="75600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947761"/>
                  </a:ext>
                </a:extLst>
              </a:tr>
              <a:tr h="183696">
                <a:tc vMerge="1"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5" marR="9185" marT="9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Génération de surfaces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Livrable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Evaluation travail Tps + modulation suite déroulement TP</a:t>
                      </a:r>
                    </a:p>
                  </a:txBody>
                  <a:tcPr marL="75600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4350965"/>
                  </a:ext>
                </a:extLst>
              </a:tr>
              <a:tr h="183696">
                <a:tc>
                  <a:txBody>
                    <a:bodyPr/>
                    <a:lstStyle/>
                    <a:p>
                      <a:pPr algn="ctr" fontAlgn="b"/>
                      <a:endParaRPr lang="fr-FR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00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838613"/>
                  </a:ext>
                </a:extLst>
              </a:tr>
              <a:tr h="18369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Interaction Procédé Materiau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 TP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Regroupe 3 </a:t>
                      </a:r>
                      <a:r>
                        <a:rPr lang="fr-F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TPs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(micro test en début + déroulement TP)</a:t>
                      </a:r>
                    </a:p>
                  </a:txBody>
                  <a:tcPr marL="75600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3980472"/>
                  </a:ext>
                </a:extLst>
              </a:tr>
              <a:tr h="183696">
                <a:tc vMerge="1"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5" marR="9185" marT="9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Interaction Procédé Materiau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5600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0222612"/>
                  </a:ext>
                </a:extLst>
              </a:tr>
              <a:tr h="183696">
                <a:tc>
                  <a:txBody>
                    <a:bodyPr/>
                    <a:lstStyle/>
                    <a:p>
                      <a:pPr algn="ctr" fontAlgn="b"/>
                      <a:endParaRPr lang="fr-FR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00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60213"/>
                  </a:ext>
                </a:extLst>
              </a:tr>
              <a:tr h="183696">
                <a:tc rowSpan="3"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Simu Procédés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Effectué pendant dernier </a:t>
                      </a:r>
                      <a:r>
                        <a:rPr lang="fr-F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TPs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SIMU</a:t>
                      </a:r>
                    </a:p>
                  </a:txBody>
                  <a:tcPr marL="75600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4282439"/>
                  </a:ext>
                </a:extLst>
              </a:tr>
              <a:tr h="183696">
                <a:tc vMerge="1"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5" marR="9185" marT="9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Simu Procédés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Livrable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Rapport de projet + mise en données</a:t>
                      </a:r>
                    </a:p>
                  </a:txBody>
                  <a:tcPr marL="75600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6191811"/>
                  </a:ext>
                </a:extLst>
              </a:tr>
              <a:tr h="183696">
                <a:tc vMerge="1"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85" marR="9185" marT="9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Simu Procédés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 TP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Evaluation individuelle pendant le projet</a:t>
                      </a:r>
                    </a:p>
                  </a:txBody>
                  <a:tcPr marL="75600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0585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0359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rgbClr val="FF0000"/>
          </a:solidFill>
        </a:ln>
      </a:spPr>
      <a:bodyPr rtlCol="0" anchor="ctr"/>
      <a:lstStyle>
        <a:defPPr algn="ctr">
          <a:defRPr>
            <a:solidFill>
              <a:srgbClr val="FF0000"/>
            </a:solidFill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13582</TotalTime>
  <Words>316</Words>
  <Application>Microsoft Office PowerPoint</Application>
  <PresentationFormat>Affichage à l'écran (4:3)</PresentationFormat>
  <Paragraphs>77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Courier New</vt:lpstr>
      <vt:lpstr>Verdana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KREMER Arnaud</dc:creator>
  <cp:lastModifiedBy>TIBA Idriss</cp:lastModifiedBy>
  <cp:revision>312</cp:revision>
  <dcterms:created xsi:type="dcterms:W3CDTF">2019-07-18T20:46:18Z</dcterms:created>
  <dcterms:modified xsi:type="dcterms:W3CDTF">2026-03-02T12:16:59Z</dcterms:modified>
</cp:coreProperties>
</file>