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handoutMasterIdLst>
    <p:handoutMasterId r:id="rId70"/>
  </p:handoutMasterIdLst>
  <p:sldIdLst>
    <p:sldId id="279" r:id="rId2"/>
    <p:sldId id="266" r:id="rId3"/>
    <p:sldId id="285" r:id="rId4"/>
    <p:sldId id="267" r:id="rId5"/>
    <p:sldId id="342" r:id="rId6"/>
    <p:sldId id="343" r:id="rId7"/>
    <p:sldId id="281" r:id="rId8"/>
    <p:sldId id="361" r:id="rId9"/>
    <p:sldId id="282" r:id="rId10"/>
    <p:sldId id="362" r:id="rId11"/>
    <p:sldId id="283" r:id="rId12"/>
    <p:sldId id="359" r:id="rId13"/>
    <p:sldId id="371" r:id="rId14"/>
    <p:sldId id="339" r:id="rId15"/>
    <p:sldId id="286" r:id="rId16"/>
    <p:sldId id="292" r:id="rId17"/>
    <p:sldId id="293" r:id="rId18"/>
    <p:sldId id="294" r:id="rId19"/>
    <p:sldId id="355" r:id="rId20"/>
    <p:sldId id="298" r:id="rId21"/>
    <p:sldId id="288" r:id="rId22"/>
    <p:sldId id="303" r:id="rId23"/>
    <p:sldId id="289" r:id="rId24"/>
    <p:sldId id="323" r:id="rId25"/>
    <p:sldId id="324" r:id="rId26"/>
    <p:sldId id="304" r:id="rId27"/>
    <p:sldId id="302" r:id="rId28"/>
    <p:sldId id="301" r:id="rId29"/>
    <p:sldId id="306" r:id="rId30"/>
    <p:sldId id="312" r:id="rId31"/>
    <p:sldId id="307" r:id="rId32"/>
    <p:sldId id="308" r:id="rId33"/>
    <p:sldId id="363" r:id="rId34"/>
    <p:sldId id="309" r:id="rId35"/>
    <p:sldId id="368" r:id="rId36"/>
    <p:sldId id="310" r:id="rId37"/>
    <p:sldId id="317" r:id="rId38"/>
    <p:sldId id="364" r:id="rId39"/>
    <p:sldId id="365" r:id="rId40"/>
    <p:sldId id="366" r:id="rId41"/>
    <p:sldId id="367" r:id="rId42"/>
    <p:sldId id="319" r:id="rId43"/>
    <p:sldId id="320" r:id="rId44"/>
    <p:sldId id="325" r:id="rId45"/>
    <p:sldId id="326" r:id="rId46"/>
    <p:sldId id="327" r:id="rId47"/>
    <p:sldId id="356" r:id="rId48"/>
    <p:sldId id="330" r:id="rId49"/>
    <p:sldId id="329" r:id="rId50"/>
    <p:sldId id="331" r:id="rId51"/>
    <p:sldId id="334" r:id="rId52"/>
    <p:sldId id="332" r:id="rId53"/>
    <p:sldId id="335" r:id="rId54"/>
    <p:sldId id="337" r:id="rId55"/>
    <p:sldId id="336" r:id="rId56"/>
    <p:sldId id="357" r:id="rId57"/>
    <p:sldId id="346" r:id="rId58"/>
    <p:sldId id="370" r:id="rId59"/>
    <p:sldId id="347" r:id="rId60"/>
    <p:sldId id="348" r:id="rId61"/>
    <p:sldId id="349" r:id="rId62"/>
    <p:sldId id="351" r:id="rId63"/>
    <p:sldId id="352" r:id="rId64"/>
    <p:sldId id="358" r:id="rId65"/>
    <p:sldId id="340" r:id="rId66"/>
    <p:sldId id="353" r:id="rId67"/>
    <p:sldId id="354" r:id="rId6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2D2"/>
    <a:srgbClr val="80276C"/>
    <a:srgbClr val="DCDCDC"/>
    <a:srgbClr val="C9C9C9"/>
    <a:srgbClr val="D5D5D5"/>
    <a:srgbClr val="FFA300"/>
    <a:srgbClr val="30C1BE"/>
    <a:srgbClr val="800000"/>
    <a:srgbClr val="9D9D9D"/>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Style foncé 1 - Accentuation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48" autoAdjust="0"/>
    <p:restoredTop sz="94970" autoAdjust="0"/>
  </p:normalViewPr>
  <p:slideViewPr>
    <p:cSldViewPr snapToGrid="0" snapToObjects="1">
      <p:cViewPr varScale="1">
        <p:scale>
          <a:sx n="78" d="100"/>
          <a:sy n="78" d="100"/>
        </p:scale>
        <p:origin x="1224" y="67"/>
      </p:cViewPr>
      <p:guideLst/>
    </p:cSldViewPr>
  </p:slideViewPr>
  <p:notesTextViewPr>
    <p:cViewPr>
      <p:scale>
        <a:sx n="1" d="1"/>
        <a:sy n="1" d="1"/>
      </p:scale>
      <p:origin x="0" y="0"/>
    </p:cViewPr>
  </p:notesTextViewPr>
  <p:notesViewPr>
    <p:cSldViewPr snapToGrid="0" snapToObjects="1">
      <p:cViewPr varScale="1">
        <p:scale>
          <a:sx n="85" d="100"/>
          <a:sy n="85" d="100"/>
        </p:scale>
        <p:origin x="3876"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2EB5EA-4568-4144-9D4A-55A184510DCF}" type="datetimeFigureOut">
              <a:rPr lang="fr-FR" smtClean="0"/>
              <a:t>06/09/2024</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103F74-0D94-494E-89F1-22FF88A26C9F}" type="slidenum">
              <a:rPr lang="fr-FR" smtClean="0"/>
              <a:t>‹N°›</a:t>
            </a:fld>
            <a:endParaRPr lang="fr-FR"/>
          </a:p>
        </p:txBody>
      </p:sp>
    </p:spTree>
    <p:extLst>
      <p:ext uri="{BB962C8B-B14F-4D97-AF65-F5344CB8AC3E}">
        <p14:creationId xmlns:p14="http://schemas.microsoft.com/office/powerpoint/2010/main" val="8777168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5CFE9-9F99-4114-B0F9-7FA42898AD5B}" type="datetimeFigureOut">
              <a:rPr lang="fr-FR" smtClean="0"/>
              <a:t>06/09/2024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CDBED7-5FDD-45AC-B77B-DE79C8ED6F4F}" type="slidenum">
              <a:rPr lang="fr-FR" smtClean="0"/>
              <a:t>‹N°›</a:t>
            </a:fld>
            <a:endParaRPr lang="fr-FR"/>
          </a:p>
        </p:txBody>
      </p:sp>
    </p:spTree>
    <p:extLst>
      <p:ext uri="{BB962C8B-B14F-4D97-AF65-F5344CB8AC3E}">
        <p14:creationId xmlns:p14="http://schemas.microsoft.com/office/powerpoint/2010/main" val="3951996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2CDBED7-5FDD-45AC-B77B-DE79C8ED6F4F}" type="slidenum">
              <a:rPr lang="fr-FR" smtClean="0"/>
              <a:t>5</a:t>
            </a:fld>
            <a:endParaRPr lang="fr-FR"/>
          </a:p>
        </p:txBody>
      </p:sp>
    </p:spTree>
    <p:extLst>
      <p:ext uri="{BB962C8B-B14F-4D97-AF65-F5344CB8AC3E}">
        <p14:creationId xmlns:p14="http://schemas.microsoft.com/office/powerpoint/2010/main" val="13977605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 Target="../slides/slide5.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 Target="../slides/slide5.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remière pag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4700588" y="4847268"/>
            <a:ext cx="408740" cy="90733"/>
          </a:xfrm>
          <a:prstGeom prst="rect">
            <a:avLst/>
          </a:prstGeom>
          <a:solidFill>
            <a:srgbClr val="802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2226" y="6078169"/>
            <a:ext cx="1950190" cy="583504"/>
          </a:xfrm>
          <a:prstGeom prst="rect">
            <a:avLst/>
          </a:prstGeom>
        </p:spPr>
      </p:pic>
      <p:sp>
        <p:nvSpPr>
          <p:cNvPr id="10" name="Espace réservé du texte 9"/>
          <p:cNvSpPr>
            <a:spLocks noGrp="1"/>
          </p:cNvSpPr>
          <p:nvPr>
            <p:ph type="body" sz="quarter" idx="10" hasCustomPrompt="1"/>
          </p:nvPr>
        </p:nvSpPr>
        <p:spPr>
          <a:xfrm>
            <a:off x="4680882" y="3579621"/>
            <a:ext cx="3919421" cy="1256209"/>
          </a:xfrm>
        </p:spPr>
        <p:txBody>
          <a:bodyPr>
            <a:noAutofit/>
          </a:bodyPr>
          <a:lstStyle>
            <a:lvl1pPr marL="0" indent="0">
              <a:buNone/>
              <a:defRPr sz="3600" b="1" baseline="0">
                <a:solidFill>
                  <a:srgbClr val="80276C"/>
                </a:solidFill>
                <a:latin typeface="Verdana" panose="020B0604030504040204" pitchFamily="34" charset="0"/>
                <a:ea typeface="Verdana" panose="020B0604030504040204" pitchFamily="34" charset="0"/>
              </a:defRPr>
            </a:lvl1pPr>
          </a:lstStyle>
          <a:p>
            <a:pPr lvl="0"/>
            <a:r>
              <a:rPr lang="fr-FR" dirty="0"/>
              <a:t>Titre Powerpoint</a:t>
            </a:r>
          </a:p>
        </p:txBody>
      </p:sp>
      <p:sp>
        <p:nvSpPr>
          <p:cNvPr id="12" name="Espace réservé du texte 11"/>
          <p:cNvSpPr>
            <a:spLocks noGrp="1"/>
          </p:cNvSpPr>
          <p:nvPr>
            <p:ph type="body" sz="quarter" idx="11" hasCustomPrompt="1"/>
          </p:nvPr>
        </p:nvSpPr>
        <p:spPr>
          <a:xfrm>
            <a:off x="4680884" y="5167164"/>
            <a:ext cx="3919420" cy="714678"/>
          </a:xfrm>
        </p:spPr>
        <p:txBody>
          <a:bodyPr/>
          <a:lstStyle>
            <a:lvl1pPr marL="0" indent="0">
              <a:buNone/>
              <a:defRPr sz="1400">
                <a:solidFill>
                  <a:srgbClr val="80276C"/>
                </a:solidFill>
                <a:latin typeface="Verdana" panose="020B0604030504040204" pitchFamily="34" charset="0"/>
                <a:ea typeface="Verdana" panose="020B0604030504040204" pitchFamily="34" charset="0"/>
              </a:defRPr>
            </a:lvl1pPr>
          </a:lstStyle>
          <a:p>
            <a:pPr lvl="0"/>
            <a:r>
              <a:rPr lang="fr-FR" dirty="0"/>
              <a:t>Texte</a:t>
            </a:r>
          </a:p>
        </p:txBody>
      </p:sp>
      <p:sp>
        <p:nvSpPr>
          <p:cNvPr id="16" name="Espace réservé du texte 15"/>
          <p:cNvSpPr>
            <a:spLocks noGrp="1"/>
          </p:cNvSpPr>
          <p:nvPr>
            <p:ph type="body" sz="quarter" idx="12" hasCustomPrompt="1"/>
          </p:nvPr>
        </p:nvSpPr>
        <p:spPr>
          <a:xfrm>
            <a:off x="4773246" y="6251741"/>
            <a:ext cx="1799323" cy="330563"/>
          </a:xfrm>
        </p:spPr>
        <p:txBody>
          <a:bodyPr>
            <a:normAutofit/>
          </a:bodyPr>
          <a:lstStyle>
            <a:lvl1pPr marL="0" indent="0">
              <a:buNone/>
              <a:defRPr sz="1600">
                <a:solidFill>
                  <a:srgbClr val="FFA300"/>
                </a:solidFill>
                <a:latin typeface="Verdana" panose="020B0604030504040204" pitchFamily="34" charset="0"/>
                <a:ea typeface="Verdana" panose="020B0604030504040204" pitchFamily="34" charset="0"/>
              </a:defRPr>
            </a:lvl1pPr>
          </a:lstStyle>
          <a:p>
            <a:pPr lvl="0"/>
            <a:r>
              <a:rPr lang="fr-FR" dirty="0"/>
              <a:t>Date</a:t>
            </a:r>
          </a:p>
        </p:txBody>
      </p:sp>
    </p:spTree>
    <p:extLst>
      <p:ext uri="{BB962C8B-B14F-4D97-AF65-F5344CB8AC3E}">
        <p14:creationId xmlns:p14="http://schemas.microsoft.com/office/powerpoint/2010/main" val="226602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remière pag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2226" y="6078169"/>
            <a:ext cx="1950190" cy="583504"/>
          </a:xfrm>
          <a:prstGeom prst="rect">
            <a:avLst/>
          </a:prstGeom>
        </p:spPr>
      </p:pic>
      <p:sp>
        <p:nvSpPr>
          <p:cNvPr id="10" name="Espace réservé du texte 9"/>
          <p:cNvSpPr>
            <a:spLocks noGrp="1"/>
          </p:cNvSpPr>
          <p:nvPr>
            <p:ph type="body" sz="quarter" idx="10" hasCustomPrompt="1"/>
          </p:nvPr>
        </p:nvSpPr>
        <p:spPr>
          <a:xfrm>
            <a:off x="4680882" y="3579622"/>
            <a:ext cx="4093663" cy="594446"/>
          </a:xfrm>
        </p:spPr>
        <p:txBody>
          <a:bodyPr>
            <a:noAutofit/>
          </a:bodyPr>
          <a:lstStyle>
            <a:lvl1pPr marL="0" indent="0">
              <a:buNone/>
              <a:defRPr sz="3600" b="1" baseline="0">
                <a:solidFill>
                  <a:srgbClr val="80276C"/>
                </a:solidFill>
                <a:latin typeface="Verdana" panose="020B0604030504040204" pitchFamily="34" charset="0"/>
                <a:ea typeface="Verdana" panose="020B0604030504040204" pitchFamily="34" charset="0"/>
              </a:defRPr>
            </a:lvl1pPr>
          </a:lstStyle>
          <a:p>
            <a:pPr lvl="0"/>
            <a:r>
              <a:rPr lang="fr-FR" dirty="0"/>
              <a:t>Sommaire</a:t>
            </a:r>
          </a:p>
        </p:txBody>
      </p:sp>
      <p:sp>
        <p:nvSpPr>
          <p:cNvPr id="12" name="Espace réservé du texte 11"/>
          <p:cNvSpPr>
            <a:spLocks noGrp="1"/>
          </p:cNvSpPr>
          <p:nvPr>
            <p:ph type="body" sz="quarter" idx="11" hasCustomPrompt="1"/>
          </p:nvPr>
        </p:nvSpPr>
        <p:spPr>
          <a:xfrm>
            <a:off x="4680883" y="4309533"/>
            <a:ext cx="4093661" cy="1651000"/>
          </a:xfrm>
        </p:spPr>
        <p:txBody>
          <a:bodyPr/>
          <a:lstStyle>
            <a:lvl1pPr marL="285750" indent="-285750">
              <a:buFont typeface="Arial" panose="020B0604020202020204" pitchFamily="34" charset="0"/>
              <a:buChar char="•"/>
              <a:defRPr sz="1400" b="1">
                <a:solidFill>
                  <a:srgbClr val="80276C"/>
                </a:solidFill>
                <a:latin typeface="Verdana" panose="020B0604030504040204" pitchFamily="34" charset="0"/>
                <a:ea typeface="Verdana" panose="020B0604030504040204" pitchFamily="34" charset="0"/>
              </a:defRPr>
            </a:lvl1pPr>
          </a:lstStyle>
          <a:p>
            <a:pPr lvl="0"/>
            <a:r>
              <a:rPr lang="fr-FR" dirty="0"/>
              <a:t>Titre 1 </a:t>
            </a:r>
          </a:p>
          <a:p>
            <a:pPr lvl="0"/>
            <a:r>
              <a:rPr lang="fr-FR" dirty="0"/>
              <a:t>Titre 2</a:t>
            </a:r>
          </a:p>
          <a:p>
            <a:pPr lvl="0"/>
            <a:r>
              <a:rPr lang="fr-FR" dirty="0"/>
              <a:t>Titre 3</a:t>
            </a:r>
          </a:p>
          <a:p>
            <a:pPr lvl="0"/>
            <a:r>
              <a:rPr lang="fr-FR" dirty="0"/>
              <a:t>Titre 4</a:t>
            </a:r>
          </a:p>
        </p:txBody>
      </p:sp>
    </p:spTree>
    <p:extLst>
      <p:ext uri="{BB962C8B-B14F-4D97-AF65-F5344CB8AC3E}">
        <p14:creationId xmlns:p14="http://schemas.microsoft.com/office/powerpoint/2010/main" val="3453080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on intercalaire">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Imag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2226" y="6078169"/>
            <a:ext cx="1950190" cy="583504"/>
          </a:xfrm>
          <a:prstGeom prst="rect">
            <a:avLst/>
          </a:prstGeom>
        </p:spPr>
      </p:pic>
      <p:sp>
        <p:nvSpPr>
          <p:cNvPr id="7" name="Rectangle 6"/>
          <p:cNvSpPr/>
          <p:nvPr userDrawn="1"/>
        </p:nvSpPr>
        <p:spPr>
          <a:xfrm>
            <a:off x="4700588" y="4847268"/>
            <a:ext cx="408740" cy="90733"/>
          </a:xfrm>
          <a:prstGeom prst="rect">
            <a:avLst/>
          </a:prstGeom>
          <a:solidFill>
            <a:srgbClr val="802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p:cNvSpPr>
            <a:spLocks noGrp="1"/>
          </p:cNvSpPr>
          <p:nvPr>
            <p:ph type="body" sz="quarter" idx="10" hasCustomPrompt="1"/>
          </p:nvPr>
        </p:nvSpPr>
        <p:spPr>
          <a:xfrm>
            <a:off x="4680883" y="3579621"/>
            <a:ext cx="4130608" cy="1256209"/>
          </a:xfrm>
        </p:spPr>
        <p:txBody>
          <a:bodyPr>
            <a:noAutofit/>
          </a:bodyPr>
          <a:lstStyle>
            <a:lvl1pPr marL="0" indent="0">
              <a:buNone/>
              <a:defRPr sz="3600" b="1" baseline="0">
                <a:solidFill>
                  <a:srgbClr val="80276C"/>
                </a:solidFill>
                <a:latin typeface="Verdana" panose="020B0604030504040204" pitchFamily="34" charset="0"/>
                <a:ea typeface="Verdana" panose="020B0604030504040204" pitchFamily="34" charset="0"/>
              </a:defRPr>
            </a:lvl1pPr>
          </a:lstStyle>
          <a:p>
            <a:pPr lvl="0"/>
            <a:r>
              <a:rPr lang="fr-FR" dirty="0"/>
              <a:t>Titre intercalaire</a:t>
            </a:r>
          </a:p>
        </p:txBody>
      </p:sp>
      <p:sp>
        <p:nvSpPr>
          <p:cNvPr id="11" name="Espace réservé du texte 11"/>
          <p:cNvSpPr>
            <a:spLocks noGrp="1"/>
          </p:cNvSpPr>
          <p:nvPr>
            <p:ph type="body" sz="quarter" idx="11" hasCustomPrompt="1"/>
          </p:nvPr>
        </p:nvSpPr>
        <p:spPr>
          <a:xfrm>
            <a:off x="4680883" y="5167164"/>
            <a:ext cx="4130607" cy="385140"/>
          </a:xfrm>
        </p:spPr>
        <p:txBody>
          <a:bodyPr/>
          <a:lstStyle>
            <a:lvl1pPr marL="0" indent="0">
              <a:buNone/>
              <a:defRPr sz="1400">
                <a:solidFill>
                  <a:srgbClr val="80276C"/>
                </a:solidFill>
                <a:latin typeface="Verdana" panose="020B0604030504040204" pitchFamily="34" charset="0"/>
                <a:ea typeface="Verdana" panose="020B0604030504040204" pitchFamily="34" charset="0"/>
              </a:defRPr>
            </a:lvl1pPr>
          </a:lstStyle>
          <a:p>
            <a:pPr lvl="0"/>
            <a:r>
              <a:rPr lang="fr-FR" dirty="0"/>
              <a:t>Sous-titre Texte</a:t>
            </a:r>
          </a:p>
        </p:txBody>
      </p:sp>
      <p:sp>
        <p:nvSpPr>
          <p:cNvPr id="8"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remière pag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userDrawn="1"/>
        </p:nvSpPr>
        <p:spPr>
          <a:xfrm>
            <a:off x="4700588" y="4847268"/>
            <a:ext cx="408740" cy="90733"/>
          </a:xfrm>
          <a:prstGeom prst="rect">
            <a:avLst/>
          </a:prstGeom>
          <a:solidFill>
            <a:srgbClr val="802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2226" y="6078169"/>
            <a:ext cx="1950190" cy="583504"/>
          </a:xfrm>
          <a:prstGeom prst="rect">
            <a:avLst/>
          </a:prstGeom>
        </p:spPr>
      </p:pic>
      <p:sp>
        <p:nvSpPr>
          <p:cNvPr id="10" name="Espace réservé du texte 9"/>
          <p:cNvSpPr>
            <a:spLocks noGrp="1"/>
          </p:cNvSpPr>
          <p:nvPr>
            <p:ph type="body" sz="quarter" idx="10" hasCustomPrompt="1"/>
          </p:nvPr>
        </p:nvSpPr>
        <p:spPr>
          <a:xfrm>
            <a:off x="4680882" y="3579621"/>
            <a:ext cx="3919421" cy="1256209"/>
          </a:xfrm>
        </p:spPr>
        <p:txBody>
          <a:bodyPr>
            <a:noAutofit/>
          </a:bodyPr>
          <a:lstStyle>
            <a:lvl1pPr marL="0" indent="0">
              <a:buNone/>
              <a:defRPr sz="3600" b="1" baseline="0">
                <a:solidFill>
                  <a:srgbClr val="80276C"/>
                </a:solidFill>
                <a:latin typeface="Verdana" panose="020B0604030504040204" pitchFamily="34" charset="0"/>
                <a:ea typeface="Verdana" panose="020B0604030504040204" pitchFamily="34" charset="0"/>
              </a:defRPr>
            </a:lvl1pPr>
          </a:lstStyle>
          <a:p>
            <a:pPr lvl="0"/>
            <a:r>
              <a:rPr lang="fr-FR" dirty="0"/>
              <a:t>Titre intercalaire</a:t>
            </a:r>
          </a:p>
        </p:txBody>
      </p:sp>
      <p:sp>
        <p:nvSpPr>
          <p:cNvPr id="12" name="Espace réservé du texte 11"/>
          <p:cNvSpPr>
            <a:spLocks noGrp="1"/>
          </p:cNvSpPr>
          <p:nvPr>
            <p:ph type="body" sz="quarter" idx="11" hasCustomPrompt="1"/>
          </p:nvPr>
        </p:nvSpPr>
        <p:spPr>
          <a:xfrm>
            <a:off x="4680884" y="5167164"/>
            <a:ext cx="3919420" cy="385140"/>
          </a:xfrm>
        </p:spPr>
        <p:txBody>
          <a:bodyPr/>
          <a:lstStyle>
            <a:lvl1pPr marL="0" indent="0">
              <a:buNone/>
              <a:defRPr sz="1400">
                <a:solidFill>
                  <a:srgbClr val="80276C"/>
                </a:solidFill>
                <a:latin typeface="Verdana" panose="020B0604030504040204" pitchFamily="34" charset="0"/>
                <a:ea typeface="Verdana" panose="020B0604030504040204" pitchFamily="34" charset="0"/>
              </a:defRPr>
            </a:lvl1pPr>
          </a:lstStyle>
          <a:p>
            <a:pPr lvl="0"/>
            <a:r>
              <a:rPr lang="fr-FR" dirty="0"/>
              <a:t>Sous-titre Texte</a:t>
            </a:r>
          </a:p>
        </p:txBody>
      </p:sp>
      <p:sp>
        <p:nvSpPr>
          <p:cNvPr id="7"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spTree>
    <p:extLst>
      <p:ext uri="{BB962C8B-B14F-4D97-AF65-F5344CB8AC3E}">
        <p14:creationId xmlns:p14="http://schemas.microsoft.com/office/powerpoint/2010/main" val="3457132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Rectangle 2"/>
          <p:cNvSpPr/>
          <p:nvPr userDrawn="1"/>
        </p:nvSpPr>
        <p:spPr>
          <a:xfrm>
            <a:off x="-20782" y="5910956"/>
            <a:ext cx="1785770" cy="957435"/>
          </a:xfrm>
          <a:custGeom>
            <a:avLst/>
            <a:gdLst>
              <a:gd name="connsiteX0" fmla="*/ 0 w 2517290"/>
              <a:gd name="connsiteY0" fmla="*/ 0 h 946677"/>
              <a:gd name="connsiteX1" fmla="*/ 2517290 w 2517290"/>
              <a:gd name="connsiteY1" fmla="*/ 0 h 946677"/>
              <a:gd name="connsiteX2" fmla="*/ 2517290 w 2517290"/>
              <a:gd name="connsiteY2" fmla="*/ 946677 h 946677"/>
              <a:gd name="connsiteX3" fmla="*/ 0 w 2517290"/>
              <a:gd name="connsiteY3" fmla="*/ 946677 h 946677"/>
              <a:gd name="connsiteX4" fmla="*/ 0 w 2517290"/>
              <a:gd name="connsiteY4" fmla="*/ 0 h 946677"/>
              <a:gd name="connsiteX0" fmla="*/ 0 w 2517290"/>
              <a:gd name="connsiteY0" fmla="*/ 0 h 957435"/>
              <a:gd name="connsiteX1" fmla="*/ 2517290 w 2517290"/>
              <a:gd name="connsiteY1" fmla="*/ 0 h 957435"/>
              <a:gd name="connsiteX2" fmla="*/ 1183341 w 2517290"/>
              <a:gd name="connsiteY2" fmla="*/ 957435 h 957435"/>
              <a:gd name="connsiteX3" fmla="*/ 0 w 2517290"/>
              <a:gd name="connsiteY3" fmla="*/ 946677 h 957435"/>
              <a:gd name="connsiteX4" fmla="*/ 0 w 251729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0 w 1785770"/>
              <a:gd name="connsiteY3" fmla="*/ 946677 h 957435"/>
              <a:gd name="connsiteX4" fmla="*/ 0 w 178577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10391 w 1785770"/>
              <a:gd name="connsiteY3" fmla="*/ 946677 h 957435"/>
              <a:gd name="connsiteX4" fmla="*/ 0 w 1785770"/>
              <a:gd name="connsiteY4" fmla="*/ 0 h 95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70" h="957435">
                <a:moveTo>
                  <a:pt x="0" y="0"/>
                </a:moveTo>
                <a:lnTo>
                  <a:pt x="1785770" y="10758"/>
                </a:lnTo>
                <a:lnTo>
                  <a:pt x="1183341" y="957435"/>
                </a:lnTo>
                <a:lnTo>
                  <a:pt x="10391" y="946677"/>
                </a:lnTo>
                <a:lnTo>
                  <a:pt x="0" y="0"/>
                </a:lnTo>
                <a:close/>
              </a:path>
            </a:pathLst>
          </a:cu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9" name="Rectangle 2"/>
          <p:cNvSpPr/>
          <p:nvPr userDrawn="1"/>
        </p:nvSpPr>
        <p:spPr>
          <a:xfrm rot="10800000">
            <a:off x="6794030" y="-10391"/>
            <a:ext cx="2349970" cy="1259929"/>
          </a:xfrm>
          <a:custGeom>
            <a:avLst/>
            <a:gdLst>
              <a:gd name="connsiteX0" fmla="*/ 0 w 2517290"/>
              <a:gd name="connsiteY0" fmla="*/ 0 h 946677"/>
              <a:gd name="connsiteX1" fmla="*/ 2517290 w 2517290"/>
              <a:gd name="connsiteY1" fmla="*/ 0 h 946677"/>
              <a:gd name="connsiteX2" fmla="*/ 2517290 w 2517290"/>
              <a:gd name="connsiteY2" fmla="*/ 946677 h 946677"/>
              <a:gd name="connsiteX3" fmla="*/ 0 w 2517290"/>
              <a:gd name="connsiteY3" fmla="*/ 946677 h 946677"/>
              <a:gd name="connsiteX4" fmla="*/ 0 w 2517290"/>
              <a:gd name="connsiteY4" fmla="*/ 0 h 946677"/>
              <a:gd name="connsiteX0" fmla="*/ 0 w 2517290"/>
              <a:gd name="connsiteY0" fmla="*/ 0 h 957435"/>
              <a:gd name="connsiteX1" fmla="*/ 2517290 w 2517290"/>
              <a:gd name="connsiteY1" fmla="*/ 0 h 957435"/>
              <a:gd name="connsiteX2" fmla="*/ 1183341 w 2517290"/>
              <a:gd name="connsiteY2" fmla="*/ 957435 h 957435"/>
              <a:gd name="connsiteX3" fmla="*/ 0 w 2517290"/>
              <a:gd name="connsiteY3" fmla="*/ 946677 h 957435"/>
              <a:gd name="connsiteX4" fmla="*/ 0 w 251729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0 w 1785770"/>
              <a:gd name="connsiteY3" fmla="*/ 946677 h 957435"/>
              <a:gd name="connsiteX4" fmla="*/ 0 w 1785770"/>
              <a:gd name="connsiteY4" fmla="*/ 0 h 95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70" h="957435">
                <a:moveTo>
                  <a:pt x="0" y="0"/>
                </a:moveTo>
                <a:lnTo>
                  <a:pt x="1785770" y="10758"/>
                </a:lnTo>
                <a:lnTo>
                  <a:pt x="1183341" y="957435"/>
                </a:lnTo>
                <a:lnTo>
                  <a:pt x="0" y="946677"/>
                </a:lnTo>
                <a:lnTo>
                  <a:pt x="0" y="0"/>
                </a:lnTo>
                <a:close/>
              </a:path>
            </a:pathLst>
          </a:custGeom>
          <a:solidFill>
            <a:srgbClr val="80276C"/>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grpSp>
        <p:nvGrpSpPr>
          <p:cNvPr id="2" name="Groupe 1"/>
          <p:cNvGrpSpPr/>
          <p:nvPr userDrawn="1"/>
        </p:nvGrpSpPr>
        <p:grpSpPr>
          <a:xfrm>
            <a:off x="6292645" y="6105119"/>
            <a:ext cx="2685957" cy="746252"/>
            <a:chOff x="2518504" y="377190"/>
            <a:chExt cx="2685957" cy="746252"/>
          </a:xfrm>
        </p:grpSpPr>
        <p:pic>
          <p:nvPicPr>
            <p:cNvPr id="12" name="Image 11"/>
            <p:cNvPicPr>
              <a:picLocks noChangeAspect="1"/>
            </p:cNvPicPr>
            <p:nvPr userDrawn="1"/>
          </p:nvPicPr>
          <p:blipFill rotWithShape="1">
            <a:blip r:embed="rId2" cstate="screen">
              <a:extLst>
                <a:ext uri="{28A0092B-C50C-407E-A947-70E740481C1C}">
                  <a14:useLocalDpi xmlns:a14="http://schemas.microsoft.com/office/drawing/2010/main"/>
                </a:ext>
              </a:extLst>
            </a:blip>
            <a:srcRect l="5823" t="19083" r="5132" b="16993"/>
            <a:stretch/>
          </p:blipFill>
          <p:spPr>
            <a:xfrm>
              <a:off x="2526031" y="377190"/>
              <a:ext cx="2678430" cy="575310"/>
            </a:xfrm>
            <a:prstGeom prst="rect">
              <a:avLst/>
            </a:prstGeom>
          </p:spPr>
        </p:pic>
        <p:pic>
          <p:nvPicPr>
            <p:cNvPr id="14" name="image1.jpe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2518504" y="982840"/>
              <a:ext cx="456153" cy="140602"/>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Image 9">
            <a:hlinkClick r:id="rId4" action="ppaction://hlinksldjump"/>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642460">
            <a:off x="7954455" y="312516"/>
            <a:ext cx="758529" cy="716668"/>
          </a:xfrm>
          <a:prstGeom prst="rect">
            <a:avLst/>
          </a:prstGeom>
        </p:spPr>
      </p:pic>
      <p:pic>
        <p:nvPicPr>
          <p:cNvPr id="11" name="Image 10">
            <a:extLst>
              <a:ext uri="{FF2B5EF4-FFF2-40B4-BE49-F238E27FC236}">
                <a16:creationId xmlns:a16="http://schemas.microsoft.com/office/drawing/2014/main" id="{7BB7BA17-993A-4B0E-B6B9-25CC29D28DF0}"/>
              </a:ext>
            </a:extLst>
          </p:cNvPr>
          <p:cNvPicPr>
            <a:picLocks noChangeAspect="1"/>
          </p:cNvPicPr>
          <p:nvPr userDrawn="1"/>
        </p:nvPicPr>
        <p:blipFill>
          <a:blip r:embed="rId6"/>
          <a:stretch>
            <a:fillRect/>
          </a:stretch>
        </p:blipFill>
        <p:spPr>
          <a:xfrm>
            <a:off x="26666" y="96166"/>
            <a:ext cx="925721" cy="851435"/>
          </a:xfrm>
          <a:prstGeom prst="rect">
            <a:avLst/>
          </a:prstGeom>
        </p:spPr>
      </p:pic>
    </p:spTree>
    <p:extLst>
      <p:ext uri="{BB962C8B-B14F-4D97-AF65-F5344CB8AC3E}">
        <p14:creationId xmlns:p14="http://schemas.microsoft.com/office/powerpoint/2010/main" val="2210917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Rectangle 2"/>
          <p:cNvSpPr/>
          <p:nvPr userDrawn="1"/>
        </p:nvSpPr>
        <p:spPr>
          <a:xfrm>
            <a:off x="-20782" y="5910956"/>
            <a:ext cx="1785770" cy="957435"/>
          </a:xfrm>
          <a:custGeom>
            <a:avLst/>
            <a:gdLst>
              <a:gd name="connsiteX0" fmla="*/ 0 w 2517290"/>
              <a:gd name="connsiteY0" fmla="*/ 0 h 946677"/>
              <a:gd name="connsiteX1" fmla="*/ 2517290 w 2517290"/>
              <a:gd name="connsiteY1" fmla="*/ 0 h 946677"/>
              <a:gd name="connsiteX2" fmla="*/ 2517290 w 2517290"/>
              <a:gd name="connsiteY2" fmla="*/ 946677 h 946677"/>
              <a:gd name="connsiteX3" fmla="*/ 0 w 2517290"/>
              <a:gd name="connsiteY3" fmla="*/ 946677 h 946677"/>
              <a:gd name="connsiteX4" fmla="*/ 0 w 2517290"/>
              <a:gd name="connsiteY4" fmla="*/ 0 h 946677"/>
              <a:gd name="connsiteX0" fmla="*/ 0 w 2517290"/>
              <a:gd name="connsiteY0" fmla="*/ 0 h 957435"/>
              <a:gd name="connsiteX1" fmla="*/ 2517290 w 2517290"/>
              <a:gd name="connsiteY1" fmla="*/ 0 h 957435"/>
              <a:gd name="connsiteX2" fmla="*/ 1183341 w 2517290"/>
              <a:gd name="connsiteY2" fmla="*/ 957435 h 957435"/>
              <a:gd name="connsiteX3" fmla="*/ 0 w 2517290"/>
              <a:gd name="connsiteY3" fmla="*/ 946677 h 957435"/>
              <a:gd name="connsiteX4" fmla="*/ 0 w 251729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0 w 1785770"/>
              <a:gd name="connsiteY3" fmla="*/ 946677 h 957435"/>
              <a:gd name="connsiteX4" fmla="*/ 0 w 178577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10391 w 1785770"/>
              <a:gd name="connsiteY3" fmla="*/ 946677 h 957435"/>
              <a:gd name="connsiteX4" fmla="*/ 0 w 1785770"/>
              <a:gd name="connsiteY4" fmla="*/ 0 h 95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70" h="957435">
                <a:moveTo>
                  <a:pt x="0" y="0"/>
                </a:moveTo>
                <a:lnTo>
                  <a:pt x="1785770" y="10758"/>
                </a:lnTo>
                <a:lnTo>
                  <a:pt x="1183341" y="957435"/>
                </a:lnTo>
                <a:lnTo>
                  <a:pt x="10391" y="946677"/>
                </a:lnTo>
                <a:lnTo>
                  <a:pt x="0" y="0"/>
                </a:lnTo>
                <a:close/>
              </a:path>
            </a:pathLst>
          </a:cu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6" name="Rectangle 2"/>
          <p:cNvSpPr/>
          <p:nvPr userDrawn="1"/>
        </p:nvSpPr>
        <p:spPr>
          <a:xfrm rot="10800000">
            <a:off x="6794030" y="-10391"/>
            <a:ext cx="2349970" cy="1259929"/>
          </a:xfrm>
          <a:custGeom>
            <a:avLst/>
            <a:gdLst>
              <a:gd name="connsiteX0" fmla="*/ 0 w 2517290"/>
              <a:gd name="connsiteY0" fmla="*/ 0 h 946677"/>
              <a:gd name="connsiteX1" fmla="*/ 2517290 w 2517290"/>
              <a:gd name="connsiteY1" fmla="*/ 0 h 946677"/>
              <a:gd name="connsiteX2" fmla="*/ 2517290 w 2517290"/>
              <a:gd name="connsiteY2" fmla="*/ 946677 h 946677"/>
              <a:gd name="connsiteX3" fmla="*/ 0 w 2517290"/>
              <a:gd name="connsiteY3" fmla="*/ 946677 h 946677"/>
              <a:gd name="connsiteX4" fmla="*/ 0 w 2517290"/>
              <a:gd name="connsiteY4" fmla="*/ 0 h 946677"/>
              <a:gd name="connsiteX0" fmla="*/ 0 w 2517290"/>
              <a:gd name="connsiteY0" fmla="*/ 0 h 957435"/>
              <a:gd name="connsiteX1" fmla="*/ 2517290 w 2517290"/>
              <a:gd name="connsiteY1" fmla="*/ 0 h 957435"/>
              <a:gd name="connsiteX2" fmla="*/ 1183341 w 2517290"/>
              <a:gd name="connsiteY2" fmla="*/ 957435 h 957435"/>
              <a:gd name="connsiteX3" fmla="*/ 0 w 2517290"/>
              <a:gd name="connsiteY3" fmla="*/ 946677 h 957435"/>
              <a:gd name="connsiteX4" fmla="*/ 0 w 2517290"/>
              <a:gd name="connsiteY4" fmla="*/ 0 h 957435"/>
              <a:gd name="connsiteX0" fmla="*/ 0 w 1785770"/>
              <a:gd name="connsiteY0" fmla="*/ 0 h 957435"/>
              <a:gd name="connsiteX1" fmla="*/ 1785770 w 1785770"/>
              <a:gd name="connsiteY1" fmla="*/ 10758 h 957435"/>
              <a:gd name="connsiteX2" fmla="*/ 1183341 w 1785770"/>
              <a:gd name="connsiteY2" fmla="*/ 957435 h 957435"/>
              <a:gd name="connsiteX3" fmla="*/ 0 w 1785770"/>
              <a:gd name="connsiteY3" fmla="*/ 946677 h 957435"/>
              <a:gd name="connsiteX4" fmla="*/ 0 w 1785770"/>
              <a:gd name="connsiteY4" fmla="*/ 0 h 95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70" h="957435">
                <a:moveTo>
                  <a:pt x="0" y="0"/>
                </a:moveTo>
                <a:lnTo>
                  <a:pt x="1785770" y="10758"/>
                </a:lnTo>
                <a:lnTo>
                  <a:pt x="1183341" y="957435"/>
                </a:lnTo>
                <a:lnTo>
                  <a:pt x="0" y="946677"/>
                </a:lnTo>
                <a:lnTo>
                  <a:pt x="0" y="0"/>
                </a:lnTo>
                <a:close/>
              </a:path>
            </a:pathLst>
          </a:custGeom>
          <a:solidFill>
            <a:srgbClr val="80276C"/>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7"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grpSp>
        <p:nvGrpSpPr>
          <p:cNvPr id="10" name="Groupe 9"/>
          <p:cNvGrpSpPr/>
          <p:nvPr userDrawn="1"/>
        </p:nvGrpSpPr>
        <p:grpSpPr>
          <a:xfrm>
            <a:off x="6292645" y="6105119"/>
            <a:ext cx="2685957" cy="746252"/>
            <a:chOff x="2518504" y="377190"/>
            <a:chExt cx="2685957" cy="746252"/>
          </a:xfrm>
        </p:grpSpPr>
        <p:pic>
          <p:nvPicPr>
            <p:cNvPr id="11" name="Image 10"/>
            <p:cNvPicPr>
              <a:picLocks noChangeAspect="1"/>
            </p:cNvPicPr>
            <p:nvPr userDrawn="1"/>
          </p:nvPicPr>
          <p:blipFill rotWithShape="1">
            <a:blip r:embed="rId2" cstate="screen">
              <a:extLst>
                <a:ext uri="{28A0092B-C50C-407E-A947-70E740481C1C}">
                  <a14:useLocalDpi xmlns:a14="http://schemas.microsoft.com/office/drawing/2010/main"/>
                </a:ext>
              </a:extLst>
            </a:blip>
            <a:srcRect l="5823" t="19083" r="5132" b="16993"/>
            <a:stretch/>
          </p:blipFill>
          <p:spPr>
            <a:xfrm>
              <a:off x="2526031" y="377190"/>
              <a:ext cx="2678430" cy="575310"/>
            </a:xfrm>
            <a:prstGeom prst="rect">
              <a:avLst/>
            </a:prstGeom>
          </p:spPr>
        </p:pic>
        <p:pic>
          <p:nvPicPr>
            <p:cNvPr id="12" name="image1.jpe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2518504" y="982840"/>
              <a:ext cx="456153" cy="140602"/>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Image 12">
            <a:hlinkClick r:id="rId4" action="ppaction://hlinksldjump"/>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642460">
            <a:off x="7954455" y="312516"/>
            <a:ext cx="758529" cy="716668"/>
          </a:xfrm>
          <a:prstGeom prst="rect">
            <a:avLst/>
          </a:prstGeom>
        </p:spPr>
      </p:pic>
      <p:pic>
        <p:nvPicPr>
          <p:cNvPr id="14" name="Image 13">
            <a:extLst>
              <a:ext uri="{FF2B5EF4-FFF2-40B4-BE49-F238E27FC236}">
                <a16:creationId xmlns:a16="http://schemas.microsoft.com/office/drawing/2014/main" id="{901CF126-246A-48CA-80A7-87E3E16E9D7E}"/>
              </a:ext>
            </a:extLst>
          </p:cNvPr>
          <p:cNvPicPr>
            <a:picLocks noChangeAspect="1"/>
          </p:cNvPicPr>
          <p:nvPr userDrawn="1"/>
        </p:nvPicPr>
        <p:blipFill>
          <a:blip r:embed="rId6"/>
          <a:stretch>
            <a:fillRect/>
          </a:stretch>
        </p:blipFill>
        <p:spPr>
          <a:xfrm>
            <a:off x="26666" y="96166"/>
            <a:ext cx="925721" cy="85143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2">
    <p:spTree>
      <p:nvGrpSpPr>
        <p:cNvPr id="1" name=""/>
        <p:cNvGrpSpPr/>
        <p:nvPr/>
      </p:nvGrpSpPr>
      <p:grpSpPr>
        <a:xfrm>
          <a:off x="0" y="0"/>
          <a:ext cx="0" cy="0"/>
          <a:chOff x="0" y="0"/>
          <a:chExt cx="0" cy="0"/>
        </a:xfrm>
      </p:grpSpPr>
      <p:pic>
        <p:nvPicPr>
          <p:cNvPr id="3" name="Image 2"/>
          <p:cNvPicPr>
            <a:picLocks noChangeAspect="1"/>
          </p:cNvPicPr>
          <p:nvPr userDrawn="1"/>
        </p:nvPicPr>
        <p:blipFill rotWithShape="1">
          <a:blip r:embed="rId2">
            <a:extLst>
              <a:ext uri="{28A0092B-C50C-407E-A947-70E740481C1C}">
                <a14:useLocalDpi xmlns:a14="http://schemas.microsoft.com/office/drawing/2010/main" val="0"/>
              </a:ext>
            </a:extLst>
          </a:blip>
          <a:srcRect l="24865" b="63604"/>
          <a:stretch/>
        </p:blipFill>
        <p:spPr>
          <a:xfrm rot="16200000">
            <a:off x="-2187143" y="2187147"/>
            <a:ext cx="6870358" cy="2496066"/>
          </a:xfrm>
          <a:prstGeom prst="rect">
            <a:avLst/>
          </a:prstGeom>
        </p:spPr>
      </p:pic>
      <p:sp>
        <p:nvSpPr>
          <p:cNvPr id="4"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grpSp>
        <p:nvGrpSpPr>
          <p:cNvPr id="5" name="Groupe 4"/>
          <p:cNvGrpSpPr/>
          <p:nvPr userDrawn="1"/>
        </p:nvGrpSpPr>
        <p:grpSpPr>
          <a:xfrm>
            <a:off x="6292645" y="6105119"/>
            <a:ext cx="2685957" cy="746252"/>
            <a:chOff x="2518504" y="377190"/>
            <a:chExt cx="2685957" cy="746252"/>
          </a:xfrm>
        </p:grpSpPr>
        <p:pic>
          <p:nvPicPr>
            <p:cNvPr id="6" name="Image 5"/>
            <p:cNvPicPr>
              <a:picLocks noChangeAspect="1"/>
            </p:cNvPicPr>
            <p:nvPr userDrawn="1"/>
          </p:nvPicPr>
          <p:blipFill rotWithShape="1">
            <a:blip r:embed="rId3" cstate="screen">
              <a:extLst>
                <a:ext uri="{28A0092B-C50C-407E-A947-70E740481C1C}">
                  <a14:useLocalDpi xmlns:a14="http://schemas.microsoft.com/office/drawing/2010/main"/>
                </a:ext>
              </a:extLst>
            </a:blip>
            <a:srcRect l="5823" t="19083" r="5132" b="16993"/>
            <a:stretch/>
          </p:blipFill>
          <p:spPr>
            <a:xfrm>
              <a:off x="2526031" y="377190"/>
              <a:ext cx="2678430" cy="575310"/>
            </a:xfrm>
            <a:prstGeom prst="rect">
              <a:avLst/>
            </a:prstGeom>
          </p:spPr>
        </p:pic>
        <p:pic>
          <p:nvPicPr>
            <p:cNvPr id="8" name="image1.jpe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2518504" y="982840"/>
              <a:ext cx="456153" cy="1406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5512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3">
    <p:spTree>
      <p:nvGrpSpPr>
        <p:cNvPr id="1" name=""/>
        <p:cNvGrpSpPr/>
        <p:nvPr/>
      </p:nvGrpSpPr>
      <p:grpSpPr>
        <a:xfrm>
          <a:off x="0" y="0"/>
          <a:ext cx="0" cy="0"/>
          <a:chOff x="0" y="0"/>
          <a:chExt cx="0" cy="0"/>
        </a:xfrm>
      </p:grpSpPr>
      <p:pic>
        <p:nvPicPr>
          <p:cNvPr id="5" name="Image 4"/>
          <p:cNvPicPr>
            <a:picLocks noChangeAspect="1"/>
          </p:cNvPicPr>
          <p:nvPr userDrawn="1"/>
        </p:nvPicPr>
        <p:blipFill rotWithShape="1">
          <a:blip r:embed="rId2">
            <a:extLst>
              <a:ext uri="{28A0092B-C50C-407E-A947-70E740481C1C}">
                <a14:useLocalDpi xmlns:a14="http://schemas.microsoft.com/office/drawing/2010/main" val="0"/>
              </a:ext>
            </a:extLst>
          </a:blip>
          <a:srcRect l="24775" b="63724"/>
          <a:stretch/>
        </p:blipFill>
        <p:spPr>
          <a:xfrm rot="16200000">
            <a:off x="-2195382" y="2195382"/>
            <a:ext cx="6878594" cy="2487830"/>
          </a:xfrm>
          <a:prstGeom prst="rect">
            <a:avLst/>
          </a:prstGeom>
        </p:spPr>
      </p:pic>
      <p:sp>
        <p:nvSpPr>
          <p:cNvPr id="4" name="Espace réservé du numéro de diapositive 3"/>
          <p:cNvSpPr>
            <a:spLocks noGrp="1"/>
          </p:cNvSpPr>
          <p:nvPr>
            <p:ph type="sldNum" sz="quarter" idx="4"/>
          </p:nvPr>
        </p:nvSpPr>
        <p:spPr>
          <a:xfrm>
            <a:off x="166254" y="6367318"/>
            <a:ext cx="646546" cy="294355"/>
          </a:xfrm>
          <a:prstGeom prst="rect">
            <a:avLst/>
          </a:prstGeom>
        </p:spPr>
        <p:txBody>
          <a:bodyPr vert="horz" lIns="91440" tIns="45720" rIns="91440" bIns="45720" rtlCol="0" anchor="ctr"/>
          <a:lstStyle>
            <a:lvl1pPr algn="r">
              <a:defRPr sz="1200">
                <a:solidFill>
                  <a:schemeClr val="bg1"/>
                </a:solidFill>
                <a:latin typeface="Verdana" panose="020B0604030504040204" pitchFamily="34" charset="0"/>
                <a:ea typeface="Verdana" panose="020B0604030504040204" pitchFamily="34" charset="0"/>
              </a:defRPr>
            </a:lvl1pPr>
          </a:lstStyle>
          <a:p>
            <a:fld id="{5A4C5B2E-C222-42BA-A6AE-2E2D0C9DED18}" type="slidenum">
              <a:rPr lang="fr-FR" smtClean="0"/>
              <a:pPr/>
              <a:t>‹N°›</a:t>
            </a:fld>
            <a:endParaRPr lang="fr-FR" dirty="0"/>
          </a:p>
        </p:txBody>
      </p:sp>
      <p:grpSp>
        <p:nvGrpSpPr>
          <p:cNvPr id="7" name="Groupe 6"/>
          <p:cNvGrpSpPr/>
          <p:nvPr userDrawn="1"/>
        </p:nvGrpSpPr>
        <p:grpSpPr>
          <a:xfrm>
            <a:off x="6292645" y="6105119"/>
            <a:ext cx="2685957" cy="746252"/>
            <a:chOff x="2518504" y="377190"/>
            <a:chExt cx="2685957" cy="746252"/>
          </a:xfrm>
        </p:grpSpPr>
        <p:pic>
          <p:nvPicPr>
            <p:cNvPr id="8" name="Image 7"/>
            <p:cNvPicPr>
              <a:picLocks noChangeAspect="1"/>
            </p:cNvPicPr>
            <p:nvPr userDrawn="1"/>
          </p:nvPicPr>
          <p:blipFill rotWithShape="1">
            <a:blip r:embed="rId3" cstate="screen">
              <a:extLst>
                <a:ext uri="{28A0092B-C50C-407E-A947-70E740481C1C}">
                  <a14:useLocalDpi xmlns:a14="http://schemas.microsoft.com/office/drawing/2010/main"/>
                </a:ext>
              </a:extLst>
            </a:blip>
            <a:srcRect l="5823" t="19083" r="5132" b="16993"/>
            <a:stretch/>
          </p:blipFill>
          <p:spPr>
            <a:xfrm>
              <a:off x="2526031" y="377190"/>
              <a:ext cx="2678430" cy="575310"/>
            </a:xfrm>
            <a:prstGeom prst="rect">
              <a:avLst/>
            </a:prstGeom>
          </p:spPr>
        </p:pic>
        <p:pic>
          <p:nvPicPr>
            <p:cNvPr id="9" name="image1.jpe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2518504" y="982840"/>
              <a:ext cx="456153" cy="1406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00665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on dernière page">
    <p:spTree>
      <p:nvGrpSpPr>
        <p:cNvPr id="1" name=""/>
        <p:cNvGrpSpPr/>
        <p:nvPr/>
      </p:nvGrpSpPr>
      <p:grpSpPr>
        <a:xfrm>
          <a:off x="0" y="0"/>
          <a:ext cx="0" cy="0"/>
          <a:chOff x="0" y="0"/>
          <a:chExt cx="0" cy="0"/>
        </a:xfrm>
      </p:grpSpPr>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Imag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5702" y="3805377"/>
            <a:ext cx="2698188" cy="807309"/>
          </a:xfrm>
          <a:prstGeom prst="rect">
            <a:avLst/>
          </a:prstGeom>
        </p:spPr>
      </p:pic>
      <p:grpSp>
        <p:nvGrpSpPr>
          <p:cNvPr id="12" name="Groupe 11"/>
          <p:cNvGrpSpPr/>
          <p:nvPr userDrawn="1"/>
        </p:nvGrpSpPr>
        <p:grpSpPr>
          <a:xfrm>
            <a:off x="4834622" y="4795924"/>
            <a:ext cx="2415650" cy="444840"/>
            <a:chOff x="4817012" y="4370070"/>
            <a:chExt cx="2569770" cy="473221"/>
          </a:xfrm>
        </p:grpSpPr>
        <p:pic>
          <p:nvPicPr>
            <p:cNvPr id="2" name="Imag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17012" y="4370070"/>
              <a:ext cx="450000" cy="473221"/>
            </a:xfrm>
            <a:prstGeom prst="rect">
              <a:avLst/>
            </a:prstGeom>
          </p:spPr>
        </p:pic>
        <p:pic>
          <p:nvPicPr>
            <p:cNvPr id="3" name="Imag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876898" y="4381280"/>
              <a:ext cx="450000" cy="450801"/>
            </a:xfrm>
            <a:prstGeom prst="rect">
              <a:avLst/>
            </a:prstGeom>
          </p:spPr>
        </p:pic>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406841" y="4381280"/>
              <a:ext cx="450000" cy="450801"/>
            </a:xfrm>
            <a:prstGeom prst="rect">
              <a:avLst/>
            </a:prstGeom>
          </p:spPr>
        </p:pic>
        <p:pic>
          <p:nvPicPr>
            <p:cNvPr id="9" name="Image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346955" y="4381280"/>
              <a:ext cx="450000" cy="450801"/>
            </a:xfrm>
            <a:prstGeom prst="rect">
              <a:avLst/>
            </a:prstGeom>
          </p:spPr>
        </p:pic>
        <p:pic>
          <p:nvPicPr>
            <p:cNvPr id="10" name="Image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936782" y="4381280"/>
              <a:ext cx="450000" cy="450801"/>
            </a:xfrm>
            <a:prstGeom prst="rect">
              <a:avLst/>
            </a:prstGeom>
          </p:spPr>
        </p:pic>
      </p:grpSp>
      <p:sp>
        <p:nvSpPr>
          <p:cNvPr id="13" name="Espace réservé du texte 1"/>
          <p:cNvSpPr>
            <a:spLocks noGrp="1"/>
          </p:cNvSpPr>
          <p:nvPr>
            <p:ph type="body" sz="quarter" idx="11" hasCustomPrompt="1"/>
          </p:nvPr>
        </p:nvSpPr>
        <p:spPr>
          <a:xfrm>
            <a:off x="4729779" y="5434540"/>
            <a:ext cx="2775204" cy="319215"/>
          </a:xfrm>
        </p:spPr>
        <p:txBody>
          <a:bodyPr/>
          <a:lstStyle>
            <a:lvl1pPr marL="0" indent="0">
              <a:buNone/>
              <a:defRPr sz="1700">
                <a:solidFill>
                  <a:srgbClr val="80276C"/>
                </a:solidFill>
              </a:defRPr>
            </a:lvl1pPr>
          </a:lstStyle>
          <a:p>
            <a:r>
              <a:rPr lang="fr-FR" sz="1800" b="1" dirty="0">
                <a:latin typeface="Verdana" panose="020B0604030504040204" pitchFamily="34" charset="0"/>
                <a:ea typeface="Verdana" panose="020B0604030504040204" pitchFamily="34" charset="0"/>
              </a:rPr>
              <a:t>ARTSETMETIERS.FR</a:t>
            </a:r>
          </a:p>
          <a:p>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a:t>Cliquez et modifiez le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3"/>
            <a:br>
              <a:rPr lang="fr-FR" sz="1400" baseline="30000" dirty="0">
                <a:solidFill>
                  <a:srgbClr val="80276C"/>
                </a:solidFill>
                <a:latin typeface="Verdana" panose="020B0604030504040204" pitchFamily="34" charset="0"/>
                <a:ea typeface="Verdana" panose="020B0604030504040204" pitchFamily="34" charset="0"/>
              </a:rPr>
            </a:br>
            <a:r>
              <a:rPr lang="fr-FR" sz="1400" baseline="30000" dirty="0" err="1">
                <a:solidFill>
                  <a:srgbClr val="80276C"/>
                </a:solidFill>
                <a:latin typeface="Verdana" panose="020B0604030504040204" pitchFamily="34" charset="0"/>
                <a:ea typeface="Verdana" panose="020B0604030504040204" pitchFamily="34" charset="0"/>
              </a:rPr>
              <a:t>Autaspe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rnatenda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ilit</a:t>
            </a:r>
            <a:r>
              <a:rPr lang="fr-FR" sz="1400" baseline="30000" dirty="0">
                <a:solidFill>
                  <a:srgbClr val="80276C"/>
                </a:solidFill>
                <a:latin typeface="Verdana" panose="020B0604030504040204" pitchFamily="34" charset="0"/>
                <a:ea typeface="Verdana" panose="020B0604030504040204" pitchFamily="34" charset="0"/>
              </a:rPr>
              <a:t> ex et </a:t>
            </a:r>
            <a:r>
              <a:rPr lang="fr-FR" sz="1400" baseline="30000" dirty="0" err="1">
                <a:solidFill>
                  <a:srgbClr val="80276C"/>
                </a:solidFill>
                <a:latin typeface="Verdana" panose="020B0604030504040204" pitchFamily="34" charset="0"/>
                <a:ea typeface="Verdana" panose="020B0604030504040204" pitchFamily="34" charset="0"/>
              </a:rPr>
              <a:t>ped</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unt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dolenia</a:t>
            </a:r>
            <a:r>
              <a:rPr lang="fr-FR" sz="1400" baseline="30000" dirty="0">
                <a:solidFill>
                  <a:srgbClr val="80276C"/>
                </a:solidFill>
                <a:latin typeface="Verdana" panose="020B0604030504040204" pitchFamily="34" charset="0"/>
                <a:ea typeface="Verdana" panose="020B0604030504040204" pitchFamily="34" charset="0"/>
              </a:rPr>
              <a:t> que </a:t>
            </a:r>
            <a:r>
              <a:rPr lang="fr-FR" sz="1400" baseline="30000" dirty="0" err="1">
                <a:solidFill>
                  <a:srgbClr val="80276C"/>
                </a:solidFill>
                <a:latin typeface="Verdana" panose="020B0604030504040204" pitchFamily="34" charset="0"/>
                <a:ea typeface="Verdana" panose="020B0604030504040204" pitchFamily="34" charset="0"/>
              </a:rPr>
              <a:t>idemqua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spedit</a:t>
            </a:r>
            <a:r>
              <a:rPr lang="fr-FR" sz="1400" baseline="30000" dirty="0">
                <a:solidFill>
                  <a:srgbClr val="80276C"/>
                </a:solidFill>
                <a:latin typeface="Verdana" panose="020B0604030504040204" pitchFamily="34" charset="0"/>
                <a:ea typeface="Verdana" panose="020B0604030504040204" pitchFamily="34" charset="0"/>
              </a:rPr>
              <a:t>, qui </a:t>
            </a:r>
            <a:r>
              <a:rPr lang="fr-FR" sz="1400" baseline="30000" dirty="0" err="1">
                <a:solidFill>
                  <a:srgbClr val="80276C"/>
                </a:solidFill>
                <a:latin typeface="Verdana" panose="020B0604030504040204" pitchFamily="34" charset="0"/>
                <a:ea typeface="Verdana" panose="020B0604030504040204" pitchFamily="34" charset="0"/>
              </a:rPr>
              <a:t>repuda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num</a:t>
            </a:r>
            <a:r>
              <a:rPr lang="fr-FR" sz="1400" baseline="30000" dirty="0">
                <a:solidFill>
                  <a:srgbClr val="80276C"/>
                </a:solidFill>
                <a:latin typeface="Verdana" panose="020B0604030504040204" pitchFamily="34" charset="0"/>
                <a:ea typeface="Verdana" panose="020B0604030504040204" pitchFamily="34" charset="0"/>
              </a:rPr>
              <a:t> et ut </a:t>
            </a:r>
            <a:r>
              <a:rPr lang="fr-FR" sz="1400" baseline="30000" dirty="0" err="1">
                <a:solidFill>
                  <a:srgbClr val="80276C"/>
                </a:solidFill>
                <a:latin typeface="Verdana" panose="020B0604030504040204" pitchFamily="34" charset="0"/>
                <a:ea typeface="Verdana" panose="020B0604030504040204" pitchFamily="34" charset="0"/>
              </a:rPr>
              <a:t>ant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aut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evendignis</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volorio</a:t>
            </a:r>
            <a:r>
              <a:rPr lang="fr-FR" sz="1400" baseline="30000" dirty="0">
                <a:solidFill>
                  <a:srgbClr val="80276C"/>
                </a:solidFill>
                <a:latin typeface="Verdana" panose="020B0604030504040204" pitchFamily="34" charset="0"/>
                <a:ea typeface="Verdana" panose="020B0604030504040204" pitchFamily="34" charset="0"/>
              </a:rPr>
              <a:t>. Rae </a:t>
            </a:r>
            <a:r>
              <a:rPr lang="fr-FR" sz="1400" baseline="30000" dirty="0" err="1">
                <a:solidFill>
                  <a:srgbClr val="80276C"/>
                </a:solidFill>
                <a:latin typeface="Verdana" panose="020B0604030504040204" pitchFamily="34" charset="0"/>
                <a:ea typeface="Verdana" panose="020B0604030504040204" pitchFamily="34" charset="0"/>
              </a:rPr>
              <a:t>seque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poreped</a:t>
            </a:r>
            <a:r>
              <a:rPr lang="fr-FR" sz="1400" baseline="30000" dirty="0">
                <a:solidFill>
                  <a:srgbClr val="80276C"/>
                </a:solidFill>
                <a:latin typeface="Verdana" panose="020B0604030504040204" pitchFamily="34" charset="0"/>
                <a:ea typeface="Verdana" panose="020B0604030504040204" pitchFamily="34" charset="0"/>
              </a:rPr>
              <a:t> ut </a:t>
            </a:r>
            <a:r>
              <a:rPr lang="fr-FR" sz="1400" baseline="30000" dirty="0" err="1">
                <a:solidFill>
                  <a:srgbClr val="80276C"/>
                </a:solidFill>
                <a:latin typeface="Verdana" panose="020B0604030504040204" pitchFamily="34" charset="0"/>
                <a:ea typeface="Verdana" panose="020B0604030504040204" pitchFamily="34" charset="0"/>
              </a:rPr>
              <a:t>moluptia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inctate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Autaspe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rnatenda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ilit</a:t>
            </a:r>
            <a:r>
              <a:rPr lang="fr-FR" sz="1400" baseline="30000" dirty="0">
                <a:solidFill>
                  <a:srgbClr val="80276C"/>
                </a:solidFill>
                <a:latin typeface="Verdana" panose="020B0604030504040204" pitchFamily="34" charset="0"/>
                <a:ea typeface="Verdana" panose="020B0604030504040204" pitchFamily="34" charset="0"/>
              </a:rPr>
              <a:t> ex et </a:t>
            </a:r>
            <a:r>
              <a:rPr lang="fr-FR" sz="1400" baseline="30000" dirty="0" err="1">
                <a:solidFill>
                  <a:srgbClr val="80276C"/>
                </a:solidFill>
                <a:latin typeface="Verdana" panose="020B0604030504040204" pitchFamily="34" charset="0"/>
                <a:ea typeface="Verdana" panose="020B0604030504040204" pitchFamily="34" charset="0"/>
              </a:rPr>
              <a:t>ped</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unt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dolenia</a:t>
            </a:r>
            <a:r>
              <a:rPr lang="fr-FR" sz="1400" baseline="30000" dirty="0">
                <a:solidFill>
                  <a:srgbClr val="80276C"/>
                </a:solidFill>
                <a:latin typeface="Verdana" panose="020B0604030504040204" pitchFamily="34" charset="0"/>
                <a:ea typeface="Verdana" panose="020B0604030504040204" pitchFamily="34" charset="0"/>
              </a:rPr>
              <a:t> que </a:t>
            </a:r>
            <a:r>
              <a:rPr lang="fr-FR" sz="1400" baseline="30000" dirty="0" err="1">
                <a:solidFill>
                  <a:srgbClr val="80276C"/>
                </a:solidFill>
                <a:latin typeface="Verdana" panose="020B0604030504040204" pitchFamily="34" charset="0"/>
                <a:ea typeface="Verdana" panose="020B0604030504040204" pitchFamily="34" charset="0"/>
              </a:rPr>
              <a:t>idemqua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spedit</a:t>
            </a:r>
            <a:r>
              <a:rPr lang="fr-FR" sz="1400" baseline="30000" dirty="0">
                <a:solidFill>
                  <a:srgbClr val="80276C"/>
                </a:solidFill>
                <a:latin typeface="Verdana" panose="020B0604030504040204" pitchFamily="34" charset="0"/>
                <a:ea typeface="Verdana" panose="020B0604030504040204" pitchFamily="34" charset="0"/>
              </a:rPr>
              <a:t>, qui </a:t>
            </a:r>
            <a:r>
              <a:rPr lang="fr-FR" sz="1400" baseline="30000" dirty="0" err="1">
                <a:solidFill>
                  <a:srgbClr val="80276C"/>
                </a:solidFill>
                <a:latin typeface="Verdana" panose="020B0604030504040204" pitchFamily="34" charset="0"/>
                <a:ea typeface="Verdana" panose="020B0604030504040204" pitchFamily="34" charset="0"/>
              </a:rPr>
              <a:t>repuda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num</a:t>
            </a:r>
            <a:r>
              <a:rPr lang="fr-FR" sz="1400" baseline="30000" dirty="0">
                <a:solidFill>
                  <a:srgbClr val="80276C"/>
                </a:solidFill>
                <a:latin typeface="Verdana" panose="020B0604030504040204" pitchFamily="34" charset="0"/>
                <a:ea typeface="Verdana" panose="020B0604030504040204" pitchFamily="34" charset="0"/>
              </a:rPr>
              <a:t> et ut </a:t>
            </a:r>
            <a:r>
              <a:rPr lang="fr-FR" sz="1400" baseline="30000" dirty="0" err="1">
                <a:solidFill>
                  <a:srgbClr val="80276C"/>
                </a:solidFill>
                <a:latin typeface="Verdana" panose="020B0604030504040204" pitchFamily="34" charset="0"/>
                <a:ea typeface="Verdana" panose="020B0604030504040204" pitchFamily="34" charset="0"/>
              </a:rPr>
              <a:t>ant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aut</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evendignis</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volorio</a:t>
            </a:r>
            <a:r>
              <a:rPr lang="fr-FR" sz="1400" baseline="30000" dirty="0">
                <a:solidFill>
                  <a:srgbClr val="80276C"/>
                </a:solidFill>
                <a:latin typeface="Verdana" panose="020B0604030504040204" pitchFamily="34" charset="0"/>
                <a:ea typeface="Verdana" panose="020B0604030504040204" pitchFamily="34" charset="0"/>
              </a:rPr>
              <a:t>. Rae </a:t>
            </a:r>
            <a:r>
              <a:rPr lang="fr-FR" sz="1400" baseline="30000" dirty="0" err="1">
                <a:solidFill>
                  <a:srgbClr val="80276C"/>
                </a:solidFill>
                <a:latin typeface="Verdana" panose="020B0604030504040204" pitchFamily="34" charset="0"/>
                <a:ea typeface="Verdana" panose="020B0604030504040204" pitchFamily="34" charset="0"/>
              </a:rPr>
              <a:t>seque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poreped</a:t>
            </a:r>
            <a:r>
              <a:rPr lang="fr-FR" sz="1400" baseline="30000" dirty="0">
                <a:solidFill>
                  <a:srgbClr val="80276C"/>
                </a:solidFill>
                <a:latin typeface="Verdana" panose="020B0604030504040204" pitchFamily="34" charset="0"/>
                <a:ea typeface="Verdana" panose="020B0604030504040204" pitchFamily="34" charset="0"/>
              </a:rPr>
              <a:t> ut </a:t>
            </a:r>
            <a:r>
              <a:rPr lang="fr-FR" sz="1400" baseline="30000" dirty="0" err="1">
                <a:solidFill>
                  <a:srgbClr val="80276C"/>
                </a:solidFill>
                <a:latin typeface="Verdana" panose="020B0604030504040204" pitchFamily="34" charset="0"/>
                <a:ea typeface="Verdana" panose="020B0604030504040204" pitchFamily="34" charset="0"/>
              </a:rPr>
              <a:t>moluptia</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inctatem</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solor</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simusandit</a:t>
            </a:r>
            <a:r>
              <a:rPr lang="fr-FR" sz="1400" baseline="30000" dirty="0">
                <a:solidFill>
                  <a:srgbClr val="80276C"/>
                </a:solidFill>
                <a:latin typeface="Verdana" panose="020B0604030504040204" pitchFamily="34" charset="0"/>
                <a:ea typeface="Verdana" panose="020B0604030504040204" pitchFamily="34" charset="0"/>
              </a:rPr>
              <a:t> quat officient </a:t>
            </a:r>
            <a:r>
              <a:rPr lang="fr-FR" sz="1400" baseline="30000" dirty="0" err="1">
                <a:solidFill>
                  <a:srgbClr val="80276C"/>
                </a:solidFill>
                <a:latin typeface="Verdana" panose="020B0604030504040204" pitchFamily="34" charset="0"/>
                <a:ea typeface="Verdana" panose="020B0604030504040204" pitchFamily="34" charset="0"/>
              </a:rPr>
              <a:t>invenecabor</a:t>
            </a:r>
            <a:r>
              <a:rPr lang="fr-FR" sz="1400" baseline="30000" dirty="0">
                <a:solidFill>
                  <a:srgbClr val="80276C"/>
                </a:solidFill>
                <a:latin typeface="Verdana" panose="020B0604030504040204" pitchFamily="34" charset="0"/>
                <a:ea typeface="Verdana" panose="020B0604030504040204" pitchFamily="34" charset="0"/>
              </a:rPr>
              <a:t> as </a:t>
            </a:r>
            <a:r>
              <a:rPr lang="fr-FR" sz="1400" baseline="30000" dirty="0" err="1">
                <a:solidFill>
                  <a:srgbClr val="80276C"/>
                </a:solidFill>
                <a:latin typeface="Verdana" panose="020B0604030504040204" pitchFamily="34" charset="0"/>
                <a:ea typeface="Verdana" panose="020B0604030504040204" pitchFamily="34" charset="0"/>
              </a:rPr>
              <a:t>alit</a:t>
            </a:r>
            <a:r>
              <a:rPr lang="fr-FR" sz="1400" baseline="30000" dirty="0">
                <a:solidFill>
                  <a:srgbClr val="80276C"/>
                </a:solidFill>
                <a:latin typeface="Verdana" panose="020B0604030504040204" pitchFamily="34" charset="0"/>
                <a:ea typeface="Verdana" panose="020B0604030504040204" pitchFamily="34" charset="0"/>
              </a:rPr>
              <a:t> et </a:t>
            </a:r>
            <a:r>
              <a:rPr lang="fr-FR" sz="1400" baseline="30000" dirty="0" err="1">
                <a:solidFill>
                  <a:srgbClr val="80276C"/>
                </a:solidFill>
                <a:latin typeface="Verdana" panose="020B0604030504040204" pitchFamily="34" charset="0"/>
                <a:ea typeface="Verdana" panose="020B0604030504040204" pitchFamily="34" charset="0"/>
              </a:rPr>
              <a:t>volore</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laccupicid</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quatiis</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enistis</a:t>
            </a:r>
            <a:r>
              <a:rPr lang="fr-FR" sz="1400" baseline="30000" dirty="0">
                <a:solidFill>
                  <a:srgbClr val="80276C"/>
                </a:solidFill>
                <a:latin typeface="Verdana" panose="020B0604030504040204" pitchFamily="34" charset="0"/>
                <a:ea typeface="Verdana" panose="020B0604030504040204" pitchFamily="34" charset="0"/>
              </a:rPr>
              <a:t> ad </a:t>
            </a:r>
            <a:r>
              <a:rPr lang="fr-FR" sz="1400" baseline="30000" dirty="0" err="1">
                <a:solidFill>
                  <a:srgbClr val="80276C"/>
                </a:solidFill>
                <a:latin typeface="Verdana" panose="020B0604030504040204" pitchFamily="34" charset="0"/>
                <a:ea typeface="Verdana" panose="020B0604030504040204" pitchFamily="34" charset="0"/>
              </a:rPr>
              <a:t>eos</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sum</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alitiunde</a:t>
            </a:r>
            <a:r>
              <a:rPr lang="fr-FR" sz="1400" baseline="30000" dirty="0">
                <a:solidFill>
                  <a:srgbClr val="80276C"/>
                </a:solidFill>
                <a:latin typeface="Verdana" panose="020B0604030504040204" pitchFamily="34" charset="0"/>
                <a:ea typeface="Verdana" panose="020B0604030504040204" pitchFamily="34" charset="0"/>
              </a:rPr>
              <a:t> as </a:t>
            </a:r>
            <a:r>
              <a:rPr lang="fr-FR" sz="1400" baseline="30000" dirty="0" err="1">
                <a:solidFill>
                  <a:srgbClr val="80276C"/>
                </a:solidFill>
                <a:latin typeface="Verdana" panose="020B0604030504040204" pitchFamily="34" charset="0"/>
                <a:ea typeface="Verdana" panose="020B0604030504040204" pitchFamily="34" charset="0"/>
              </a:rPr>
              <a:t>nulliti</a:t>
            </a:r>
            <a:r>
              <a:rPr lang="fr-FR" sz="1400" baseline="30000" dirty="0">
                <a:solidFill>
                  <a:srgbClr val="80276C"/>
                </a:solidFill>
                <a:latin typeface="Verdana" panose="020B0604030504040204" pitchFamily="34" charset="0"/>
                <a:ea typeface="Verdana" panose="020B0604030504040204" pitchFamily="34" charset="0"/>
              </a:rPr>
              <a:t> con </a:t>
            </a:r>
            <a:r>
              <a:rPr lang="fr-FR" sz="1400" baseline="30000" dirty="0" err="1">
                <a:solidFill>
                  <a:srgbClr val="80276C"/>
                </a:solidFill>
                <a:latin typeface="Verdana" panose="020B0604030504040204" pitchFamily="34" charset="0"/>
                <a:ea typeface="Verdana" panose="020B0604030504040204" pitchFamily="34" charset="0"/>
              </a:rPr>
              <a:t>etur</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Arundio</a:t>
            </a:r>
            <a:r>
              <a:rPr lang="fr-FR" sz="1400" baseline="30000" dirty="0">
                <a:solidFill>
                  <a:srgbClr val="80276C"/>
                </a:solidFill>
                <a:latin typeface="Verdana" panose="020B0604030504040204" pitchFamily="34" charset="0"/>
                <a:ea typeface="Verdana" panose="020B0604030504040204" pitchFamily="34" charset="0"/>
              </a:rPr>
              <a:t>. Lent </a:t>
            </a:r>
            <a:r>
              <a:rPr lang="fr-FR" sz="1400" baseline="30000" dirty="0" err="1">
                <a:solidFill>
                  <a:srgbClr val="80276C"/>
                </a:solidFill>
                <a:latin typeface="Verdana" panose="020B0604030504040204" pitchFamily="34" charset="0"/>
                <a:ea typeface="Verdana" panose="020B0604030504040204" pitchFamily="34" charset="0"/>
              </a:rPr>
              <a:t>quas</a:t>
            </a:r>
            <a:r>
              <a:rPr lang="fr-FR" sz="1400" baseline="30000" dirty="0">
                <a:solidFill>
                  <a:srgbClr val="80276C"/>
                </a:solidFill>
                <a:latin typeface="Verdana" panose="020B0604030504040204" pitchFamily="34" charset="0"/>
                <a:ea typeface="Verdana" panose="020B0604030504040204" pitchFamily="34" charset="0"/>
              </a:rPr>
              <a:t> et qui arum </a:t>
            </a:r>
            <a:r>
              <a:rPr lang="fr-FR" sz="1400" baseline="30000" dirty="0" err="1">
                <a:solidFill>
                  <a:srgbClr val="80276C"/>
                </a:solidFill>
                <a:latin typeface="Verdana" panose="020B0604030504040204" pitchFamily="34" charset="0"/>
                <a:ea typeface="Verdana" panose="020B0604030504040204" pitchFamily="34" charset="0"/>
              </a:rPr>
              <a:t>exerum</a:t>
            </a:r>
            <a:r>
              <a:rPr lang="fr-FR" sz="1400" baseline="30000" dirty="0">
                <a:solidFill>
                  <a:srgbClr val="80276C"/>
                </a:solidFill>
                <a:latin typeface="Verdana" panose="020B0604030504040204" pitchFamily="34" charset="0"/>
                <a:ea typeface="Verdana" panose="020B0604030504040204" pitchFamily="34" charset="0"/>
              </a:rPr>
              <a:t> que m </a:t>
            </a:r>
            <a:r>
              <a:rPr lang="fr-FR" sz="1400" baseline="30000" dirty="0" err="1">
                <a:solidFill>
                  <a:srgbClr val="80276C"/>
                </a:solidFill>
                <a:latin typeface="Verdana" panose="020B0604030504040204" pitchFamily="34" charset="0"/>
                <a:ea typeface="Verdana" panose="020B0604030504040204" pitchFamily="34" charset="0"/>
              </a:rPr>
              <a:t>solor</a:t>
            </a:r>
            <a:r>
              <a:rPr lang="fr-FR" sz="1400" baseline="30000" dirty="0">
                <a:solidFill>
                  <a:srgbClr val="80276C"/>
                </a:solidFill>
                <a:latin typeface="Verdana" panose="020B0604030504040204" pitchFamily="34" charset="0"/>
                <a:ea typeface="Verdana" panose="020B0604030504040204" pitchFamily="34" charset="0"/>
              </a:rPr>
              <a:t> </a:t>
            </a:r>
            <a:r>
              <a:rPr lang="fr-FR" sz="1400" baseline="30000" dirty="0" err="1">
                <a:solidFill>
                  <a:srgbClr val="80276C"/>
                </a:solidFill>
                <a:latin typeface="Verdana" panose="020B0604030504040204" pitchFamily="34" charset="0"/>
                <a:ea typeface="Verdana" panose="020B0604030504040204" pitchFamily="34" charset="0"/>
              </a:rPr>
              <a:t>simusandit</a:t>
            </a:r>
            <a:r>
              <a:rPr lang="fr-FR" sz="1400" baseline="30000" dirty="0">
                <a:solidFill>
                  <a:srgbClr val="80276C"/>
                </a:solidFill>
                <a:latin typeface="Verdana" panose="020B0604030504040204" pitchFamily="34" charset="0"/>
                <a:ea typeface="Verdana" panose="020B0604030504040204" pitchFamily="34" charset="0"/>
              </a:rPr>
              <a:t> quat officient </a:t>
            </a:r>
            <a:r>
              <a:rPr lang="fr-FR" sz="1400" baseline="30000" dirty="0" err="1">
                <a:solidFill>
                  <a:srgbClr val="80276C"/>
                </a:solidFill>
                <a:latin typeface="Verdana" panose="020B0604030504040204" pitchFamily="34" charset="0"/>
                <a:ea typeface="Verdana" panose="020B0604030504040204" pitchFamily="34" charset="0"/>
              </a:rPr>
              <a:t>invenecabor</a:t>
            </a:r>
            <a:r>
              <a:rPr lang="fr-FR" sz="1400" baseline="30000" dirty="0">
                <a:solidFill>
                  <a:srgbClr val="80276C"/>
                </a:solidFill>
                <a:latin typeface="Verdana" panose="020B0604030504040204" pitchFamily="34" charset="0"/>
                <a:ea typeface="Verdana" panose="020B0604030504040204" pitchFamily="34" charset="0"/>
              </a:rPr>
              <a:t> as </a:t>
            </a:r>
            <a:r>
              <a:rPr lang="fr-FR" sz="1400" baseline="30000" dirty="0" err="1">
                <a:solidFill>
                  <a:srgbClr val="80276C"/>
                </a:solidFill>
                <a:latin typeface="Verdana" panose="020B0604030504040204" pitchFamily="34" charset="0"/>
                <a:ea typeface="Verdana" panose="020B0604030504040204" pitchFamily="34" charset="0"/>
              </a:rPr>
              <a:t>alit</a:t>
            </a:r>
            <a:r>
              <a:rPr lang="fr-FR" sz="1400" baseline="30000" dirty="0">
                <a:solidFill>
                  <a:srgbClr val="80276C"/>
                </a:solidFill>
                <a:latin typeface="Verdana" panose="020B0604030504040204" pitchFamily="34" charset="0"/>
                <a:ea typeface="Verdana" panose="020B0604030504040204" pitchFamily="34" charset="0"/>
              </a:rPr>
              <a:t> et or as </a:t>
            </a:r>
            <a:r>
              <a:rPr lang="fr-FR" sz="1400" baseline="30000" dirty="0" err="1">
                <a:solidFill>
                  <a:srgbClr val="80276C"/>
                </a:solidFill>
                <a:latin typeface="Verdana" panose="020B0604030504040204" pitchFamily="34" charset="0"/>
                <a:ea typeface="Verdana" panose="020B0604030504040204" pitchFamily="34" charset="0"/>
              </a:rPr>
              <a:t>alit</a:t>
            </a:r>
            <a:r>
              <a:rPr lang="fr-FR" sz="1400" baseline="30000" dirty="0">
                <a:solidFill>
                  <a:srgbClr val="80276C"/>
                </a:solidFill>
                <a:latin typeface="Verdana" panose="020B0604030504040204" pitchFamily="34" charset="0"/>
                <a:ea typeface="Verdana" panose="020B0604030504040204" pitchFamily="34" charset="0"/>
              </a:rPr>
              <a:t> e</a:t>
            </a:r>
          </a:p>
          <a:p>
            <a:pPr lvl="3"/>
            <a:endParaRPr lang="en-US" dirty="0"/>
          </a:p>
        </p:txBody>
      </p:sp>
      <p:sp>
        <p:nvSpPr>
          <p:cNvPr id="5" name="Rectangle 4"/>
          <p:cNvSpPr/>
          <p:nvPr userDrawn="1"/>
        </p:nvSpPr>
        <p:spPr>
          <a:xfrm>
            <a:off x="628650" y="6351215"/>
            <a:ext cx="569387" cy="369332"/>
          </a:xfrm>
          <a:prstGeom prst="rect">
            <a:avLst/>
          </a:prstGeom>
        </p:spPr>
        <p:txBody>
          <a:bodyPr wrap="none">
            <a:spAutoFit/>
          </a:bodyPr>
          <a:lstStyle/>
          <a:p>
            <a:fld id="{5A4C5B2E-C222-42BA-A6AE-2E2D0C9DED18}" type="slidenum">
              <a:rPr lang="fr-FR" smtClean="0"/>
              <a:pPr/>
              <a:t>‹N°›</a:t>
            </a:fld>
            <a:endParaRPr lang="fr-FR" dirty="0"/>
          </a:p>
        </p:txBody>
      </p:sp>
    </p:spTree>
    <p:extLst>
      <p:ext uri="{BB962C8B-B14F-4D97-AF65-F5344CB8AC3E}">
        <p14:creationId xmlns:p14="http://schemas.microsoft.com/office/powerpoint/2010/main" val="1941730348"/>
      </p:ext>
    </p:extLst>
  </p:cSld>
  <p:clrMap bg1="lt1" tx1="dk1" bg2="lt2" tx2="dk2" accent1="accent1" accent2="accent2" accent3="accent3" accent4="accent4" accent5="accent5" accent6="accent6" hlink="hlink" folHlink="folHlink"/>
  <p:sldLayoutIdLst>
    <p:sldLayoutId id="2147483668" r:id="rId1"/>
    <p:sldLayoutId id="2147483677" r:id="rId2"/>
    <p:sldLayoutId id="2147483661" r:id="rId3"/>
    <p:sldLayoutId id="2147483676" r:id="rId4"/>
    <p:sldLayoutId id="2147483680" r:id="rId5"/>
    <p:sldLayoutId id="2147483662" r:id="rId6"/>
    <p:sldLayoutId id="2147483682" r:id="rId7"/>
    <p:sldLayoutId id="2147483670" r:id="rId8"/>
    <p:sldLayoutId id="2147483667" r:id="rId9"/>
  </p:sldLayoutIdLst>
  <p:hf hdr="0" ftr="0" dt="0"/>
  <p:txStyles>
    <p:titleStyle>
      <a:lvl1pPr algn="l" defTabSz="914400" rtl="0" eaLnBrk="1" latinLnBrk="0" hangingPunct="1">
        <a:lnSpc>
          <a:spcPct val="90000"/>
        </a:lnSpc>
        <a:spcBef>
          <a:spcPct val="0"/>
        </a:spcBef>
        <a:buNone/>
        <a:defRPr sz="3600" b="1" kern="1200">
          <a:solidFill>
            <a:srgbClr val="80276C"/>
          </a:solidFill>
          <a:latin typeface="Verdana" panose="020B0604030504040204" pitchFamily="34" charset="0"/>
          <a:ea typeface="Verdana" panose="020B0604030504040204" pitchFamily="34"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slide" Target="slide55.xml"/><Relationship Id="rId13" Type="http://schemas.openxmlformats.org/officeDocument/2006/relationships/slide" Target="slide50.xml"/><Relationship Id="rId18" Type="http://schemas.openxmlformats.org/officeDocument/2006/relationships/slide" Target="slide57.xml"/><Relationship Id="rId3" Type="http://schemas.openxmlformats.org/officeDocument/2006/relationships/slide" Target="slide6.xml"/><Relationship Id="rId7" Type="http://schemas.openxmlformats.org/officeDocument/2006/relationships/slide" Target="slide15.xml"/><Relationship Id="rId12" Type="http://schemas.openxmlformats.org/officeDocument/2006/relationships/slide" Target="slide48.xml"/><Relationship Id="rId17" Type="http://schemas.openxmlformats.org/officeDocument/2006/relationships/slide" Target="slide49.xml"/><Relationship Id="rId2" Type="http://schemas.openxmlformats.org/officeDocument/2006/relationships/notesSlide" Target="../notesSlides/notesSlide1.xml"/><Relationship Id="rId16" Type="http://schemas.openxmlformats.org/officeDocument/2006/relationships/slide" Target="slide42.xml"/><Relationship Id="rId20" Type="http://schemas.openxmlformats.org/officeDocument/2006/relationships/slide" Target="slide64.xml"/><Relationship Id="rId1" Type="http://schemas.openxmlformats.org/officeDocument/2006/relationships/slideLayout" Target="../slideLayouts/slideLayout5.xml"/><Relationship Id="rId6" Type="http://schemas.openxmlformats.org/officeDocument/2006/relationships/slide" Target="slide9.xml"/><Relationship Id="rId11" Type="http://schemas.openxmlformats.org/officeDocument/2006/relationships/slide" Target="slide44.xml"/><Relationship Id="rId5" Type="http://schemas.openxmlformats.org/officeDocument/2006/relationships/slide" Target="slide8.xml"/><Relationship Id="rId15" Type="http://schemas.openxmlformats.org/officeDocument/2006/relationships/slide" Target="slide53.xml"/><Relationship Id="rId10" Type="http://schemas.openxmlformats.org/officeDocument/2006/relationships/slide" Target="slide26.xml"/><Relationship Id="rId19" Type="http://schemas.openxmlformats.org/officeDocument/2006/relationships/slide" Target="slide60.xml"/><Relationship Id="rId4" Type="http://schemas.openxmlformats.org/officeDocument/2006/relationships/slide" Target="slide7.xml"/><Relationship Id="rId9" Type="http://schemas.openxmlformats.org/officeDocument/2006/relationships/slide" Target="slide23.xml"/><Relationship Id="rId14" Type="http://schemas.openxmlformats.org/officeDocument/2006/relationships/slide" Target="slide5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9.xml"/><Relationship Id="rId1" Type="http://schemas.openxmlformats.org/officeDocument/2006/relationships/slideLayout" Target="../slideLayouts/slideLayout5.xml"/><Relationship Id="rId4" Type="http://schemas.openxmlformats.org/officeDocument/2006/relationships/slide" Target="slide15.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image" Target="../media/image88.png"/><Relationship Id="rId1" Type="http://schemas.openxmlformats.org/officeDocument/2006/relationships/slideLayout" Target="../slideLayouts/slideLayout5.xml"/><Relationship Id="rId6" Type="http://schemas.openxmlformats.org/officeDocument/2006/relationships/image" Target="../media/image91.png"/><Relationship Id="rId5" Type="http://schemas.openxmlformats.org/officeDocument/2006/relationships/image" Target="../media/image64.png"/><Relationship Id="rId4" Type="http://schemas.openxmlformats.org/officeDocument/2006/relationships/image" Target="../media/image90.png"/></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xml"/><Relationship Id="rId5" Type="http://schemas.openxmlformats.org/officeDocument/2006/relationships/image" Target="../media/image96.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xml"/><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image" Target="../media/image104.png"/><Relationship Id="rId1" Type="http://schemas.openxmlformats.org/officeDocument/2006/relationships/slideLayout" Target="../slideLayouts/slideLayout5.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98.png"/></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05.png"/><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 Id="rId5" Type="http://schemas.openxmlformats.org/officeDocument/2006/relationships/image" Target="../media/image116.png"/><Relationship Id="rId4" Type="http://schemas.openxmlformats.org/officeDocument/2006/relationships/image" Target="../media/image115.png"/></Relationships>
</file>

<file path=ppt/slides/_rels/slide5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120.png"/><Relationship Id="rId4" Type="http://schemas.openxmlformats.org/officeDocument/2006/relationships/image" Target="../media/image119.png"/></Relationships>
</file>

<file path=ppt/slides/_rels/slide5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6.png"/><Relationship Id="rId7" Type="http://schemas.openxmlformats.org/officeDocument/2006/relationships/image" Target="../media/image124.png"/><Relationship Id="rId2" Type="http://schemas.openxmlformats.org/officeDocument/2006/relationships/image" Target="../media/image121.png"/><Relationship Id="rId1" Type="http://schemas.openxmlformats.org/officeDocument/2006/relationships/slideLayout" Target="../slideLayouts/slideLayout5.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87.png"/></Relationships>
</file>

<file path=ppt/slides/_rels/slide5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5.xml"/><Relationship Id="rId4" Type="http://schemas.openxmlformats.org/officeDocument/2006/relationships/image" Target="../media/image127.png"/></Relationships>
</file>

<file path=ppt/slides/_rels/slide5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5.xml"/><Relationship Id="rId4" Type="http://schemas.openxmlformats.org/officeDocument/2006/relationships/image" Target="../media/image130.png"/></Relationships>
</file>

<file path=ppt/slides/_rels/slide6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hyperlink" Target="file:///\\intram.ensam.eu\ANGERS\Pedagogie\M2P\ENMA\Ressources\CATIA\postpro" TargetMode="External"/><Relationship Id="rId1" Type="http://schemas.openxmlformats.org/officeDocument/2006/relationships/slideLayout" Target="../slideLayouts/slideLayout5.xml"/><Relationship Id="rId6" Type="http://schemas.openxmlformats.org/officeDocument/2006/relationships/hyperlink" Target="file:///\\intram.ensam.eu\ANGERS\Pedagogie\M2P\ENMA\Ressources\CATIA\postpro\SGPOST.lnk" TargetMode="External"/><Relationship Id="rId5" Type="http://schemas.openxmlformats.org/officeDocument/2006/relationships/image" Target="../media/image133.jpeg"/><Relationship Id="rId4" Type="http://schemas.openxmlformats.org/officeDocument/2006/relationships/image" Target="../media/image132.png"/></Relationships>
</file>

<file path=ppt/slides/_rels/slide6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5.xml"/><Relationship Id="rId4" Type="http://schemas.openxmlformats.org/officeDocument/2006/relationships/image" Target="../media/image141.png"/></Relationships>
</file>

<file path=ppt/slides/_rels/slide6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5.xml"/><Relationship Id="rId5" Type="http://schemas.openxmlformats.org/officeDocument/2006/relationships/image" Target="../media/image144.png"/><Relationship Id="rId4" Type="http://schemas.openxmlformats.org/officeDocument/2006/relationships/image" Target="../media/image15.png"/></Relationships>
</file>

<file path=ppt/slides/_rels/slide6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5.xml"/><Relationship Id="rId4" Type="http://schemas.openxmlformats.org/officeDocument/2006/relationships/image" Target="../media/image147.png"/></Relationships>
</file>

<file path=ppt/slides/_rels/slide6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5.xml"/><Relationship Id="rId6" Type="http://schemas.openxmlformats.org/officeDocument/2006/relationships/image" Target="../media/image151.png"/><Relationship Id="rId5" Type="http://schemas.openxmlformats.org/officeDocument/2006/relationships/image" Target="../media/image147.png"/><Relationship Id="rId4" Type="http://schemas.openxmlformats.org/officeDocument/2006/relationships/image" Target="../media/image1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p:txBody>
          <a:bodyPr/>
          <a:lstStyle/>
          <a:p>
            <a:pPr algn="ctr"/>
            <a:r>
              <a:rPr lang="fr-FR" dirty="0"/>
              <a:t>FAO Formes Complexes</a:t>
            </a:r>
          </a:p>
        </p:txBody>
      </p:sp>
      <p:sp>
        <p:nvSpPr>
          <p:cNvPr id="3" name="Espace réservé du texte 2"/>
          <p:cNvSpPr>
            <a:spLocks noGrp="1"/>
          </p:cNvSpPr>
          <p:nvPr>
            <p:ph type="body" sz="quarter" idx="11"/>
          </p:nvPr>
        </p:nvSpPr>
        <p:spPr/>
        <p:txBody>
          <a:bodyPr>
            <a:normAutofit fontScale="92500" lnSpcReduction="10000"/>
          </a:bodyPr>
          <a:lstStyle/>
          <a:p>
            <a:r>
              <a:rPr lang="fr-FR" dirty="0"/>
              <a:t>Prise en main FAO 3Dexperience (2024X)</a:t>
            </a:r>
            <a:br>
              <a:rPr lang="fr-FR" dirty="0"/>
            </a:br>
            <a:endParaRPr lang="fr-FR" dirty="0"/>
          </a:p>
          <a:p>
            <a:r>
              <a:rPr lang="fr-FR" dirty="0"/>
              <a:t>Usinage de surfaces gauches</a:t>
            </a:r>
          </a:p>
        </p:txBody>
      </p:sp>
      <p:sp>
        <p:nvSpPr>
          <p:cNvPr id="4" name="Espace réservé du texte 3"/>
          <p:cNvSpPr>
            <a:spLocks noGrp="1"/>
          </p:cNvSpPr>
          <p:nvPr>
            <p:ph type="body" sz="quarter" idx="12"/>
          </p:nvPr>
        </p:nvSpPr>
        <p:spPr/>
        <p:txBody>
          <a:bodyPr/>
          <a:lstStyle/>
          <a:p>
            <a:endParaRPr lang="fr-FR" dirty="0"/>
          </a:p>
        </p:txBody>
      </p:sp>
      <p:pic>
        <p:nvPicPr>
          <p:cNvPr id="5" name="Image 4"/>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209550" y="2042864"/>
            <a:ext cx="3719512" cy="3210173"/>
          </a:xfrm>
          <a:prstGeom prst="rect">
            <a:avLst/>
          </a:prstGeom>
        </p:spPr>
      </p:pic>
      <p:pic>
        <p:nvPicPr>
          <p:cNvPr id="8" name="Image 7">
            <a:extLst>
              <a:ext uri="{FF2B5EF4-FFF2-40B4-BE49-F238E27FC236}">
                <a16:creationId xmlns:a16="http://schemas.microsoft.com/office/drawing/2014/main" id="{0F1F1496-AC2B-49B4-BFE4-B3FBAE6D92C7}"/>
              </a:ext>
            </a:extLst>
          </p:cNvPr>
          <p:cNvPicPr>
            <a:picLocks noChangeAspect="1"/>
          </p:cNvPicPr>
          <p:nvPr/>
        </p:nvPicPr>
        <p:blipFill>
          <a:blip r:embed="rId4"/>
          <a:stretch>
            <a:fillRect/>
          </a:stretch>
        </p:blipFill>
        <p:spPr>
          <a:xfrm>
            <a:off x="6831814" y="241378"/>
            <a:ext cx="1886170" cy="1734811"/>
          </a:xfrm>
          <a:prstGeom prst="rect">
            <a:avLst/>
          </a:prstGeom>
        </p:spPr>
      </p:pic>
      <p:sp>
        <p:nvSpPr>
          <p:cNvPr id="6" name="ZoneTexte 5">
            <a:extLst>
              <a:ext uri="{FF2B5EF4-FFF2-40B4-BE49-F238E27FC236}">
                <a16:creationId xmlns:a16="http://schemas.microsoft.com/office/drawing/2014/main" id="{A885324D-3051-4D46-AFB5-43034B611954}"/>
              </a:ext>
            </a:extLst>
          </p:cNvPr>
          <p:cNvSpPr txBox="1"/>
          <p:nvPr/>
        </p:nvSpPr>
        <p:spPr>
          <a:xfrm>
            <a:off x="107950" y="6397638"/>
            <a:ext cx="580608" cy="369332"/>
          </a:xfrm>
          <a:prstGeom prst="rect">
            <a:avLst/>
          </a:prstGeom>
          <a:noFill/>
        </p:spPr>
        <p:txBody>
          <a:bodyPr wrap="none" rtlCol="0">
            <a:spAutoFit/>
          </a:bodyPr>
          <a:lstStyle/>
          <a:p>
            <a:r>
              <a:rPr lang="fr-FR" dirty="0">
                <a:solidFill>
                  <a:schemeClr val="bg1">
                    <a:lumMod val="50000"/>
                  </a:schemeClr>
                </a:solidFill>
              </a:rPr>
              <a:t>v2.0</a:t>
            </a:r>
          </a:p>
        </p:txBody>
      </p:sp>
    </p:spTree>
    <p:extLst>
      <p:ext uri="{BB962C8B-B14F-4D97-AF65-F5344CB8AC3E}">
        <p14:creationId xmlns:p14="http://schemas.microsoft.com/office/powerpoint/2010/main" val="3918406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a:t>
            </a:fld>
            <a:endParaRPr lang="fr-FR" dirty="0"/>
          </a:p>
        </p:txBody>
      </p:sp>
      <p:sp>
        <p:nvSpPr>
          <p:cNvPr id="3" name="Espace réservé du texte 2"/>
          <p:cNvSpPr>
            <a:spLocks noGrp="1"/>
          </p:cNvSpPr>
          <p:nvPr>
            <p:ph type="body" sz="quarter" idx="4294967295"/>
          </p:nvPr>
        </p:nvSpPr>
        <p:spPr>
          <a:xfrm>
            <a:off x="-8499" y="1265281"/>
            <a:ext cx="9143999" cy="990744"/>
          </a:xfrm>
        </p:spPr>
        <p:txBody>
          <a:bodyPr/>
          <a:lstStyle/>
          <a:p>
            <a:pPr algn="ctr"/>
            <a:r>
              <a:rPr lang="fr-FR" sz="2800" dirty="0"/>
              <a:t>USINAGE FORMES COMPLEXES</a:t>
            </a:r>
            <a:br>
              <a:rPr lang="fr-FR" sz="2800" dirty="0"/>
            </a:br>
            <a:r>
              <a:rPr lang="fr-FR" sz="2000" dirty="0"/>
              <a:t>________________________</a:t>
            </a:r>
            <a:endParaRPr lang="fr-FR" sz="2800" dirty="0"/>
          </a:p>
        </p:txBody>
      </p:sp>
      <p:sp>
        <p:nvSpPr>
          <p:cNvPr id="5" name="Espace réservé du texte 3"/>
          <p:cNvSpPr txBox="1">
            <a:spLocks/>
          </p:cNvSpPr>
          <p:nvPr/>
        </p:nvSpPr>
        <p:spPr>
          <a:xfrm>
            <a:off x="277251" y="2097091"/>
            <a:ext cx="8572500" cy="189034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2000" dirty="0">
                <a:latin typeface="Arial" panose="020B0604020202020204" pitchFamily="34" charset="0"/>
                <a:cs typeface="Arial" panose="020B0604020202020204" pitchFamily="34" charset="0"/>
              </a:rPr>
              <a:t>Suite à cette séance, vous devrez être capable de:</a:t>
            </a:r>
          </a:p>
          <a:p>
            <a:pPr algn="just"/>
            <a:endParaRPr lang="fr-FR" sz="1000" dirty="0">
              <a:latin typeface="Arial" panose="020B0604020202020204" pitchFamily="34" charset="0"/>
              <a:cs typeface="Arial" panose="020B0604020202020204" pitchFamily="34" charset="0"/>
            </a:endParaRPr>
          </a:p>
          <a:p>
            <a:pPr marL="809625" indent="-809625" algn="just"/>
            <a:r>
              <a:rPr lang="fr-FR" sz="2000" dirty="0">
                <a:latin typeface="Arial" panose="020B0604020202020204" pitchFamily="34" charset="0"/>
                <a:cs typeface="Arial" panose="020B0604020202020204" pitchFamily="34" charset="0"/>
              </a:rPr>
              <a:t>	- </a:t>
            </a:r>
            <a:r>
              <a:rPr lang="fr-FR" sz="2000" b="1" dirty="0">
                <a:solidFill>
                  <a:schemeClr val="accent6">
                    <a:lumMod val="75000"/>
                  </a:schemeClr>
                </a:solidFill>
                <a:latin typeface="Arial" panose="020B0604020202020204" pitchFamily="34" charset="0"/>
                <a:cs typeface="Arial" panose="020B0604020202020204" pitchFamily="34" charset="0"/>
              </a:rPr>
              <a:t>réaliser la FAO </a:t>
            </a:r>
            <a:r>
              <a:rPr lang="fr-FR" sz="2000" dirty="0">
                <a:latin typeface="Arial" panose="020B0604020202020204" pitchFamily="34" charset="0"/>
                <a:cs typeface="Arial" panose="020B0604020202020204" pitchFamily="34" charset="0"/>
              </a:rPr>
              <a:t>(Fabrication Assistée par Ordinateur) d’une pièce avec surfaces complexes (surfaces gauches)</a:t>
            </a:r>
          </a:p>
          <a:p>
            <a:pPr marL="809625" indent="-809625" algn="just"/>
            <a:r>
              <a:rPr lang="fr-FR" sz="2000" dirty="0">
                <a:latin typeface="Arial" panose="020B0604020202020204" pitchFamily="34" charset="0"/>
                <a:cs typeface="Arial" panose="020B0604020202020204" pitchFamily="34" charset="0"/>
              </a:rPr>
              <a:t>	- </a:t>
            </a:r>
            <a:r>
              <a:rPr lang="fr-FR" sz="2000" b="1" dirty="0">
                <a:solidFill>
                  <a:schemeClr val="accent6">
                    <a:lumMod val="75000"/>
                  </a:schemeClr>
                </a:solidFill>
                <a:latin typeface="Arial" panose="020B0604020202020204" pitchFamily="34" charset="0"/>
                <a:cs typeface="Arial" panose="020B0604020202020204" pitchFamily="34" charset="0"/>
              </a:rPr>
              <a:t>générer le programme CN </a:t>
            </a:r>
            <a:r>
              <a:rPr lang="fr-FR" sz="2000" dirty="0">
                <a:latin typeface="Arial" panose="020B0604020202020204" pitchFamily="34" charset="0"/>
                <a:cs typeface="Arial" panose="020B0604020202020204" pitchFamily="34" charset="0"/>
              </a:rPr>
              <a:t>pour une machine donnée</a:t>
            </a:r>
          </a:p>
        </p:txBody>
      </p:sp>
      <p:sp>
        <p:nvSpPr>
          <p:cNvPr id="6" name="Rectangle 5"/>
          <p:cNvSpPr/>
          <p:nvPr/>
        </p:nvSpPr>
        <p:spPr>
          <a:xfrm>
            <a:off x="1485900" y="4013330"/>
            <a:ext cx="6191250" cy="1184940"/>
          </a:xfrm>
          <a:prstGeom prst="rect">
            <a:avLst/>
          </a:prstGeom>
          <a:ln>
            <a:solidFill>
              <a:srgbClr val="FF0000"/>
            </a:solidFill>
          </a:ln>
        </p:spPr>
        <p:txBody>
          <a:bodyPr wrap="square">
            <a:spAutoFit/>
          </a:bodyPr>
          <a:lstStyle/>
          <a:p>
            <a:pPr algn="ctr"/>
            <a:r>
              <a:rPr lang="fr-FR" sz="2000" dirty="0">
                <a:solidFill>
                  <a:srgbClr val="FF0000"/>
                </a:solidFill>
                <a:latin typeface="Arial" panose="020B0604020202020204" pitchFamily="34" charset="0"/>
                <a:cs typeface="Arial" panose="020B0604020202020204" pitchFamily="34" charset="0"/>
              </a:rPr>
              <a:t>Ces acquis d’apprentissage sont les prérequis </a:t>
            </a:r>
            <a:r>
              <a:rPr lang="fr-FR" sz="2000" b="1" dirty="0">
                <a:solidFill>
                  <a:srgbClr val="FF0000"/>
                </a:solidFill>
                <a:latin typeface="Arial" panose="020B0604020202020204" pitchFamily="34" charset="0"/>
                <a:cs typeface="Arial" panose="020B0604020202020204" pitchFamily="34" charset="0"/>
              </a:rPr>
              <a:t>indispensables</a:t>
            </a:r>
            <a:r>
              <a:rPr lang="fr-FR" sz="2000" dirty="0">
                <a:solidFill>
                  <a:srgbClr val="FF0000"/>
                </a:solidFill>
                <a:latin typeface="Arial" panose="020B0604020202020204" pitchFamily="34" charset="0"/>
                <a:cs typeface="Arial" panose="020B0604020202020204" pitchFamily="34" charset="0"/>
              </a:rPr>
              <a:t> pour les séances de TP Usinage Formes Complexes.</a:t>
            </a:r>
          </a:p>
          <a:p>
            <a:pPr algn="ctr"/>
            <a:endParaRPr lang="fr-FR" sz="11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8898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a:t>
            </a:fld>
            <a:endParaRPr lang="fr-FR" dirty="0"/>
          </a:p>
        </p:txBody>
      </p:sp>
      <p:sp>
        <p:nvSpPr>
          <p:cNvPr id="3" name="Rectangle 2"/>
          <p:cNvSpPr/>
          <p:nvPr/>
        </p:nvSpPr>
        <p:spPr>
          <a:xfrm>
            <a:off x="863600" y="1074509"/>
            <a:ext cx="8158480" cy="4401205"/>
          </a:xfrm>
          <a:prstGeom prst="rect">
            <a:avLst/>
          </a:prstGeom>
        </p:spPr>
        <p:txBody>
          <a:bodyPr wrap="square">
            <a:spAutoFit/>
          </a:bodyPr>
          <a:lstStyle/>
          <a:p>
            <a:r>
              <a:rPr lang="fr-FR" sz="2000" u="sng" dirty="0">
                <a:latin typeface="Arial" panose="020B0604020202020204" pitchFamily="34" charset="0"/>
              </a:rPr>
              <a:t>Vous devez être notamment capable de</a:t>
            </a:r>
            <a:r>
              <a:rPr lang="fr-FR" sz="2000" dirty="0">
                <a:latin typeface="Arial" panose="020B0604020202020204" pitchFamily="34" charset="0"/>
              </a:rPr>
              <a:t>:</a:t>
            </a:r>
          </a:p>
          <a:p>
            <a:endParaRPr lang="fr-FR" sz="2000" dirty="0">
              <a:latin typeface="Arial" panose="020B0604020202020204" pitchFamily="34" charset="0"/>
            </a:endParaRPr>
          </a:p>
          <a:p>
            <a:pPr marL="342900" indent="-342900">
              <a:buFontTx/>
              <a:buChar char="-"/>
            </a:pPr>
            <a:r>
              <a:rPr lang="fr-FR" sz="2000" b="1" dirty="0">
                <a:solidFill>
                  <a:srgbClr val="FF0000"/>
                </a:solidFill>
                <a:latin typeface="Arial" panose="020B0604020202020204" pitchFamily="34" charset="0"/>
              </a:rPr>
              <a:t>configurer la phase </a:t>
            </a:r>
            <a:r>
              <a:rPr lang="fr-FR" sz="2000" dirty="0">
                <a:latin typeface="Arial" panose="020B0604020202020204" pitchFamily="34" charset="0"/>
              </a:rPr>
              <a:t>d’usinage (machine, repère, géométrie...)</a:t>
            </a:r>
          </a:p>
          <a:p>
            <a:pPr marL="342900" indent="-342900">
              <a:buFontTx/>
              <a:buChar char="-"/>
            </a:pPr>
            <a:endParaRPr lang="fr-FR" sz="2000" dirty="0">
              <a:latin typeface="Arial" panose="020B0604020202020204" pitchFamily="34" charset="0"/>
            </a:endParaRPr>
          </a:p>
          <a:p>
            <a:pPr marL="342900" indent="-342900">
              <a:buFontTx/>
              <a:buChar char="-"/>
            </a:pPr>
            <a:r>
              <a:rPr lang="fr-FR" sz="2000" b="1" dirty="0">
                <a:solidFill>
                  <a:srgbClr val="FF0000"/>
                </a:solidFill>
                <a:latin typeface="Arial" panose="020B0604020202020204" pitchFamily="34" charset="0"/>
              </a:rPr>
              <a:t>créer une opération </a:t>
            </a:r>
            <a:r>
              <a:rPr lang="fr-FR" sz="2000" dirty="0">
                <a:latin typeface="Arial" panose="020B0604020202020204" pitchFamily="34" charset="0"/>
              </a:rPr>
              <a:t>d’usinage (configurer la trajectoire -géométrie, stratégie -, définir l’outil et les paramètres de coupe, les paramètres opératoires et les trajectoires d’approche et de retrait).</a:t>
            </a:r>
          </a:p>
          <a:p>
            <a:pPr marL="342900" indent="-342900">
              <a:buFontTx/>
              <a:buChar char="-"/>
            </a:pPr>
            <a:endParaRPr lang="fr-FR" sz="2000" dirty="0">
              <a:latin typeface="Arial" panose="020B0604020202020204" pitchFamily="34" charset="0"/>
            </a:endParaRPr>
          </a:p>
          <a:p>
            <a:pPr marL="342900" indent="-342900">
              <a:buFontTx/>
              <a:buChar char="-"/>
            </a:pPr>
            <a:r>
              <a:rPr lang="fr-FR" sz="2000" b="1" dirty="0">
                <a:solidFill>
                  <a:srgbClr val="FF0000"/>
                </a:solidFill>
                <a:latin typeface="Arial" panose="020B0604020202020204" pitchFamily="34" charset="0"/>
              </a:rPr>
              <a:t>Réorganiser</a:t>
            </a:r>
            <a:r>
              <a:rPr lang="fr-FR" sz="2000" dirty="0">
                <a:latin typeface="Arial" panose="020B0604020202020204" pitchFamily="34" charset="0"/>
              </a:rPr>
              <a:t> les opérations.</a:t>
            </a:r>
          </a:p>
          <a:p>
            <a:pPr marL="342900" indent="-342900">
              <a:buFontTx/>
              <a:buChar char="-"/>
            </a:pPr>
            <a:endParaRPr lang="fr-FR" sz="2000" dirty="0">
              <a:latin typeface="Arial" panose="020B0604020202020204" pitchFamily="34" charset="0"/>
            </a:endParaRPr>
          </a:p>
          <a:p>
            <a:pPr marL="342900" indent="-342900">
              <a:buFontTx/>
              <a:buChar char="-"/>
            </a:pPr>
            <a:r>
              <a:rPr lang="fr-FR" sz="2000" b="1" dirty="0">
                <a:solidFill>
                  <a:srgbClr val="FF0000"/>
                </a:solidFill>
                <a:latin typeface="Arial" panose="020B0604020202020204" pitchFamily="34" charset="0"/>
              </a:rPr>
              <a:t>Valider la stratégie </a:t>
            </a:r>
            <a:r>
              <a:rPr lang="fr-FR" sz="2000" dirty="0">
                <a:latin typeface="Arial" panose="020B0604020202020204" pitchFamily="34" charset="0"/>
              </a:rPr>
              <a:t>(pas de collision, quantité de matière restante, mode de pénétration dans la matière ...).</a:t>
            </a:r>
          </a:p>
          <a:p>
            <a:pPr marL="342900" indent="-342900">
              <a:buFontTx/>
              <a:buChar char="-"/>
            </a:pPr>
            <a:endParaRPr lang="fr-FR" sz="2000" dirty="0">
              <a:latin typeface="Arial" panose="020B0604020202020204" pitchFamily="34" charset="0"/>
            </a:endParaRPr>
          </a:p>
          <a:p>
            <a:pPr marL="342900" indent="-342900">
              <a:buFontTx/>
              <a:buChar char="-"/>
            </a:pPr>
            <a:r>
              <a:rPr lang="fr-FR" sz="2000" b="1" dirty="0">
                <a:solidFill>
                  <a:srgbClr val="FF0000"/>
                </a:solidFill>
                <a:latin typeface="Arial" panose="020B0604020202020204" pitchFamily="34" charset="0"/>
              </a:rPr>
              <a:t>générer</a:t>
            </a:r>
            <a:r>
              <a:rPr lang="fr-FR" sz="2000" dirty="0">
                <a:latin typeface="Arial" panose="020B0604020202020204" pitchFamily="34" charset="0"/>
              </a:rPr>
              <a:t> le programme le fichier APT et le programme CN</a:t>
            </a:r>
            <a:endParaRPr lang="fr-FR" sz="2000" dirty="0"/>
          </a:p>
        </p:txBody>
      </p:sp>
      <p:sp>
        <p:nvSpPr>
          <p:cNvPr id="4" name="Rectangle 3"/>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Acquis d’apprentissage</a:t>
            </a:r>
            <a:endParaRPr lang="fr-FR" altLang="fr-FR" sz="900" b="1" u="sng"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19145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a:t>
            </a:fld>
            <a:endParaRPr lang="fr-FR" dirty="0"/>
          </a:p>
        </p:txBody>
      </p:sp>
      <p:sp>
        <p:nvSpPr>
          <p:cNvPr id="5" name="Rectangle 4"/>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Déroulement de la séance</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8" name="Rectangle 7"/>
          <p:cNvSpPr/>
          <p:nvPr/>
        </p:nvSpPr>
        <p:spPr>
          <a:xfrm>
            <a:off x="1219200" y="1708557"/>
            <a:ext cx="7528560" cy="3785652"/>
          </a:xfrm>
          <a:prstGeom prst="rect">
            <a:avLst/>
          </a:prstGeom>
        </p:spPr>
        <p:txBody>
          <a:bodyPr wrap="square">
            <a:spAutoFit/>
          </a:bodyPr>
          <a:lstStyle/>
          <a:p>
            <a:pPr>
              <a:lnSpc>
                <a:spcPct val="150000"/>
              </a:lnSpc>
            </a:pPr>
            <a:r>
              <a:rPr lang="fr-FR" sz="2000" b="1" u="sng" dirty="0">
                <a:solidFill>
                  <a:srgbClr val="80276C"/>
                </a:solidFill>
                <a:latin typeface="Arial" panose="020B0604020202020204" pitchFamily="34" charset="0"/>
              </a:rPr>
              <a:t>Partie I (~2 heures) :</a:t>
            </a:r>
          </a:p>
          <a:p>
            <a:pPr marL="893763">
              <a:lnSpc>
                <a:spcPct val="150000"/>
              </a:lnSpc>
            </a:pPr>
            <a:r>
              <a:rPr lang="fr-FR" sz="2000" dirty="0">
                <a:latin typeface="Arial" panose="020B0604020202020204" pitchFamily="34" charset="0"/>
              </a:rPr>
              <a:t>Réaliser la fabrication assistée par ordinateur de l’empreinte d’un croisillon (</a:t>
            </a:r>
            <a:r>
              <a:rPr lang="fr-FR" sz="2000" b="1" dirty="0">
                <a:solidFill>
                  <a:srgbClr val="00B0F0"/>
                </a:solidFill>
                <a:latin typeface="Arial" panose="020B0604020202020204" pitchFamily="34" charset="0"/>
              </a:rPr>
              <a:t>Matrice Extérieure</a:t>
            </a:r>
            <a:r>
              <a:rPr lang="fr-FR" sz="2000" dirty="0">
                <a:latin typeface="Arial" panose="020B0604020202020204" pitchFamily="34" charset="0"/>
              </a:rPr>
              <a:t>) en suivant la trame qui va suivre.</a:t>
            </a:r>
          </a:p>
          <a:p>
            <a:pPr marL="893763">
              <a:lnSpc>
                <a:spcPct val="150000"/>
              </a:lnSpc>
            </a:pPr>
            <a:endParaRPr lang="fr-FR" sz="2000" dirty="0">
              <a:latin typeface="Arial" panose="020B0604020202020204" pitchFamily="34" charset="0"/>
            </a:endParaRPr>
          </a:p>
          <a:p>
            <a:pPr>
              <a:lnSpc>
                <a:spcPct val="150000"/>
              </a:lnSpc>
            </a:pPr>
            <a:r>
              <a:rPr lang="fr-FR" sz="2000" b="1" u="sng" dirty="0">
                <a:solidFill>
                  <a:srgbClr val="80276C"/>
                </a:solidFill>
                <a:latin typeface="Arial" panose="020B0604020202020204" pitchFamily="34" charset="0"/>
              </a:rPr>
              <a:t>Partie II (~2 heures) :</a:t>
            </a:r>
          </a:p>
          <a:p>
            <a:pPr marL="893763">
              <a:lnSpc>
                <a:spcPct val="150000"/>
              </a:lnSpc>
            </a:pPr>
            <a:r>
              <a:rPr lang="fr-FR" sz="2000" dirty="0">
                <a:latin typeface="Arial" panose="020B0604020202020204" pitchFamily="34" charset="0"/>
              </a:rPr>
              <a:t>	Faire de même pour le fichier </a:t>
            </a:r>
            <a:r>
              <a:rPr lang="fr-FR" sz="2000" b="1" dirty="0">
                <a:solidFill>
                  <a:srgbClr val="00B0F0"/>
                </a:solidFill>
                <a:latin typeface="Arial" panose="020B0604020202020204" pitchFamily="34" charset="0"/>
              </a:rPr>
              <a:t>Matrice Intérieure</a:t>
            </a:r>
            <a:r>
              <a:rPr lang="fr-FR" sz="2000" dirty="0">
                <a:latin typeface="Arial" panose="020B0604020202020204" pitchFamily="34" charset="0"/>
              </a:rPr>
              <a:t>, mais en </a:t>
            </a:r>
            <a:r>
              <a:rPr lang="fr-FR" sz="2000" b="1" dirty="0">
                <a:solidFill>
                  <a:srgbClr val="FF0000"/>
                </a:solidFill>
                <a:latin typeface="Arial" panose="020B0604020202020204" pitchFamily="34" charset="0"/>
              </a:rPr>
              <a:t>autonomie</a:t>
            </a:r>
            <a:r>
              <a:rPr lang="fr-FR" sz="2000" dirty="0">
                <a:latin typeface="Arial" panose="020B0604020202020204" pitchFamily="34" charset="0"/>
              </a:rPr>
              <a:t> !</a:t>
            </a:r>
            <a:endParaRPr lang="fr-FR" sz="2000" dirty="0"/>
          </a:p>
        </p:txBody>
      </p:sp>
      <p:pic>
        <p:nvPicPr>
          <p:cNvPr id="6" name="Image 5">
            <a:extLst>
              <a:ext uri="{FF2B5EF4-FFF2-40B4-BE49-F238E27FC236}">
                <a16:creationId xmlns:a16="http://schemas.microsoft.com/office/drawing/2014/main" id="{DEFE2DDD-E76C-4E3F-9154-0F25BE2FF0D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38433" y="2277371"/>
            <a:ext cx="1819072" cy="1569973"/>
          </a:xfrm>
          <a:prstGeom prst="rect">
            <a:avLst/>
          </a:prstGeom>
        </p:spPr>
      </p:pic>
      <p:pic>
        <p:nvPicPr>
          <p:cNvPr id="7" name="Image 6">
            <a:extLst>
              <a:ext uri="{FF2B5EF4-FFF2-40B4-BE49-F238E27FC236}">
                <a16:creationId xmlns:a16="http://schemas.microsoft.com/office/drawing/2014/main" id="{F532C574-127A-42C6-A9CF-29DABAF3BA95}"/>
              </a:ext>
            </a:extLst>
          </p:cNvPr>
          <p:cNvPicPr>
            <a:picLocks noChangeAspect="1"/>
          </p:cNvPicPr>
          <p:nvPr/>
        </p:nvPicPr>
        <p:blipFill rotWithShape="1">
          <a:blip r:embed="rId4"/>
          <a:srcRect r="7243"/>
          <a:stretch/>
        </p:blipFill>
        <p:spPr>
          <a:xfrm>
            <a:off x="166254" y="4554443"/>
            <a:ext cx="1791251" cy="1295512"/>
          </a:xfrm>
          <a:prstGeom prst="rect">
            <a:avLst/>
          </a:prstGeom>
        </p:spPr>
      </p:pic>
    </p:spTree>
    <p:extLst>
      <p:ext uri="{BB962C8B-B14F-4D97-AF65-F5344CB8AC3E}">
        <p14:creationId xmlns:p14="http://schemas.microsoft.com/office/powerpoint/2010/main" val="3004868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5</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Sommaire</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4" name="ZoneTexte 3"/>
          <p:cNvSpPr txBox="1"/>
          <p:nvPr/>
        </p:nvSpPr>
        <p:spPr>
          <a:xfrm>
            <a:off x="755006" y="1609689"/>
            <a:ext cx="3238259" cy="1477328"/>
          </a:xfrm>
          <a:prstGeom prst="rect">
            <a:avLst/>
          </a:prstGeom>
          <a:noFill/>
        </p:spPr>
        <p:txBody>
          <a:bodyPr wrap="none" rtlCol="0">
            <a:spAutoFit/>
          </a:bodyPr>
          <a:lstStyle/>
          <a:p>
            <a:pPr marL="285750" indent="-285750">
              <a:buFontTx/>
              <a:buChar char="-"/>
            </a:pPr>
            <a:r>
              <a:rPr lang="fr-FR" dirty="0">
                <a:hlinkClick r:id="rId3" action="ppaction://hlinksldjump"/>
              </a:rPr>
              <a:t>Paramétrage 3Dexp</a:t>
            </a:r>
            <a:endParaRPr lang="fr-FR" dirty="0"/>
          </a:p>
          <a:p>
            <a:pPr marL="285750" indent="-285750">
              <a:buFontTx/>
              <a:buChar char="-"/>
            </a:pPr>
            <a:r>
              <a:rPr lang="fr-FR" dirty="0">
                <a:hlinkClick r:id="rId4" action="ppaction://hlinksldjump"/>
              </a:rPr>
              <a:t>Récupération de la CAO</a:t>
            </a:r>
            <a:endParaRPr lang="fr-FR" dirty="0"/>
          </a:p>
          <a:p>
            <a:pPr marL="285750" indent="-285750">
              <a:buFontTx/>
              <a:buChar char="-"/>
            </a:pPr>
            <a:r>
              <a:rPr lang="fr-FR" dirty="0">
                <a:hlinkClick r:id="rId5" action="ppaction://hlinksldjump"/>
              </a:rPr>
              <a:t>Les étapes de la FAO</a:t>
            </a:r>
            <a:endParaRPr lang="fr-FR" dirty="0"/>
          </a:p>
          <a:p>
            <a:pPr marL="285750" indent="-285750">
              <a:buFontTx/>
              <a:buChar char="-"/>
            </a:pPr>
            <a:r>
              <a:rPr lang="fr-FR" dirty="0">
                <a:hlinkClick r:id="rId6" action="ppaction://hlinksldjump"/>
              </a:rPr>
              <a:t>Démarrer la FAO</a:t>
            </a:r>
            <a:endParaRPr lang="fr-FR" dirty="0"/>
          </a:p>
          <a:p>
            <a:pPr marL="285750" indent="-285750">
              <a:buFontTx/>
              <a:buChar char="-"/>
            </a:pPr>
            <a:r>
              <a:rPr lang="fr-FR" dirty="0">
                <a:hlinkClick r:id="rId7" action="ppaction://hlinksldjump"/>
              </a:rPr>
              <a:t>Configurer la Phase d’usinage</a:t>
            </a:r>
            <a:endParaRPr lang="fr-FR" dirty="0"/>
          </a:p>
        </p:txBody>
      </p:sp>
      <p:sp>
        <p:nvSpPr>
          <p:cNvPr id="5" name="ZoneTexte 4"/>
          <p:cNvSpPr txBox="1"/>
          <p:nvPr/>
        </p:nvSpPr>
        <p:spPr>
          <a:xfrm>
            <a:off x="5141533" y="3187185"/>
            <a:ext cx="2308774" cy="369332"/>
          </a:xfrm>
          <a:prstGeom prst="rect">
            <a:avLst/>
          </a:prstGeom>
          <a:noFill/>
        </p:spPr>
        <p:txBody>
          <a:bodyPr wrap="none" rtlCol="0">
            <a:spAutoFit/>
          </a:bodyPr>
          <a:lstStyle/>
          <a:p>
            <a:pPr marL="285750" indent="-285750">
              <a:buFontTx/>
              <a:buChar char="-"/>
            </a:pPr>
            <a:r>
              <a:rPr lang="fr-FR" dirty="0">
                <a:hlinkClick r:id="rId8" action="ppaction://hlinksldjump"/>
              </a:rPr>
              <a:t>Analyse du Résultat</a:t>
            </a:r>
            <a:endParaRPr lang="fr-FR" dirty="0"/>
          </a:p>
        </p:txBody>
      </p:sp>
      <p:sp>
        <p:nvSpPr>
          <p:cNvPr id="6" name="ZoneTexte 5"/>
          <p:cNvSpPr txBox="1"/>
          <p:nvPr/>
        </p:nvSpPr>
        <p:spPr>
          <a:xfrm>
            <a:off x="755006" y="3605759"/>
            <a:ext cx="2688365" cy="2031325"/>
          </a:xfrm>
          <a:prstGeom prst="rect">
            <a:avLst/>
          </a:prstGeom>
          <a:noFill/>
        </p:spPr>
        <p:txBody>
          <a:bodyPr wrap="none" rtlCol="0">
            <a:spAutoFit/>
          </a:bodyPr>
          <a:lstStyle/>
          <a:p>
            <a:pPr marL="285750" indent="-285750">
              <a:buFontTx/>
              <a:buChar char="-"/>
            </a:pPr>
            <a:r>
              <a:rPr lang="fr-FR" dirty="0">
                <a:hlinkClick r:id="rId9" action="ppaction://hlinksldjump"/>
              </a:rPr>
              <a:t>Gamme d’usinage</a:t>
            </a:r>
            <a:endParaRPr lang="fr-FR" dirty="0"/>
          </a:p>
          <a:p>
            <a:pPr marL="285750" indent="-285750">
              <a:buFontTx/>
              <a:buChar char="-"/>
            </a:pPr>
            <a:r>
              <a:rPr lang="fr-FR" dirty="0">
                <a:hlinkClick r:id="rId10" action="ppaction://hlinksldjump"/>
              </a:rPr>
              <a:t>Surfaçage</a:t>
            </a:r>
            <a:endParaRPr lang="fr-FR" dirty="0"/>
          </a:p>
          <a:p>
            <a:pPr marL="285750" indent="-285750">
              <a:buFontTx/>
              <a:buChar char="-"/>
            </a:pPr>
            <a:r>
              <a:rPr lang="fr-FR" dirty="0">
                <a:hlinkClick r:id="rId11" action="ppaction://hlinksldjump"/>
              </a:rPr>
              <a:t>Ebauche</a:t>
            </a:r>
            <a:endParaRPr lang="fr-FR" dirty="0"/>
          </a:p>
          <a:p>
            <a:pPr marL="285750" indent="-285750">
              <a:buFontTx/>
              <a:buChar char="-"/>
            </a:pPr>
            <a:r>
              <a:rPr lang="fr-FR" dirty="0">
                <a:hlinkClick r:id="rId12" action="ppaction://hlinksldjump"/>
              </a:rPr>
              <a:t>½ finition</a:t>
            </a:r>
            <a:endParaRPr lang="fr-FR" dirty="0"/>
          </a:p>
          <a:p>
            <a:pPr marL="285750" indent="-285750">
              <a:buFontTx/>
              <a:buChar char="-"/>
            </a:pPr>
            <a:r>
              <a:rPr lang="fr-FR" dirty="0">
                <a:hlinkClick r:id="rId13" action="ppaction://hlinksldjump"/>
              </a:rPr>
              <a:t>Finition</a:t>
            </a:r>
            <a:endParaRPr lang="fr-FR" dirty="0"/>
          </a:p>
          <a:p>
            <a:pPr marL="285750" indent="-285750">
              <a:buFontTx/>
              <a:buChar char="-"/>
            </a:pPr>
            <a:r>
              <a:rPr lang="fr-FR" dirty="0">
                <a:hlinkClick r:id="rId14" action="ppaction://hlinksldjump"/>
              </a:rPr>
              <a:t>Finition Niveau Z</a:t>
            </a:r>
            <a:endParaRPr lang="fr-FR" dirty="0"/>
          </a:p>
          <a:p>
            <a:pPr marL="285750" indent="-285750">
              <a:buFontTx/>
              <a:buChar char="-"/>
            </a:pPr>
            <a:r>
              <a:rPr lang="fr-FR" dirty="0">
                <a:hlinkClick r:id="rId15" action="ppaction://hlinksldjump"/>
              </a:rPr>
              <a:t>Finition Fraisage Spirale</a:t>
            </a:r>
            <a:endParaRPr lang="fr-FR" dirty="0"/>
          </a:p>
        </p:txBody>
      </p:sp>
      <p:sp>
        <p:nvSpPr>
          <p:cNvPr id="7" name="ZoneTexte 6"/>
          <p:cNvSpPr txBox="1"/>
          <p:nvPr/>
        </p:nvSpPr>
        <p:spPr>
          <a:xfrm>
            <a:off x="5139111" y="1760182"/>
            <a:ext cx="3466655" cy="646331"/>
          </a:xfrm>
          <a:prstGeom prst="rect">
            <a:avLst/>
          </a:prstGeom>
          <a:noFill/>
        </p:spPr>
        <p:txBody>
          <a:bodyPr wrap="none" rtlCol="0">
            <a:spAutoFit/>
          </a:bodyPr>
          <a:lstStyle/>
          <a:p>
            <a:pPr marL="285750" indent="-285750">
              <a:buFontTx/>
              <a:buChar char="-"/>
            </a:pPr>
            <a:r>
              <a:rPr lang="fr-FR" dirty="0">
                <a:hlinkClick r:id="rId16" action="ppaction://hlinksldjump"/>
              </a:rPr>
              <a:t>Visualisation / Simulation 1 OP</a:t>
            </a:r>
            <a:endParaRPr lang="fr-FR" dirty="0"/>
          </a:p>
          <a:p>
            <a:pPr marL="285750" indent="-285750">
              <a:buFontTx/>
              <a:buChar char="-"/>
            </a:pPr>
            <a:r>
              <a:rPr lang="fr-FR" dirty="0">
                <a:hlinkClick r:id="rId17" action="ppaction://hlinksldjump"/>
              </a:rPr>
              <a:t>Simulation Multiples opérations</a:t>
            </a:r>
            <a:endParaRPr lang="fr-FR" dirty="0"/>
          </a:p>
        </p:txBody>
      </p:sp>
      <p:sp>
        <p:nvSpPr>
          <p:cNvPr id="8" name="ZoneTexte 7"/>
          <p:cNvSpPr txBox="1"/>
          <p:nvPr/>
        </p:nvSpPr>
        <p:spPr>
          <a:xfrm>
            <a:off x="5141533" y="4098008"/>
            <a:ext cx="2105256" cy="646331"/>
          </a:xfrm>
          <a:prstGeom prst="rect">
            <a:avLst/>
          </a:prstGeom>
          <a:noFill/>
        </p:spPr>
        <p:txBody>
          <a:bodyPr wrap="none" rtlCol="0">
            <a:spAutoFit/>
          </a:bodyPr>
          <a:lstStyle/>
          <a:p>
            <a:pPr marL="285750" indent="-285750">
              <a:buFontTx/>
              <a:buChar char="-"/>
            </a:pPr>
            <a:r>
              <a:rPr lang="fr-FR" dirty="0">
                <a:hlinkClick r:id="rId18" action="ppaction://hlinksldjump"/>
              </a:rPr>
              <a:t>Générer APT</a:t>
            </a:r>
            <a:endParaRPr lang="fr-FR" dirty="0"/>
          </a:p>
          <a:p>
            <a:pPr marL="285750" indent="-285750">
              <a:buFontTx/>
              <a:buChar char="-"/>
            </a:pPr>
            <a:r>
              <a:rPr lang="fr-FR" dirty="0">
                <a:hlinkClick r:id="rId19" action="ppaction://hlinksldjump"/>
              </a:rPr>
              <a:t>Générer Code CN</a:t>
            </a:r>
            <a:endParaRPr lang="fr-FR" dirty="0"/>
          </a:p>
        </p:txBody>
      </p:sp>
      <p:sp>
        <p:nvSpPr>
          <p:cNvPr id="9" name="Rectangle 8"/>
          <p:cNvSpPr/>
          <p:nvPr/>
        </p:nvSpPr>
        <p:spPr>
          <a:xfrm>
            <a:off x="575732" y="1305294"/>
            <a:ext cx="1454244" cy="369332"/>
          </a:xfrm>
          <a:prstGeom prst="rect">
            <a:avLst/>
          </a:prstGeom>
        </p:spPr>
        <p:txBody>
          <a:bodyPr wrap="none">
            <a:spAutoFit/>
          </a:bodyPr>
          <a:lstStyle/>
          <a:p>
            <a:r>
              <a:rPr lang="fr-FR" b="1" u="sng" dirty="0">
                <a:solidFill>
                  <a:srgbClr val="80276C"/>
                </a:solidFill>
                <a:latin typeface="Arial" panose="020B0604020202020204" pitchFamily="34" charset="0"/>
              </a:rPr>
              <a:t>Démarrage </a:t>
            </a:r>
            <a:endParaRPr lang="fr-FR" dirty="0"/>
          </a:p>
        </p:txBody>
      </p:sp>
      <p:sp>
        <p:nvSpPr>
          <p:cNvPr id="10" name="Rectangle 9"/>
          <p:cNvSpPr/>
          <p:nvPr/>
        </p:nvSpPr>
        <p:spPr>
          <a:xfrm>
            <a:off x="575732" y="3236427"/>
            <a:ext cx="1826141" cy="369332"/>
          </a:xfrm>
          <a:prstGeom prst="rect">
            <a:avLst/>
          </a:prstGeom>
        </p:spPr>
        <p:txBody>
          <a:bodyPr wrap="none">
            <a:spAutoFit/>
          </a:bodyPr>
          <a:lstStyle/>
          <a:p>
            <a:r>
              <a:rPr lang="fr-FR" b="1" u="sng" dirty="0">
                <a:solidFill>
                  <a:srgbClr val="80276C"/>
                </a:solidFill>
                <a:latin typeface="Arial" panose="020B0604020202020204" pitchFamily="34" charset="0"/>
              </a:rPr>
              <a:t>Les opérations</a:t>
            </a:r>
            <a:endParaRPr lang="fr-FR" dirty="0"/>
          </a:p>
        </p:txBody>
      </p:sp>
      <p:sp>
        <p:nvSpPr>
          <p:cNvPr id="11" name="Rectangle 10"/>
          <p:cNvSpPr/>
          <p:nvPr/>
        </p:nvSpPr>
        <p:spPr>
          <a:xfrm>
            <a:off x="4853564" y="1489014"/>
            <a:ext cx="2762295" cy="369332"/>
          </a:xfrm>
          <a:prstGeom prst="rect">
            <a:avLst/>
          </a:prstGeom>
        </p:spPr>
        <p:txBody>
          <a:bodyPr wrap="none">
            <a:spAutoFit/>
          </a:bodyPr>
          <a:lstStyle/>
          <a:p>
            <a:r>
              <a:rPr lang="fr-FR" b="1" u="sng" dirty="0">
                <a:solidFill>
                  <a:srgbClr val="80276C"/>
                </a:solidFill>
                <a:latin typeface="Arial" panose="020B0604020202020204" pitchFamily="34" charset="0"/>
              </a:rPr>
              <a:t>Simulation de l’usinage</a:t>
            </a:r>
            <a:endParaRPr lang="fr-FR" dirty="0"/>
          </a:p>
        </p:txBody>
      </p:sp>
      <p:sp>
        <p:nvSpPr>
          <p:cNvPr id="12" name="Rectangle 11"/>
          <p:cNvSpPr/>
          <p:nvPr/>
        </p:nvSpPr>
        <p:spPr>
          <a:xfrm>
            <a:off x="4853564" y="3779466"/>
            <a:ext cx="2659702" cy="369332"/>
          </a:xfrm>
          <a:prstGeom prst="rect">
            <a:avLst/>
          </a:prstGeom>
        </p:spPr>
        <p:txBody>
          <a:bodyPr wrap="none">
            <a:spAutoFit/>
          </a:bodyPr>
          <a:lstStyle/>
          <a:p>
            <a:r>
              <a:rPr lang="fr-FR" b="1" u="sng" dirty="0">
                <a:solidFill>
                  <a:srgbClr val="80276C"/>
                </a:solidFill>
                <a:latin typeface="Arial" panose="020B0604020202020204" pitchFamily="34" charset="0"/>
              </a:rPr>
              <a:t>Générer le programme</a:t>
            </a:r>
            <a:endParaRPr lang="fr-FR" dirty="0"/>
          </a:p>
        </p:txBody>
      </p:sp>
      <p:sp>
        <p:nvSpPr>
          <p:cNvPr id="13" name="Rectangle 12"/>
          <p:cNvSpPr/>
          <p:nvPr/>
        </p:nvSpPr>
        <p:spPr>
          <a:xfrm>
            <a:off x="4853564" y="2868643"/>
            <a:ext cx="3121367" cy="369332"/>
          </a:xfrm>
          <a:prstGeom prst="rect">
            <a:avLst/>
          </a:prstGeom>
        </p:spPr>
        <p:txBody>
          <a:bodyPr wrap="none">
            <a:spAutoFit/>
          </a:bodyPr>
          <a:lstStyle/>
          <a:p>
            <a:r>
              <a:rPr lang="fr-FR" b="1" u="sng" dirty="0">
                <a:solidFill>
                  <a:srgbClr val="80276C"/>
                </a:solidFill>
                <a:latin typeface="Arial" panose="020B0604020202020204" pitchFamily="34" charset="0"/>
              </a:rPr>
              <a:t>Vérification du programme</a:t>
            </a:r>
            <a:endParaRPr lang="fr-FR" dirty="0"/>
          </a:p>
        </p:txBody>
      </p:sp>
      <p:sp>
        <p:nvSpPr>
          <p:cNvPr id="14" name="ZoneTexte 13">
            <a:hlinkClick r:id="rId20" action="ppaction://hlinksldjump"/>
          </p:cNvPr>
          <p:cNvSpPr txBox="1"/>
          <p:nvPr/>
        </p:nvSpPr>
        <p:spPr>
          <a:xfrm>
            <a:off x="5141533" y="5221958"/>
            <a:ext cx="2217979" cy="369332"/>
          </a:xfrm>
          <a:prstGeom prst="rect">
            <a:avLst/>
          </a:prstGeom>
          <a:noFill/>
        </p:spPr>
        <p:txBody>
          <a:bodyPr wrap="none" rtlCol="0">
            <a:spAutoFit/>
          </a:bodyPr>
          <a:lstStyle/>
          <a:p>
            <a:pPr marL="285750" indent="-285750">
              <a:buFontTx/>
              <a:buChar char="-"/>
            </a:pPr>
            <a:r>
              <a:rPr lang="fr-FR" dirty="0">
                <a:hlinkClick r:id="rId20" action="ppaction://hlinksldjump"/>
              </a:rPr>
              <a:t>Exporter en 3Dxml</a:t>
            </a:r>
            <a:endParaRPr lang="fr-FR" dirty="0"/>
          </a:p>
        </p:txBody>
      </p:sp>
      <p:sp>
        <p:nvSpPr>
          <p:cNvPr id="15" name="Rectangle 14"/>
          <p:cNvSpPr/>
          <p:nvPr/>
        </p:nvSpPr>
        <p:spPr>
          <a:xfrm>
            <a:off x="4853564" y="4903416"/>
            <a:ext cx="1928798" cy="369332"/>
          </a:xfrm>
          <a:prstGeom prst="rect">
            <a:avLst/>
          </a:prstGeom>
        </p:spPr>
        <p:txBody>
          <a:bodyPr wrap="none">
            <a:spAutoFit/>
          </a:bodyPr>
          <a:lstStyle/>
          <a:p>
            <a:r>
              <a:rPr lang="fr-FR" b="1" u="sng" dirty="0">
                <a:solidFill>
                  <a:srgbClr val="80276C"/>
                </a:solidFill>
                <a:latin typeface="Arial" panose="020B0604020202020204" pitchFamily="34" charset="0"/>
              </a:rPr>
              <a:t>Exporter la FAO</a:t>
            </a:r>
            <a:endParaRPr lang="fr-FR" dirty="0"/>
          </a:p>
        </p:txBody>
      </p:sp>
      <p:sp>
        <p:nvSpPr>
          <p:cNvPr id="18" name="Rectangle à coins arrondis 17">
            <a:extLst>
              <a:ext uri="{FF2B5EF4-FFF2-40B4-BE49-F238E27FC236}">
                <a16:creationId xmlns:a16="http://schemas.microsoft.com/office/drawing/2014/main" id="{26B00545-863F-4C57-9DBD-7B8D49BA1CDE}"/>
              </a:ext>
            </a:extLst>
          </p:cNvPr>
          <p:cNvSpPr/>
          <p:nvPr/>
        </p:nvSpPr>
        <p:spPr>
          <a:xfrm rot="20726960">
            <a:off x="4908571" y="545521"/>
            <a:ext cx="1707535" cy="603083"/>
          </a:xfrm>
          <a:prstGeom prst="roundRect">
            <a:avLst>
              <a:gd name="adj" fmla="val 10388"/>
            </a:avLst>
          </a:prstGeom>
          <a:noFill/>
          <a:ln w="38100">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75000"/>
                  </a:schemeClr>
                </a:solidFill>
              </a:rPr>
              <a:t>Retour au sommaire</a:t>
            </a:r>
          </a:p>
        </p:txBody>
      </p:sp>
      <p:cxnSp>
        <p:nvCxnSpPr>
          <p:cNvPr id="19" name="Connecteur en arc 18">
            <a:extLst>
              <a:ext uri="{FF2B5EF4-FFF2-40B4-BE49-F238E27FC236}">
                <a16:creationId xmlns:a16="http://schemas.microsoft.com/office/drawing/2014/main" id="{8E3C00E9-CCB0-4E8D-91B3-73805B95FB52}"/>
              </a:ext>
            </a:extLst>
          </p:cNvPr>
          <p:cNvCxnSpPr>
            <a:cxnSpLocks/>
            <a:stCxn id="18" idx="3"/>
          </p:cNvCxnSpPr>
          <p:nvPr/>
        </p:nvCxnSpPr>
        <p:spPr>
          <a:xfrm>
            <a:off x="6588722" y="632566"/>
            <a:ext cx="1244638" cy="12700"/>
          </a:xfrm>
          <a:prstGeom prst="curvedConnector3">
            <a:avLst>
              <a:gd name="adj1" fmla="val 50000"/>
            </a:avLst>
          </a:prstGeom>
          <a:ln w="38100">
            <a:solidFill>
              <a:schemeClr val="bg1">
                <a:lumMod val="75000"/>
              </a:schemeClr>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241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6</a:t>
            </a:fld>
            <a:endParaRPr lang="fr-FR" dirty="0"/>
          </a:p>
        </p:txBody>
      </p:sp>
      <p:sp>
        <p:nvSpPr>
          <p:cNvPr id="10" name="Rectangle 9"/>
          <p:cNvSpPr/>
          <p:nvPr/>
        </p:nvSpPr>
        <p:spPr>
          <a:xfrm>
            <a:off x="585922" y="1271080"/>
            <a:ext cx="8473219" cy="646331"/>
          </a:xfrm>
          <a:prstGeom prst="rect">
            <a:avLst/>
          </a:prstGeom>
        </p:spPr>
        <p:txBody>
          <a:bodyPr wrap="square">
            <a:spAutoFit/>
          </a:bodyPr>
          <a:lstStyle/>
          <a:p>
            <a:r>
              <a:rPr lang="fr-FR" dirty="0">
                <a:latin typeface="Arial" panose="020B0604020202020204" pitchFamily="34" charset="0"/>
              </a:rPr>
              <a:t>Si vous ne récupérez pas les </a:t>
            </a:r>
            <a:r>
              <a:rPr lang="fr-FR" dirty="0" err="1">
                <a:latin typeface="Arial" panose="020B0604020202020204" pitchFamily="34" charset="0"/>
              </a:rPr>
              <a:t>CatSettings</a:t>
            </a:r>
            <a:r>
              <a:rPr lang="fr-FR" dirty="0">
                <a:latin typeface="Arial" panose="020B0604020202020204" pitchFamily="34" charset="0"/>
              </a:rPr>
              <a:t> automatiquement, il faut configurer comme suit:</a:t>
            </a:r>
            <a:endParaRPr lang="fr-FR" u="sng" dirty="0"/>
          </a:p>
        </p:txBody>
      </p:sp>
      <p:grpSp>
        <p:nvGrpSpPr>
          <p:cNvPr id="8" name="Groupe 7">
            <a:extLst>
              <a:ext uri="{FF2B5EF4-FFF2-40B4-BE49-F238E27FC236}">
                <a16:creationId xmlns:a16="http://schemas.microsoft.com/office/drawing/2014/main" id="{D7373D5E-1E9B-4E24-88C5-444E3832067E}"/>
              </a:ext>
            </a:extLst>
          </p:cNvPr>
          <p:cNvGrpSpPr/>
          <p:nvPr/>
        </p:nvGrpSpPr>
        <p:grpSpPr>
          <a:xfrm>
            <a:off x="3116558" y="1715947"/>
            <a:ext cx="1597738" cy="533400"/>
            <a:chOff x="4600401" y="2213163"/>
            <a:chExt cx="1597738" cy="533400"/>
          </a:xfrm>
        </p:grpSpPr>
        <p:pic>
          <p:nvPicPr>
            <p:cNvPr id="5" name="Image 4">
              <a:extLst>
                <a:ext uri="{FF2B5EF4-FFF2-40B4-BE49-F238E27FC236}">
                  <a16:creationId xmlns:a16="http://schemas.microsoft.com/office/drawing/2014/main" id="{270FD7E6-AFBB-4D2F-B756-1DCBBA89F280}"/>
                </a:ext>
              </a:extLst>
            </p:cNvPr>
            <p:cNvPicPr>
              <a:picLocks noChangeAspect="1"/>
            </p:cNvPicPr>
            <p:nvPr/>
          </p:nvPicPr>
          <p:blipFill>
            <a:blip r:embed="rId2"/>
            <a:stretch>
              <a:fillRect/>
            </a:stretch>
          </p:blipFill>
          <p:spPr>
            <a:xfrm>
              <a:off x="4607464" y="2213163"/>
              <a:ext cx="1590675" cy="533400"/>
            </a:xfrm>
            <a:prstGeom prst="rect">
              <a:avLst/>
            </a:prstGeom>
          </p:spPr>
        </p:pic>
        <p:sp>
          <p:nvSpPr>
            <p:cNvPr id="12" name="Rectangle à coins arrondis 17">
              <a:extLst>
                <a:ext uri="{FF2B5EF4-FFF2-40B4-BE49-F238E27FC236}">
                  <a16:creationId xmlns:a16="http://schemas.microsoft.com/office/drawing/2014/main" id="{FCE3ADFF-9F6C-4E61-81F8-C8455ED53A53}"/>
                </a:ext>
              </a:extLst>
            </p:cNvPr>
            <p:cNvSpPr/>
            <p:nvPr/>
          </p:nvSpPr>
          <p:spPr>
            <a:xfrm>
              <a:off x="4600401" y="2217608"/>
              <a:ext cx="547837" cy="516583"/>
            </a:xfrm>
            <a:prstGeom prst="roundRect">
              <a:avLst>
                <a:gd name="adj" fmla="val 10388"/>
              </a:avLst>
            </a:prstGeom>
            <a:noFill/>
            <a:ln w="3810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3" name="Groupe 12">
            <a:extLst>
              <a:ext uri="{FF2B5EF4-FFF2-40B4-BE49-F238E27FC236}">
                <a16:creationId xmlns:a16="http://schemas.microsoft.com/office/drawing/2014/main" id="{C862984E-652F-475C-963F-48DF9D4C8C1E}"/>
              </a:ext>
            </a:extLst>
          </p:cNvPr>
          <p:cNvGrpSpPr/>
          <p:nvPr/>
        </p:nvGrpSpPr>
        <p:grpSpPr>
          <a:xfrm>
            <a:off x="364389" y="2655884"/>
            <a:ext cx="2627052" cy="2519522"/>
            <a:chOff x="256194" y="2343608"/>
            <a:chExt cx="2627052" cy="2519522"/>
          </a:xfrm>
        </p:grpSpPr>
        <p:pic>
          <p:nvPicPr>
            <p:cNvPr id="11" name="Image 10">
              <a:extLst>
                <a:ext uri="{FF2B5EF4-FFF2-40B4-BE49-F238E27FC236}">
                  <a16:creationId xmlns:a16="http://schemas.microsoft.com/office/drawing/2014/main" id="{AF565898-5ABE-4B30-BDBF-77A61784CD63}"/>
                </a:ext>
              </a:extLst>
            </p:cNvPr>
            <p:cNvPicPr>
              <a:picLocks noChangeAspect="1"/>
            </p:cNvPicPr>
            <p:nvPr/>
          </p:nvPicPr>
          <p:blipFill rotWithShape="1">
            <a:blip r:embed="rId3"/>
            <a:srcRect l="3146" r="6559" b="7705"/>
            <a:stretch/>
          </p:blipFill>
          <p:spPr>
            <a:xfrm>
              <a:off x="256194" y="2343608"/>
              <a:ext cx="2613878" cy="2519522"/>
            </a:xfrm>
            <a:prstGeom prst="rect">
              <a:avLst/>
            </a:prstGeom>
          </p:spPr>
        </p:pic>
        <p:sp>
          <p:nvSpPr>
            <p:cNvPr id="16" name="Rectangle à coins arrondis 17">
              <a:extLst>
                <a:ext uri="{FF2B5EF4-FFF2-40B4-BE49-F238E27FC236}">
                  <a16:creationId xmlns:a16="http://schemas.microsoft.com/office/drawing/2014/main" id="{EB7B8B88-4E1B-4A68-AEBA-A2F10A08FB75}"/>
                </a:ext>
              </a:extLst>
            </p:cNvPr>
            <p:cNvSpPr/>
            <p:nvPr/>
          </p:nvSpPr>
          <p:spPr>
            <a:xfrm>
              <a:off x="489527" y="4657344"/>
              <a:ext cx="1455020" cy="205786"/>
            </a:xfrm>
            <a:prstGeom prst="roundRect">
              <a:avLst>
                <a:gd name="adj" fmla="val 10388"/>
              </a:avLst>
            </a:prstGeom>
            <a:noFill/>
            <a:ln w="3810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à coins arrondis 17">
              <a:extLst>
                <a:ext uri="{FF2B5EF4-FFF2-40B4-BE49-F238E27FC236}">
                  <a16:creationId xmlns:a16="http://schemas.microsoft.com/office/drawing/2014/main" id="{B2FFB596-EC53-4443-8924-C3D904C405BD}"/>
                </a:ext>
              </a:extLst>
            </p:cNvPr>
            <p:cNvSpPr/>
            <p:nvPr/>
          </p:nvSpPr>
          <p:spPr>
            <a:xfrm>
              <a:off x="1680751" y="2546006"/>
              <a:ext cx="1202495" cy="205786"/>
            </a:xfrm>
            <a:prstGeom prst="roundRect">
              <a:avLst>
                <a:gd name="adj" fmla="val 10388"/>
              </a:avLst>
            </a:prstGeom>
            <a:noFill/>
            <a:ln w="3810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a:extLst>
                <a:ext uri="{FF2B5EF4-FFF2-40B4-BE49-F238E27FC236}">
                  <a16:creationId xmlns:a16="http://schemas.microsoft.com/office/drawing/2014/main" id="{E085F2DC-D579-453D-80F0-78046A18EF29}"/>
                </a:ext>
              </a:extLst>
            </p:cNvPr>
            <p:cNvSpPr/>
            <p:nvPr/>
          </p:nvSpPr>
          <p:spPr>
            <a:xfrm>
              <a:off x="271932" y="3174877"/>
              <a:ext cx="1322745" cy="226365"/>
            </a:xfrm>
            <a:prstGeom prst="roundRect">
              <a:avLst>
                <a:gd name="adj" fmla="val 10388"/>
              </a:avLst>
            </a:prstGeom>
            <a:noFill/>
            <a:ln w="3810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a:extLst>
              <a:ext uri="{FF2B5EF4-FFF2-40B4-BE49-F238E27FC236}">
                <a16:creationId xmlns:a16="http://schemas.microsoft.com/office/drawing/2014/main" id="{96C418C0-3343-49FF-B2C9-04FA1945801B}"/>
              </a:ext>
            </a:extLst>
          </p:cNvPr>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Paramétrage 3Dexp</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20" name="Rectangle 19">
            <a:extLst>
              <a:ext uri="{FF2B5EF4-FFF2-40B4-BE49-F238E27FC236}">
                <a16:creationId xmlns:a16="http://schemas.microsoft.com/office/drawing/2014/main" id="{03A74E5F-FA22-4942-9F86-DF33403200CB}"/>
              </a:ext>
            </a:extLst>
          </p:cNvPr>
          <p:cNvSpPr/>
          <p:nvPr/>
        </p:nvSpPr>
        <p:spPr>
          <a:xfrm>
            <a:off x="1379034" y="625492"/>
            <a:ext cx="5553075" cy="369332"/>
          </a:xfrm>
          <a:prstGeom prst="rect">
            <a:avLst/>
          </a:prstGeom>
          <a:ln>
            <a:solidFill>
              <a:schemeClr val="bg1"/>
            </a:solidFill>
          </a:ln>
        </p:spPr>
        <p:txBody>
          <a:bodyPr wrap="square">
            <a:spAutoFit/>
          </a:bodyPr>
          <a:lstStyle/>
          <a:p>
            <a:pPr algn="ctr"/>
            <a:r>
              <a:rPr lang="fr-FR" i="1" dirty="0"/>
              <a:t>Configure 3Dexp avec les paramètres FAO d’Angers</a:t>
            </a:r>
          </a:p>
        </p:txBody>
      </p:sp>
      <p:grpSp>
        <p:nvGrpSpPr>
          <p:cNvPr id="23" name="Groupe 22">
            <a:extLst>
              <a:ext uri="{FF2B5EF4-FFF2-40B4-BE49-F238E27FC236}">
                <a16:creationId xmlns:a16="http://schemas.microsoft.com/office/drawing/2014/main" id="{DC474DF5-8EBB-48FE-94B7-D28CA449D3E3}"/>
              </a:ext>
            </a:extLst>
          </p:cNvPr>
          <p:cNvGrpSpPr/>
          <p:nvPr/>
        </p:nvGrpSpPr>
        <p:grpSpPr>
          <a:xfrm>
            <a:off x="3275653" y="3516223"/>
            <a:ext cx="5783488" cy="1620794"/>
            <a:chOff x="3381515" y="3881566"/>
            <a:chExt cx="5783488" cy="1620794"/>
          </a:xfrm>
        </p:grpSpPr>
        <p:pic>
          <p:nvPicPr>
            <p:cNvPr id="6" name="Image 5"/>
            <p:cNvPicPr>
              <a:picLocks noChangeAspect="1"/>
            </p:cNvPicPr>
            <p:nvPr/>
          </p:nvPicPr>
          <p:blipFill rotWithShape="1">
            <a:blip r:embed="rId4"/>
            <a:srcRect l="2796" t="5689" r="8037" b="7975"/>
            <a:stretch/>
          </p:blipFill>
          <p:spPr>
            <a:xfrm>
              <a:off x="3381515" y="3881566"/>
              <a:ext cx="5783488" cy="1620794"/>
            </a:xfrm>
            <a:prstGeom prst="rect">
              <a:avLst/>
            </a:prstGeom>
          </p:spPr>
        </p:pic>
        <p:sp>
          <p:nvSpPr>
            <p:cNvPr id="21" name="Rectangle à coins arrondis 17">
              <a:extLst>
                <a:ext uri="{FF2B5EF4-FFF2-40B4-BE49-F238E27FC236}">
                  <a16:creationId xmlns:a16="http://schemas.microsoft.com/office/drawing/2014/main" id="{F420364D-2A84-47DB-AC00-B074F65D7C48}"/>
                </a:ext>
              </a:extLst>
            </p:cNvPr>
            <p:cNvSpPr/>
            <p:nvPr/>
          </p:nvSpPr>
          <p:spPr>
            <a:xfrm>
              <a:off x="3426072" y="4485673"/>
              <a:ext cx="1455020" cy="205786"/>
            </a:xfrm>
            <a:prstGeom prst="roundRect">
              <a:avLst>
                <a:gd name="adj" fmla="val 10388"/>
              </a:avLst>
            </a:prstGeom>
            <a:noFill/>
            <a:ln w="3810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à coins arrondis 17">
              <a:extLst>
                <a:ext uri="{FF2B5EF4-FFF2-40B4-BE49-F238E27FC236}">
                  <a16:creationId xmlns:a16="http://schemas.microsoft.com/office/drawing/2014/main" id="{F8EE1AFF-7240-4522-8B65-763C73D85DDC}"/>
                </a:ext>
              </a:extLst>
            </p:cNvPr>
            <p:cNvSpPr/>
            <p:nvPr/>
          </p:nvSpPr>
          <p:spPr>
            <a:xfrm>
              <a:off x="4820158" y="5137017"/>
              <a:ext cx="3957218" cy="300359"/>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grpSp>
      <p:cxnSp>
        <p:nvCxnSpPr>
          <p:cNvPr id="24" name="Connecteur en arc 16">
            <a:extLst>
              <a:ext uri="{FF2B5EF4-FFF2-40B4-BE49-F238E27FC236}">
                <a16:creationId xmlns:a16="http://schemas.microsoft.com/office/drawing/2014/main" id="{592B6330-A691-4F8C-A802-1168BBF1004A}"/>
              </a:ext>
            </a:extLst>
          </p:cNvPr>
          <p:cNvCxnSpPr>
            <a:cxnSpLocks/>
            <a:stCxn id="12" idx="2"/>
            <a:endCxn id="17" idx="0"/>
          </p:cNvCxnSpPr>
          <p:nvPr/>
        </p:nvCxnSpPr>
        <p:spPr>
          <a:xfrm rot="5400000">
            <a:off x="2579683" y="2047487"/>
            <a:ext cx="621307" cy="1000283"/>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7" name="Connecteur en arc 16">
            <a:extLst>
              <a:ext uri="{FF2B5EF4-FFF2-40B4-BE49-F238E27FC236}">
                <a16:creationId xmlns:a16="http://schemas.microsoft.com/office/drawing/2014/main" id="{41DA6C4F-AA4E-46C4-9E2E-500D0D7735FE}"/>
              </a:ext>
            </a:extLst>
          </p:cNvPr>
          <p:cNvCxnSpPr>
            <a:cxnSpLocks/>
            <a:stCxn id="17" idx="2"/>
            <a:endCxn id="18" idx="3"/>
          </p:cNvCxnSpPr>
          <p:nvPr/>
        </p:nvCxnSpPr>
        <p:spPr>
          <a:xfrm rot="5400000">
            <a:off x="1778399" y="2988541"/>
            <a:ext cx="536268" cy="687322"/>
          </a:xfrm>
          <a:prstGeom prst="curvedConnector2">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2" name="Connecteur en arc 16">
            <a:extLst>
              <a:ext uri="{FF2B5EF4-FFF2-40B4-BE49-F238E27FC236}">
                <a16:creationId xmlns:a16="http://schemas.microsoft.com/office/drawing/2014/main" id="{ACCFB1A4-2A0C-42CA-A492-273B23C9F75A}"/>
              </a:ext>
            </a:extLst>
          </p:cNvPr>
          <p:cNvCxnSpPr>
            <a:cxnSpLocks/>
            <a:stCxn id="18" idx="2"/>
            <a:endCxn id="16" idx="0"/>
          </p:cNvCxnSpPr>
          <p:nvPr/>
        </p:nvCxnSpPr>
        <p:spPr>
          <a:xfrm rot="16200000" flipH="1">
            <a:off x="555315" y="4199703"/>
            <a:ext cx="1256102" cy="283732"/>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5" name="Connecteur en arc 16">
            <a:extLst>
              <a:ext uri="{FF2B5EF4-FFF2-40B4-BE49-F238E27FC236}">
                <a16:creationId xmlns:a16="http://schemas.microsoft.com/office/drawing/2014/main" id="{9D8D9939-A53D-474C-9750-BF5961CA3674}"/>
              </a:ext>
            </a:extLst>
          </p:cNvPr>
          <p:cNvCxnSpPr>
            <a:cxnSpLocks/>
            <a:stCxn id="16" idx="3"/>
            <a:endCxn id="21" idx="1"/>
          </p:cNvCxnSpPr>
          <p:nvPr/>
        </p:nvCxnSpPr>
        <p:spPr>
          <a:xfrm flipV="1">
            <a:off x="2052742" y="4223223"/>
            <a:ext cx="1267468" cy="849290"/>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8" name="Connecteur en arc 16">
            <a:extLst>
              <a:ext uri="{FF2B5EF4-FFF2-40B4-BE49-F238E27FC236}">
                <a16:creationId xmlns:a16="http://schemas.microsoft.com/office/drawing/2014/main" id="{9C203055-9577-49C4-911C-3FF95D0D5FC2}"/>
              </a:ext>
            </a:extLst>
          </p:cNvPr>
          <p:cNvCxnSpPr>
            <a:cxnSpLocks/>
            <a:stCxn id="21" idx="2"/>
            <a:endCxn id="22" idx="1"/>
          </p:cNvCxnSpPr>
          <p:nvPr/>
        </p:nvCxnSpPr>
        <p:spPr>
          <a:xfrm rot="16200000" flipH="1">
            <a:off x="4083139" y="4290697"/>
            <a:ext cx="595738" cy="666576"/>
          </a:xfrm>
          <a:prstGeom prst="curvedConnector2">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8572A63F-9B16-4B48-996E-FD74FB6F28D8}"/>
              </a:ext>
            </a:extLst>
          </p:cNvPr>
          <p:cNvSpPr txBox="1"/>
          <p:nvPr/>
        </p:nvSpPr>
        <p:spPr>
          <a:xfrm>
            <a:off x="2954436" y="5474685"/>
            <a:ext cx="5717078" cy="369332"/>
          </a:xfrm>
          <a:prstGeom prst="rect">
            <a:avLst/>
          </a:prstGeom>
          <a:noFill/>
          <a:ln>
            <a:solidFill>
              <a:schemeClr val="accent1"/>
            </a:solidFill>
            <a:prstDash val="lgDashDot"/>
          </a:ln>
        </p:spPr>
        <p:txBody>
          <a:bodyPr wrap="none" rtlCol="0">
            <a:spAutoFit/>
          </a:bodyPr>
          <a:lstStyle/>
          <a:p>
            <a:r>
              <a:rPr lang="fr-FR" dirty="0"/>
              <a:t>\\intram\angers\Pedagogie\M2P\ENMA\Ressources\CATIA</a:t>
            </a:r>
          </a:p>
        </p:txBody>
      </p:sp>
      <p:cxnSp>
        <p:nvCxnSpPr>
          <p:cNvPr id="49" name="Connecteur droit 48">
            <a:extLst>
              <a:ext uri="{FF2B5EF4-FFF2-40B4-BE49-F238E27FC236}">
                <a16:creationId xmlns:a16="http://schemas.microsoft.com/office/drawing/2014/main" id="{2355D126-0513-4B38-B89C-B7CD2C6D6EBE}"/>
              </a:ext>
            </a:extLst>
          </p:cNvPr>
          <p:cNvCxnSpPr>
            <a:cxnSpLocks/>
          </p:cNvCxnSpPr>
          <p:nvPr/>
        </p:nvCxnSpPr>
        <p:spPr>
          <a:xfrm flipV="1">
            <a:off x="2954436" y="4783517"/>
            <a:ext cx="1759860" cy="691168"/>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cxnSp>
        <p:nvCxnSpPr>
          <p:cNvPr id="51" name="Connecteur droit 50">
            <a:extLst>
              <a:ext uri="{FF2B5EF4-FFF2-40B4-BE49-F238E27FC236}">
                <a16:creationId xmlns:a16="http://schemas.microsoft.com/office/drawing/2014/main" id="{96A2B127-F296-46D6-960F-7AD810953D2B}"/>
              </a:ext>
            </a:extLst>
          </p:cNvPr>
          <p:cNvCxnSpPr>
            <a:cxnSpLocks/>
          </p:cNvCxnSpPr>
          <p:nvPr/>
        </p:nvCxnSpPr>
        <p:spPr>
          <a:xfrm flipV="1">
            <a:off x="8671514" y="5072513"/>
            <a:ext cx="0" cy="402172"/>
          </a:xfrm>
          <a:prstGeom prst="line">
            <a:avLst/>
          </a:prstGeom>
          <a:ln>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88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7</a:t>
            </a:fld>
            <a:endParaRPr lang="fr-FR" dirty="0"/>
          </a:p>
        </p:txBody>
      </p:sp>
      <p:sp>
        <p:nvSpPr>
          <p:cNvPr id="5" name="Rectangle 4"/>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Récupération de la CAO</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6" name="Rectangle 5"/>
          <p:cNvSpPr/>
          <p:nvPr/>
        </p:nvSpPr>
        <p:spPr>
          <a:xfrm>
            <a:off x="1074531" y="1816865"/>
            <a:ext cx="4815485" cy="707886"/>
          </a:xfrm>
          <a:prstGeom prst="rect">
            <a:avLst/>
          </a:prstGeom>
        </p:spPr>
        <p:txBody>
          <a:bodyPr wrap="none">
            <a:spAutoFit/>
          </a:bodyPr>
          <a:lstStyle/>
          <a:p>
            <a:r>
              <a:rPr lang="fr-FR" sz="2000" dirty="0"/>
              <a:t>-    le produit </a:t>
            </a:r>
            <a:r>
              <a:rPr lang="fr-FR" sz="2000" dirty="0">
                <a:solidFill>
                  <a:schemeClr val="accent6">
                    <a:lumMod val="75000"/>
                  </a:schemeClr>
                </a:solidFill>
              </a:rPr>
              <a:t>« </a:t>
            </a:r>
            <a:r>
              <a:rPr lang="fr-FR" sz="2000" dirty="0" err="1">
                <a:solidFill>
                  <a:schemeClr val="accent6">
                    <a:lumMod val="75000"/>
                  </a:schemeClr>
                </a:solidFill>
              </a:rPr>
              <a:t>Prd_Matrice</a:t>
            </a:r>
            <a:r>
              <a:rPr lang="fr-FR" sz="2000" dirty="0">
                <a:solidFill>
                  <a:schemeClr val="accent6">
                    <a:lumMod val="75000"/>
                  </a:schemeClr>
                </a:solidFill>
              </a:rPr>
              <a:t> </a:t>
            </a:r>
            <a:r>
              <a:rPr lang="fr-FR" sz="2000" dirty="0" err="1">
                <a:solidFill>
                  <a:schemeClr val="accent6">
                    <a:lumMod val="75000"/>
                  </a:schemeClr>
                </a:solidFill>
              </a:rPr>
              <a:t>Exterieure</a:t>
            </a:r>
            <a:r>
              <a:rPr lang="fr-FR" sz="2000" dirty="0">
                <a:solidFill>
                  <a:schemeClr val="accent6">
                    <a:lumMod val="75000"/>
                  </a:schemeClr>
                </a:solidFill>
              </a:rPr>
              <a:t> »</a:t>
            </a:r>
          </a:p>
          <a:p>
            <a:pPr marL="342900" indent="-342900">
              <a:buFontTx/>
              <a:buChar char="-"/>
            </a:pPr>
            <a:r>
              <a:rPr lang="fr-FR" sz="2000" dirty="0"/>
              <a:t>situé dans le 3Dspace </a:t>
            </a:r>
            <a:r>
              <a:rPr lang="fr-FR" sz="2000" dirty="0">
                <a:solidFill>
                  <a:srgbClr val="00B0F0"/>
                </a:solidFill>
              </a:rPr>
              <a:t>« </a:t>
            </a:r>
            <a:r>
              <a:rPr lang="fr-FR" sz="2000" dirty="0" err="1">
                <a:solidFill>
                  <a:srgbClr val="00B0F0"/>
                </a:solidFill>
              </a:rPr>
              <a:t>AN_Ressources</a:t>
            </a:r>
            <a:r>
              <a:rPr lang="fr-FR" sz="2000" dirty="0">
                <a:solidFill>
                  <a:srgbClr val="00B0F0"/>
                </a:solidFill>
              </a:rPr>
              <a:t> »</a:t>
            </a:r>
            <a:endParaRPr lang="fr-FR" sz="2000" dirty="0"/>
          </a:p>
        </p:txBody>
      </p:sp>
      <p:sp>
        <p:nvSpPr>
          <p:cNvPr id="7" name="Rectangle 6"/>
          <p:cNvSpPr/>
          <p:nvPr/>
        </p:nvSpPr>
        <p:spPr>
          <a:xfrm>
            <a:off x="578295" y="1099920"/>
            <a:ext cx="1703672" cy="369332"/>
          </a:xfrm>
          <a:prstGeom prst="rect">
            <a:avLst/>
          </a:prstGeom>
        </p:spPr>
        <p:txBody>
          <a:bodyPr wrap="none">
            <a:spAutoFit/>
          </a:bodyPr>
          <a:lstStyle/>
          <a:p>
            <a:pPr marL="56198"/>
            <a:r>
              <a:rPr lang="fr-FR" b="1" i="1" u="sng" dirty="0">
                <a:solidFill>
                  <a:srgbClr val="FFA300"/>
                </a:solidFill>
                <a:latin typeface="Arial" panose="020B0604020202020204" pitchFamily="34" charset="0"/>
                <a:ea typeface="Arial" panose="020B0604020202020204" pitchFamily="34" charset="0"/>
              </a:rPr>
              <a:t>Fichiers CAO</a:t>
            </a:r>
          </a:p>
        </p:txBody>
      </p:sp>
      <p:sp>
        <p:nvSpPr>
          <p:cNvPr id="8" name="Rectangle 7"/>
          <p:cNvSpPr/>
          <p:nvPr/>
        </p:nvSpPr>
        <p:spPr>
          <a:xfrm>
            <a:off x="812800" y="1458393"/>
            <a:ext cx="7028527" cy="369332"/>
          </a:xfrm>
          <a:prstGeom prst="rect">
            <a:avLst/>
          </a:prstGeom>
        </p:spPr>
        <p:txBody>
          <a:bodyPr wrap="none">
            <a:spAutoFit/>
          </a:bodyPr>
          <a:lstStyle/>
          <a:p>
            <a:r>
              <a:rPr lang="fr-FR" dirty="0">
                <a:latin typeface="Arial" panose="020B0604020202020204" pitchFamily="34" charset="0"/>
                <a:ea typeface="Arial" panose="020B0604020202020204" pitchFamily="34" charset="0"/>
              </a:rPr>
              <a:t>1) </a:t>
            </a:r>
            <a:r>
              <a:rPr lang="fr-FR" b="1" i="1" dirty="0">
                <a:solidFill>
                  <a:srgbClr val="80276C"/>
                </a:solidFill>
                <a:latin typeface="Arial" panose="020B0604020202020204" pitchFamily="34" charset="0"/>
                <a:ea typeface="Arial" panose="020B0604020202020204" pitchFamily="34" charset="0"/>
              </a:rPr>
              <a:t>Rechercher </a:t>
            </a:r>
            <a:r>
              <a:rPr lang="fr-FR" dirty="0">
                <a:latin typeface="Arial" panose="020B0604020202020204" pitchFamily="34" charset="0"/>
                <a:ea typeface="Arial" panose="020B0604020202020204" pitchFamily="34" charset="0"/>
              </a:rPr>
              <a:t>à partir de la plateforme Web et </a:t>
            </a:r>
            <a:r>
              <a:rPr lang="fr-FR" b="1" i="1" dirty="0">
                <a:solidFill>
                  <a:srgbClr val="80276C"/>
                </a:solidFill>
                <a:latin typeface="Arial" panose="020B0604020202020204" pitchFamily="34" charset="0"/>
                <a:ea typeface="Arial" panose="020B0604020202020204" pitchFamily="34" charset="0"/>
              </a:rPr>
              <a:t>« Ouvrir avec … »</a:t>
            </a:r>
            <a:endParaRPr lang="fr-FR" b="1" i="1" dirty="0">
              <a:solidFill>
                <a:srgbClr val="80276C"/>
              </a:solidFill>
            </a:endParaRPr>
          </a:p>
        </p:txBody>
      </p:sp>
      <p:sp>
        <p:nvSpPr>
          <p:cNvPr id="22" name="Rectangle 21">
            <a:extLst>
              <a:ext uri="{FF2B5EF4-FFF2-40B4-BE49-F238E27FC236}">
                <a16:creationId xmlns:a16="http://schemas.microsoft.com/office/drawing/2014/main" id="{6FAEAF90-78F4-4C74-8185-B5CD9173B210}"/>
              </a:ext>
            </a:extLst>
          </p:cNvPr>
          <p:cNvSpPr/>
          <p:nvPr/>
        </p:nvSpPr>
        <p:spPr>
          <a:xfrm>
            <a:off x="902825" y="2931964"/>
            <a:ext cx="8241175" cy="369332"/>
          </a:xfrm>
          <a:prstGeom prst="rect">
            <a:avLst/>
          </a:prstGeom>
        </p:spPr>
        <p:txBody>
          <a:bodyPr wrap="square">
            <a:spAutoFit/>
          </a:bodyPr>
          <a:lstStyle/>
          <a:p>
            <a:pPr marL="447675" indent="-447675"/>
            <a:r>
              <a:rPr lang="fr-FR" dirty="0">
                <a:latin typeface="Arial" panose="020B0604020202020204" pitchFamily="34" charset="0"/>
                <a:ea typeface="Arial" panose="020B0604020202020204" pitchFamily="34" charset="0"/>
              </a:rPr>
              <a:t>2) </a:t>
            </a:r>
            <a:r>
              <a:rPr lang="fr-FR" b="1" i="1" dirty="0">
                <a:solidFill>
                  <a:srgbClr val="80276C"/>
                </a:solidFill>
                <a:latin typeface="Arial" panose="020B0604020202020204" pitchFamily="34" charset="0"/>
                <a:ea typeface="Arial" panose="020B0604020202020204" pitchFamily="34" charset="0"/>
              </a:rPr>
              <a:t>Dupliquer</a:t>
            </a:r>
            <a:r>
              <a:rPr lang="fr-FR" dirty="0">
                <a:latin typeface="Arial" panose="020B0604020202020204" pitchFamily="34" charset="0"/>
                <a:ea typeface="Arial" panose="020B0604020202020204" pitchFamily="34" charset="0"/>
              </a:rPr>
              <a:t> le produit</a:t>
            </a:r>
          </a:p>
        </p:txBody>
      </p:sp>
      <p:pic>
        <p:nvPicPr>
          <p:cNvPr id="17" name="Image 16">
            <a:extLst>
              <a:ext uri="{FF2B5EF4-FFF2-40B4-BE49-F238E27FC236}">
                <a16:creationId xmlns:a16="http://schemas.microsoft.com/office/drawing/2014/main" id="{95E4840A-A830-4E0F-AFC5-9396D7F1613D}"/>
              </a:ext>
            </a:extLst>
          </p:cNvPr>
          <p:cNvPicPr>
            <a:picLocks noChangeAspect="1"/>
          </p:cNvPicPr>
          <p:nvPr/>
        </p:nvPicPr>
        <p:blipFill rotWithShape="1">
          <a:blip r:embed="rId2"/>
          <a:srcRect l="16871" t="16758" r="8052" b="11190"/>
          <a:stretch/>
        </p:blipFill>
        <p:spPr>
          <a:xfrm>
            <a:off x="2387600" y="4165070"/>
            <a:ext cx="464820" cy="418645"/>
          </a:xfrm>
          <a:prstGeom prst="rect">
            <a:avLst/>
          </a:prstGeom>
        </p:spPr>
      </p:pic>
      <p:sp>
        <p:nvSpPr>
          <p:cNvPr id="18" name="Rectangle 17">
            <a:extLst>
              <a:ext uri="{FF2B5EF4-FFF2-40B4-BE49-F238E27FC236}">
                <a16:creationId xmlns:a16="http://schemas.microsoft.com/office/drawing/2014/main" id="{C639FD8F-13A7-493E-9CF5-569DEA16D810}"/>
              </a:ext>
            </a:extLst>
          </p:cNvPr>
          <p:cNvSpPr/>
          <p:nvPr/>
        </p:nvSpPr>
        <p:spPr>
          <a:xfrm>
            <a:off x="2033952" y="4570597"/>
            <a:ext cx="1172116" cy="369332"/>
          </a:xfrm>
          <a:prstGeom prst="rect">
            <a:avLst/>
          </a:prstGeom>
        </p:spPr>
        <p:txBody>
          <a:bodyPr wrap="none">
            <a:spAutoFit/>
          </a:bodyPr>
          <a:lstStyle/>
          <a:p>
            <a:r>
              <a:rPr lang="fr-FR" i="1" dirty="0">
                <a:solidFill>
                  <a:srgbClr val="80276C"/>
                </a:solidFill>
                <a:latin typeface="Arial" panose="020B0604020202020204" pitchFamily="34" charset="0"/>
                <a:ea typeface="Arial" panose="020B0604020202020204" pitchFamily="34" charset="0"/>
              </a:rPr>
              <a:t>Dupliquer</a:t>
            </a:r>
            <a:endParaRPr lang="fr-FR" i="1" dirty="0">
              <a:solidFill>
                <a:srgbClr val="80276C"/>
              </a:solidFill>
            </a:endParaRPr>
          </a:p>
        </p:txBody>
      </p:sp>
      <p:cxnSp>
        <p:nvCxnSpPr>
          <p:cNvPr id="25" name="Connecteur en arc 16">
            <a:extLst>
              <a:ext uri="{FF2B5EF4-FFF2-40B4-BE49-F238E27FC236}">
                <a16:creationId xmlns:a16="http://schemas.microsoft.com/office/drawing/2014/main" id="{8569C37C-E9B6-48F9-A1D5-DDD490DD94DA}"/>
              </a:ext>
            </a:extLst>
          </p:cNvPr>
          <p:cNvCxnSpPr>
            <a:cxnSpLocks/>
            <a:stCxn id="33" idx="3"/>
            <a:endCxn id="17" idx="1"/>
          </p:cNvCxnSpPr>
          <p:nvPr/>
        </p:nvCxnSpPr>
        <p:spPr>
          <a:xfrm>
            <a:off x="1526651" y="3886077"/>
            <a:ext cx="860949" cy="488316"/>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Connecteur en arc 16">
            <a:extLst>
              <a:ext uri="{FF2B5EF4-FFF2-40B4-BE49-F238E27FC236}">
                <a16:creationId xmlns:a16="http://schemas.microsoft.com/office/drawing/2014/main" id="{40D12F02-60BD-4042-8BAB-4F81DDF374D8}"/>
              </a:ext>
            </a:extLst>
          </p:cNvPr>
          <p:cNvCxnSpPr>
            <a:cxnSpLocks/>
            <a:stCxn id="17" idx="3"/>
            <a:endCxn id="16" idx="1"/>
          </p:cNvCxnSpPr>
          <p:nvPr/>
        </p:nvCxnSpPr>
        <p:spPr>
          <a:xfrm>
            <a:off x="2852420" y="4374393"/>
            <a:ext cx="1123289" cy="610100"/>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73D24159-BA42-4DD6-83C7-003A6CAA3880}"/>
              </a:ext>
            </a:extLst>
          </p:cNvPr>
          <p:cNvPicPr>
            <a:picLocks noChangeAspect="1"/>
          </p:cNvPicPr>
          <p:nvPr/>
        </p:nvPicPr>
        <p:blipFill>
          <a:blip r:embed="rId3"/>
          <a:stretch>
            <a:fillRect/>
          </a:stretch>
        </p:blipFill>
        <p:spPr>
          <a:xfrm>
            <a:off x="7707519" y="1242029"/>
            <a:ext cx="723900" cy="990600"/>
          </a:xfrm>
          <a:prstGeom prst="rect">
            <a:avLst/>
          </a:prstGeom>
        </p:spPr>
      </p:pic>
      <p:grpSp>
        <p:nvGrpSpPr>
          <p:cNvPr id="29" name="Groupe 28">
            <a:extLst>
              <a:ext uri="{FF2B5EF4-FFF2-40B4-BE49-F238E27FC236}">
                <a16:creationId xmlns:a16="http://schemas.microsoft.com/office/drawing/2014/main" id="{0F8B8068-10FB-4A82-921D-A934290640D8}"/>
              </a:ext>
            </a:extLst>
          </p:cNvPr>
          <p:cNvGrpSpPr/>
          <p:nvPr/>
        </p:nvGrpSpPr>
        <p:grpSpPr>
          <a:xfrm>
            <a:off x="3975709" y="4346318"/>
            <a:ext cx="4368538" cy="1276350"/>
            <a:chOff x="3338981" y="3556705"/>
            <a:chExt cx="4368538" cy="1276350"/>
          </a:xfrm>
        </p:grpSpPr>
        <p:pic>
          <p:nvPicPr>
            <p:cNvPr id="16" name="Image 15">
              <a:extLst>
                <a:ext uri="{FF2B5EF4-FFF2-40B4-BE49-F238E27FC236}">
                  <a16:creationId xmlns:a16="http://schemas.microsoft.com/office/drawing/2014/main" id="{69D6EBA4-D2D3-4862-B436-9E877D174AA0}"/>
                </a:ext>
              </a:extLst>
            </p:cNvPr>
            <p:cNvPicPr>
              <a:picLocks noChangeAspect="1"/>
            </p:cNvPicPr>
            <p:nvPr/>
          </p:nvPicPr>
          <p:blipFill>
            <a:blip r:embed="rId4"/>
            <a:stretch>
              <a:fillRect/>
            </a:stretch>
          </p:blipFill>
          <p:spPr>
            <a:xfrm>
              <a:off x="3338981" y="3556705"/>
              <a:ext cx="4368538" cy="1276350"/>
            </a:xfrm>
            <a:prstGeom prst="rect">
              <a:avLst/>
            </a:prstGeom>
            <a:ln>
              <a:solidFill>
                <a:srgbClr val="80276C"/>
              </a:solidFill>
            </a:ln>
          </p:spPr>
        </p:pic>
        <p:pic>
          <p:nvPicPr>
            <p:cNvPr id="26" name="Image 25">
              <a:extLst>
                <a:ext uri="{FF2B5EF4-FFF2-40B4-BE49-F238E27FC236}">
                  <a16:creationId xmlns:a16="http://schemas.microsoft.com/office/drawing/2014/main" id="{E49B4E4D-085D-43B6-AF64-90C7C55200EC}"/>
                </a:ext>
              </a:extLst>
            </p:cNvPr>
            <p:cNvPicPr>
              <a:picLocks noChangeAspect="1"/>
            </p:cNvPicPr>
            <p:nvPr/>
          </p:nvPicPr>
          <p:blipFill rotWithShape="1">
            <a:blip r:embed="rId5"/>
            <a:srcRect l="555"/>
            <a:stretch/>
          </p:blipFill>
          <p:spPr>
            <a:xfrm>
              <a:off x="3338981" y="3758383"/>
              <a:ext cx="4368538" cy="1027463"/>
            </a:xfrm>
            <a:prstGeom prst="rect">
              <a:avLst/>
            </a:prstGeom>
          </p:spPr>
        </p:pic>
        <p:sp>
          <p:nvSpPr>
            <p:cNvPr id="31" name="Rectangle 30">
              <a:extLst>
                <a:ext uri="{FF2B5EF4-FFF2-40B4-BE49-F238E27FC236}">
                  <a16:creationId xmlns:a16="http://schemas.microsoft.com/office/drawing/2014/main" id="{B5A515B0-E52D-443B-8007-79CA14E738D1}"/>
                </a:ext>
              </a:extLst>
            </p:cNvPr>
            <p:cNvSpPr/>
            <p:nvPr/>
          </p:nvSpPr>
          <p:spPr>
            <a:xfrm>
              <a:off x="5994754" y="4281639"/>
              <a:ext cx="660437" cy="138499"/>
            </a:xfrm>
            <a:prstGeom prst="rect">
              <a:avLst/>
            </a:prstGeom>
            <a:solidFill>
              <a:schemeClr val="bg1">
                <a:lumMod val="95000"/>
              </a:schemeClr>
            </a:solidFill>
          </p:spPr>
          <p:txBody>
            <a:bodyPr wrap="none" lIns="0" tIns="0" rIns="0" bIns="0">
              <a:spAutoFit/>
            </a:bodyPr>
            <a:lstStyle/>
            <a:p>
              <a:r>
                <a:rPr lang="fr-FR" sz="900" dirty="0">
                  <a:solidFill>
                    <a:schemeClr val="tx1">
                      <a:lumMod val="65000"/>
                      <a:lumOff val="35000"/>
                    </a:schemeClr>
                  </a:solidFill>
                  <a:latin typeface="Arial" panose="020B0604020202020204" pitchFamily="34" charset="0"/>
                  <a:ea typeface="Arial" panose="020B0604020202020204" pitchFamily="34" charset="0"/>
                </a:rPr>
                <a:t>Auteur          </a:t>
              </a:r>
              <a:endParaRPr lang="fr-FR" sz="900" dirty="0">
                <a:solidFill>
                  <a:schemeClr val="tx1">
                    <a:lumMod val="65000"/>
                    <a:lumOff val="35000"/>
                  </a:schemeClr>
                </a:solidFill>
              </a:endParaRPr>
            </a:p>
          </p:txBody>
        </p:sp>
      </p:grpSp>
      <p:pic>
        <p:nvPicPr>
          <p:cNvPr id="33" name="Image 32">
            <a:extLst>
              <a:ext uri="{FF2B5EF4-FFF2-40B4-BE49-F238E27FC236}">
                <a16:creationId xmlns:a16="http://schemas.microsoft.com/office/drawing/2014/main" id="{2FB326FB-7E3C-449B-AFAE-6D369AC1E949}"/>
              </a:ext>
            </a:extLst>
          </p:cNvPr>
          <p:cNvPicPr>
            <a:picLocks noChangeAspect="1"/>
          </p:cNvPicPr>
          <p:nvPr/>
        </p:nvPicPr>
        <p:blipFill>
          <a:blip r:embed="rId3"/>
          <a:stretch>
            <a:fillRect/>
          </a:stretch>
        </p:blipFill>
        <p:spPr>
          <a:xfrm>
            <a:off x="802751" y="3390777"/>
            <a:ext cx="723900" cy="990600"/>
          </a:xfrm>
          <a:prstGeom prst="rect">
            <a:avLst/>
          </a:prstGeom>
        </p:spPr>
      </p:pic>
    </p:spTree>
    <p:extLst>
      <p:ext uri="{BB962C8B-B14F-4D97-AF65-F5344CB8AC3E}">
        <p14:creationId xmlns:p14="http://schemas.microsoft.com/office/powerpoint/2010/main" val="2378394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12354DB-BEB6-4944-97EA-C897AE07EC45}"/>
              </a:ext>
            </a:extLst>
          </p:cNvPr>
          <p:cNvSpPr>
            <a:spLocks noGrp="1"/>
          </p:cNvSpPr>
          <p:nvPr>
            <p:ph type="sldNum" sz="quarter" idx="4"/>
          </p:nvPr>
        </p:nvSpPr>
        <p:spPr/>
        <p:txBody>
          <a:bodyPr/>
          <a:lstStyle/>
          <a:p>
            <a:fld id="{5A4C5B2E-C222-42BA-A6AE-2E2D0C9DED18}" type="slidenum">
              <a:rPr lang="fr-FR" smtClean="0"/>
              <a:pPr/>
              <a:t>8</a:t>
            </a:fld>
            <a:endParaRPr lang="fr-FR" dirty="0"/>
          </a:p>
        </p:txBody>
      </p:sp>
      <p:sp>
        <p:nvSpPr>
          <p:cNvPr id="4" name="Rectangle 3">
            <a:extLst>
              <a:ext uri="{FF2B5EF4-FFF2-40B4-BE49-F238E27FC236}">
                <a16:creationId xmlns:a16="http://schemas.microsoft.com/office/drawing/2014/main" id="{DF2A1524-95DA-42ED-BFC3-6C88C3F2874B}"/>
              </a:ext>
            </a:extLst>
          </p:cNvPr>
          <p:cNvSpPr/>
          <p:nvPr/>
        </p:nvSpPr>
        <p:spPr>
          <a:xfrm>
            <a:off x="750425" y="1255489"/>
            <a:ext cx="7965312" cy="707886"/>
          </a:xfrm>
          <a:prstGeom prst="rect">
            <a:avLst/>
          </a:prstGeom>
        </p:spPr>
        <p:txBody>
          <a:bodyPr wrap="square">
            <a:spAutoFit/>
          </a:bodyPr>
          <a:lstStyle/>
          <a:p>
            <a:r>
              <a:rPr lang="fr-FR" sz="2000" dirty="0">
                <a:latin typeface="Arial" panose="020B0604020202020204" pitchFamily="34" charset="0"/>
              </a:rPr>
              <a:t>Comme indiqué par l’assistant, les différentes étapes suivantes doivent être respectées pour réaliser une FAO:</a:t>
            </a:r>
            <a:endParaRPr lang="fr-FR" dirty="0"/>
          </a:p>
        </p:txBody>
      </p:sp>
      <p:sp>
        <p:nvSpPr>
          <p:cNvPr id="5" name="Rectangle 4">
            <a:extLst>
              <a:ext uri="{FF2B5EF4-FFF2-40B4-BE49-F238E27FC236}">
                <a16:creationId xmlns:a16="http://schemas.microsoft.com/office/drawing/2014/main" id="{D253F26E-583E-421C-8EE2-50D3CF721B6E}"/>
              </a:ext>
            </a:extLst>
          </p:cNvPr>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Les étapes de la FAO</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08CEAC92-B36B-4FA6-B1CE-A83CE54E1A8D}"/>
              </a:ext>
            </a:extLst>
          </p:cNvPr>
          <p:cNvSpPr/>
          <p:nvPr/>
        </p:nvSpPr>
        <p:spPr>
          <a:xfrm>
            <a:off x="370840" y="2115775"/>
            <a:ext cx="8620760" cy="3274294"/>
          </a:xfrm>
          <a:prstGeom prst="rect">
            <a:avLst/>
          </a:prstGeom>
        </p:spPr>
        <p:txBody>
          <a:bodyPr wrap="square">
            <a:spAutoFit/>
          </a:bodyPr>
          <a:lstStyle/>
          <a:p>
            <a:pPr marL="355600" indent="-355600">
              <a:lnSpc>
                <a:spcPct val="150000"/>
              </a:lnSpc>
              <a:buAutoNum type="arabicParenR"/>
            </a:pPr>
            <a:r>
              <a:rPr lang="fr-FR" sz="2000" dirty="0">
                <a:latin typeface="Arial" panose="020B0604020202020204" pitchFamily="34" charset="0"/>
              </a:rPr>
              <a:t>Associer un produit de fabrication </a:t>
            </a:r>
            <a:r>
              <a:rPr lang="fr-FR" sz="1400" dirty="0">
                <a:latin typeface="Arial" panose="020B0604020202020204" pitchFamily="34" charset="0"/>
                <a:hlinkClick r:id="rId2" action="ppaction://hlinksldjump"/>
              </a:rPr>
              <a:t>Lien</a:t>
            </a:r>
            <a:endParaRPr lang="fr-FR" sz="1400" dirty="0">
              <a:latin typeface="Arial" panose="020B0604020202020204" pitchFamily="34" charset="0"/>
            </a:endParaRPr>
          </a:p>
          <a:p>
            <a:pPr marL="342900" indent="-342900">
              <a:lnSpc>
                <a:spcPct val="150000"/>
              </a:lnSpc>
              <a:buAutoNum type="arabicParenR"/>
            </a:pPr>
            <a:r>
              <a:rPr lang="fr-FR" sz="2000" dirty="0">
                <a:latin typeface="Arial" panose="020B0604020202020204" pitchFamily="34" charset="0"/>
              </a:rPr>
              <a:t>Définir les ressources (Machine, équipement d’usinage …) </a:t>
            </a:r>
            <a:r>
              <a:rPr lang="fr-FR" sz="1400" dirty="0">
                <a:latin typeface="Arial" panose="020B0604020202020204" pitchFamily="34" charset="0"/>
                <a:hlinkClick r:id="rId3" action="ppaction://hlinksldjump"/>
              </a:rPr>
              <a:t>Lien</a:t>
            </a:r>
            <a:endParaRPr lang="fr-FR" sz="1400" dirty="0">
              <a:latin typeface="Arial" panose="020B0604020202020204" pitchFamily="34" charset="0"/>
            </a:endParaRPr>
          </a:p>
          <a:p>
            <a:pPr marL="342900" indent="-342900">
              <a:lnSpc>
                <a:spcPct val="150000"/>
              </a:lnSpc>
              <a:buAutoNum type="arabicParenR"/>
            </a:pPr>
            <a:r>
              <a:rPr lang="fr-FR" sz="2000" dirty="0">
                <a:latin typeface="Arial" panose="020B0604020202020204" pitchFamily="34" charset="0"/>
              </a:rPr>
              <a:t>Définir la phase d’usinage (repère, pièce usinée …) </a:t>
            </a:r>
            <a:r>
              <a:rPr lang="fr-FR" sz="1400" dirty="0">
                <a:latin typeface="Arial" panose="020B0604020202020204" pitchFamily="34" charset="0"/>
                <a:hlinkClick r:id="rId4" action="ppaction://hlinksldjump"/>
              </a:rPr>
              <a:t>Lien</a:t>
            </a:r>
            <a:endParaRPr lang="fr-FR" sz="1400" dirty="0">
              <a:latin typeface="Arial" panose="020B0604020202020204" pitchFamily="34" charset="0"/>
            </a:endParaRPr>
          </a:p>
          <a:p>
            <a:pPr marL="342900" indent="-342900">
              <a:lnSpc>
                <a:spcPct val="150000"/>
              </a:lnSpc>
              <a:buAutoNum type="arabicParenR"/>
            </a:pPr>
            <a:r>
              <a:rPr lang="fr-FR" sz="2000" dirty="0">
                <a:latin typeface="Arial" panose="020B0604020202020204" pitchFamily="34" charset="0"/>
              </a:rPr>
              <a:t>Définir les outils (Type, dimensions …)</a:t>
            </a:r>
          </a:p>
          <a:p>
            <a:pPr marL="342900" indent="-342900">
              <a:lnSpc>
                <a:spcPct val="150000"/>
              </a:lnSpc>
              <a:buAutoNum type="arabicParenR"/>
            </a:pPr>
            <a:r>
              <a:rPr lang="fr-FR" sz="2000" dirty="0">
                <a:latin typeface="Arial" panose="020B0604020202020204" pitchFamily="34" charset="0"/>
              </a:rPr>
              <a:t>Créer les opérations d’usinage</a:t>
            </a:r>
          </a:p>
          <a:p>
            <a:pPr marL="342900" indent="-342900">
              <a:lnSpc>
                <a:spcPct val="150000"/>
              </a:lnSpc>
              <a:buAutoNum type="arabicParenR"/>
            </a:pPr>
            <a:r>
              <a:rPr lang="fr-FR" sz="2000" dirty="0">
                <a:latin typeface="Arial" panose="020B0604020202020204" pitchFamily="34" charset="0"/>
              </a:rPr>
              <a:t>Simuler (vérifier les collisions, la matière restante …)</a:t>
            </a:r>
          </a:p>
          <a:p>
            <a:pPr marL="342900" indent="-342900">
              <a:lnSpc>
                <a:spcPct val="150000"/>
              </a:lnSpc>
              <a:buAutoNum type="arabicParenR"/>
            </a:pPr>
            <a:r>
              <a:rPr lang="fr-FR" sz="2000" dirty="0">
                <a:latin typeface="Arial" panose="020B0604020202020204" pitchFamily="34" charset="0"/>
              </a:rPr>
              <a:t>Générer le code</a:t>
            </a:r>
            <a:endParaRPr lang="fr-FR" dirty="0"/>
          </a:p>
        </p:txBody>
      </p:sp>
    </p:spTree>
    <p:extLst>
      <p:ext uri="{BB962C8B-B14F-4D97-AF65-F5344CB8AC3E}">
        <p14:creationId xmlns:p14="http://schemas.microsoft.com/office/powerpoint/2010/main" val="1561791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9</a:t>
            </a:fld>
            <a:endParaRPr lang="fr-FR" dirty="0"/>
          </a:p>
        </p:txBody>
      </p:sp>
      <p:sp>
        <p:nvSpPr>
          <p:cNvPr id="6" name="Rectangle 5"/>
          <p:cNvSpPr/>
          <p:nvPr/>
        </p:nvSpPr>
        <p:spPr>
          <a:xfrm>
            <a:off x="425895" y="961559"/>
            <a:ext cx="2267993" cy="369332"/>
          </a:xfrm>
          <a:prstGeom prst="rect">
            <a:avLst/>
          </a:prstGeom>
        </p:spPr>
        <p:txBody>
          <a:bodyPr wrap="none">
            <a:spAutoFit/>
          </a:bodyPr>
          <a:lstStyle/>
          <a:p>
            <a:pPr marL="56198"/>
            <a:r>
              <a:rPr lang="fr-FR" b="1" i="1" u="sng" dirty="0">
                <a:solidFill>
                  <a:srgbClr val="FFA300"/>
                </a:solidFill>
                <a:latin typeface="Arial" panose="020B0604020202020204" pitchFamily="34" charset="0"/>
                <a:ea typeface="Arial" panose="020B0604020202020204" pitchFamily="34" charset="0"/>
              </a:rPr>
              <a:t>Créer fichiers FAO</a:t>
            </a:r>
          </a:p>
        </p:txBody>
      </p:sp>
      <p:sp>
        <p:nvSpPr>
          <p:cNvPr id="7" name="Rectangle 6"/>
          <p:cNvSpPr/>
          <p:nvPr/>
        </p:nvSpPr>
        <p:spPr>
          <a:xfrm>
            <a:off x="750425" y="1407889"/>
            <a:ext cx="7965312" cy="707886"/>
          </a:xfrm>
          <a:prstGeom prst="rect">
            <a:avLst/>
          </a:prstGeom>
        </p:spPr>
        <p:txBody>
          <a:bodyPr wrap="square">
            <a:spAutoFit/>
          </a:bodyPr>
          <a:lstStyle/>
          <a:p>
            <a:pPr marL="984250" indent="-984250"/>
            <a:r>
              <a:rPr lang="fr-FR" sz="2000" dirty="0">
                <a:latin typeface="Arial" panose="020B0604020202020204" pitchFamily="34" charset="0"/>
                <a:ea typeface="Arial" panose="020B0604020202020204" pitchFamily="34" charset="0"/>
              </a:rPr>
              <a:t>1) </a:t>
            </a:r>
            <a:r>
              <a:rPr lang="fr-FR" sz="2000" b="1" dirty="0">
                <a:solidFill>
                  <a:srgbClr val="80276C"/>
                </a:solidFill>
                <a:latin typeface="Arial" panose="020B0604020202020204" pitchFamily="34" charset="0"/>
                <a:ea typeface="Arial" panose="020B0604020202020204" pitchFamily="34" charset="0"/>
              </a:rPr>
              <a:t>Ouvrir</a:t>
            </a:r>
            <a:r>
              <a:rPr lang="fr-FR" sz="2000" dirty="0">
                <a:latin typeface="Arial" panose="020B0604020202020204" pitchFamily="34" charset="0"/>
                <a:ea typeface="Arial" panose="020B0604020202020204" pitchFamily="34" charset="0"/>
              </a:rPr>
              <a:t> l’assemblage dupliqué avec l’App « </a:t>
            </a:r>
            <a:r>
              <a:rPr lang="fr-FR" sz="2000" dirty="0" err="1">
                <a:latin typeface="Arial" panose="020B0604020202020204" pitchFamily="34" charset="0"/>
                <a:ea typeface="Arial" panose="020B0604020202020204" pitchFamily="34" charset="0"/>
              </a:rPr>
              <a:t>Assembly</a:t>
            </a:r>
            <a:r>
              <a:rPr lang="fr-FR" sz="2000" dirty="0">
                <a:latin typeface="Arial" panose="020B0604020202020204" pitchFamily="34" charset="0"/>
                <a:ea typeface="Arial" panose="020B0604020202020204" pitchFamily="34" charset="0"/>
              </a:rPr>
              <a:t> Design» puis </a:t>
            </a:r>
            <a:r>
              <a:rPr lang="fr-FR" sz="2000" b="1" dirty="0">
                <a:solidFill>
                  <a:srgbClr val="80276C"/>
                </a:solidFill>
                <a:latin typeface="Arial" panose="020B0604020202020204" pitchFamily="34" charset="0"/>
                <a:ea typeface="Arial" panose="020B0604020202020204" pitchFamily="34" charset="0"/>
              </a:rPr>
              <a:t>lancer</a:t>
            </a:r>
            <a:r>
              <a:rPr lang="fr-FR" sz="2000" dirty="0">
                <a:latin typeface="Arial" panose="020B0604020202020204" pitchFamily="34" charset="0"/>
                <a:ea typeface="Arial" panose="020B0604020202020204" pitchFamily="34" charset="0"/>
              </a:rPr>
              <a:t> l’app </a:t>
            </a:r>
            <a:r>
              <a:rPr lang="fr-FR" sz="2000" b="1" i="1" dirty="0">
                <a:solidFill>
                  <a:srgbClr val="FF0000"/>
                </a:solidFill>
                <a:latin typeface="Arial" panose="020B0604020202020204" pitchFamily="34" charset="0"/>
                <a:ea typeface="Arial" panose="020B0604020202020204" pitchFamily="34" charset="0"/>
              </a:rPr>
              <a:t>« </a:t>
            </a:r>
            <a:r>
              <a:rPr lang="fr-FR" sz="2000" b="1" i="1" dirty="0" err="1">
                <a:solidFill>
                  <a:srgbClr val="FF0000"/>
                </a:solidFill>
                <a:latin typeface="Arial" panose="020B0604020202020204" pitchFamily="34" charset="0"/>
                <a:ea typeface="Arial" panose="020B0604020202020204" pitchFamily="34" charset="0"/>
              </a:rPr>
              <a:t>Milling</a:t>
            </a:r>
            <a:r>
              <a:rPr lang="fr-FR" sz="2000" b="1" i="1" dirty="0">
                <a:solidFill>
                  <a:srgbClr val="FF0000"/>
                </a:solidFill>
                <a:latin typeface="Arial" panose="020B0604020202020204" pitchFamily="34" charset="0"/>
                <a:ea typeface="Arial" panose="020B0604020202020204" pitchFamily="34" charset="0"/>
              </a:rPr>
              <a:t> </a:t>
            </a:r>
            <a:r>
              <a:rPr lang="fr-FR" sz="2000" b="1" i="1" dirty="0" err="1">
                <a:solidFill>
                  <a:srgbClr val="FF0000"/>
                </a:solidFill>
                <a:latin typeface="Arial" panose="020B0604020202020204" pitchFamily="34" charset="0"/>
                <a:ea typeface="Arial" panose="020B0604020202020204" pitchFamily="34" charset="0"/>
              </a:rPr>
              <a:t>Machining</a:t>
            </a:r>
            <a:r>
              <a:rPr lang="fr-FR" sz="2000" b="1" i="1" dirty="0">
                <a:solidFill>
                  <a:srgbClr val="FF0000"/>
                </a:solidFill>
                <a:latin typeface="Arial" panose="020B0604020202020204" pitchFamily="34" charset="0"/>
                <a:ea typeface="Arial" panose="020B0604020202020204" pitchFamily="34" charset="0"/>
              </a:rPr>
              <a:t> »</a:t>
            </a:r>
            <a:endParaRPr lang="fr-FR" dirty="0"/>
          </a:p>
        </p:txBody>
      </p:sp>
      <p:pic>
        <p:nvPicPr>
          <p:cNvPr id="25" name="Image 24">
            <a:extLst>
              <a:ext uri="{FF2B5EF4-FFF2-40B4-BE49-F238E27FC236}">
                <a16:creationId xmlns:a16="http://schemas.microsoft.com/office/drawing/2014/main" id="{59DD5E8C-9D49-41BB-8D55-F1397F65CDC4}"/>
              </a:ext>
            </a:extLst>
          </p:cNvPr>
          <p:cNvPicPr>
            <a:picLocks noChangeAspect="1"/>
          </p:cNvPicPr>
          <p:nvPr/>
        </p:nvPicPr>
        <p:blipFill>
          <a:blip r:embed="rId2"/>
          <a:stretch>
            <a:fillRect/>
          </a:stretch>
        </p:blipFill>
        <p:spPr>
          <a:xfrm>
            <a:off x="2693888" y="3255550"/>
            <a:ext cx="4406630" cy="1728631"/>
          </a:xfrm>
          <a:prstGeom prst="rect">
            <a:avLst/>
          </a:prstGeom>
        </p:spPr>
      </p:pic>
      <p:sp>
        <p:nvSpPr>
          <p:cNvPr id="26" name="Rectangle 25">
            <a:extLst>
              <a:ext uri="{FF2B5EF4-FFF2-40B4-BE49-F238E27FC236}">
                <a16:creationId xmlns:a16="http://schemas.microsoft.com/office/drawing/2014/main" id="{CF20EA88-4DC3-4700-907D-8661E03843E3}"/>
              </a:ext>
            </a:extLst>
          </p:cNvPr>
          <p:cNvSpPr/>
          <p:nvPr/>
        </p:nvSpPr>
        <p:spPr>
          <a:xfrm>
            <a:off x="750424" y="2833140"/>
            <a:ext cx="7032694" cy="400110"/>
          </a:xfrm>
          <a:prstGeom prst="rect">
            <a:avLst/>
          </a:prstGeom>
        </p:spPr>
        <p:txBody>
          <a:bodyPr wrap="none">
            <a:spAutoFit/>
          </a:bodyPr>
          <a:lstStyle/>
          <a:p>
            <a:r>
              <a:rPr lang="fr-FR" sz="2000" dirty="0">
                <a:latin typeface="Arial" panose="020B0604020202020204" pitchFamily="34" charset="0"/>
                <a:ea typeface="Arial" panose="020B0604020202020204" pitchFamily="34" charset="0"/>
              </a:rPr>
              <a:t>2) </a:t>
            </a:r>
            <a:r>
              <a:rPr lang="fr-FR" sz="2000" b="1" dirty="0">
                <a:solidFill>
                  <a:srgbClr val="80276C"/>
                </a:solidFill>
                <a:latin typeface="Arial" panose="020B0604020202020204" pitchFamily="34" charset="0"/>
                <a:ea typeface="Arial" panose="020B0604020202020204" pitchFamily="34" charset="0"/>
              </a:rPr>
              <a:t>Fermer</a:t>
            </a:r>
            <a:r>
              <a:rPr lang="fr-FR" sz="2000" dirty="0">
                <a:latin typeface="Arial" panose="020B0604020202020204" pitchFamily="34" charset="0"/>
                <a:ea typeface="Arial" panose="020B0604020202020204" pitchFamily="34" charset="0"/>
              </a:rPr>
              <a:t> la </a:t>
            </a:r>
            <a:r>
              <a:rPr lang="fr-FR" sz="2000" dirty="0" err="1">
                <a:latin typeface="Arial" panose="020B0604020202020204" pitchFamily="34" charset="0"/>
                <a:ea typeface="Arial" panose="020B0604020202020204" pitchFamily="34" charset="0"/>
              </a:rPr>
              <a:t>fenètre</a:t>
            </a:r>
            <a:r>
              <a:rPr lang="fr-FR" sz="2000" dirty="0">
                <a:latin typeface="Arial" panose="020B0604020202020204" pitchFamily="34" charset="0"/>
                <a:ea typeface="Arial" panose="020B0604020202020204" pitchFamily="34" charset="0"/>
              </a:rPr>
              <a:t> « </a:t>
            </a:r>
            <a:r>
              <a:rPr lang="fr-FR" sz="2000" dirty="0" err="1">
                <a:latin typeface="Arial" panose="020B0604020202020204" pitchFamily="34" charset="0"/>
                <a:ea typeface="Arial" panose="020B0604020202020204" pitchFamily="34" charset="0"/>
              </a:rPr>
              <a:t>Milling</a:t>
            </a:r>
            <a:r>
              <a:rPr lang="fr-FR" sz="2000" dirty="0">
                <a:latin typeface="Arial" panose="020B0604020202020204" pitchFamily="34" charset="0"/>
                <a:ea typeface="Arial" panose="020B0604020202020204" pitchFamily="34" charset="0"/>
              </a:rPr>
              <a:t> </a:t>
            </a:r>
            <a:r>
              <a:rPr lang="fr-FR" sz="2000" dirty="0" err="1">
                <a:latin typeface="Arial" panose="020B0604020202020204" pitchFamily="34" charset="0"/>
                <a:ea typeface="Arial" panose="020B0604020202020204" pitchFamily="34" charset="0"/>
              </a:rPr>
              <a:t>Machining</a:t>
            </a:r>
            <a:r>
              <a:rPr lang="fr-FR" sz="2000" dirty="0">
                <a:latin typeface="Arial" panose="020B0604020202020204" pitchFamily="34" charset="0"/>
                <a:ea typeface="Arial" panose="020B0604020202020204" pitchFamily="34" charset="0"/>
              </a:rPr>
              <a:t> – Programmer … »)</a:t>
            </a:r>
            <a:endParaRPr lang="fr-FR" dirty="0"/>
          </a:p>
        </p:txBody>
      </p:sp>
      <p:sp>
        <p:nvSpPr>
          <p:cNvPr id="27" name="Rectangle 26">
            <a:extLst>
              <a:ext uri="{FF2B5EF4-FFF2-40B4-BE49-F238E27FC236}">
                <a16:creationId xmlns:a16="http://schemas.microsoft.com/office/drawing/2014/main" id="{34AEC355-8F12-4C3A-8668-AF25D82BBB84}"/>
              </a:ext>
            </a:extLst>
          </p:cNvPr>
          <p:cNvSpPr/>
          <p:nvPr/>
        </p:nvSpPr>
        <p:spPr>
          <a:xfrm>
            <a:off x="750424" y="5161225"/>
            <a:ext cx="8393576" cy="707886"/>
          </a:xfrm>
          <a:prstGeom prst="rect">
            <a:avLst/>
          </a:prstGeom>
        </p:spPr>
        <p:txBody>
          <a:bodyPr wrap="square">
            <a:spAutoFit/>
          </a:bodyPr>
          <a:lstStyle/>
          <a:p>
            <a:pPr marL="984250" indent="-984250"/>
            <a:r>
              <a:rPr lang="fr-FR" sz="2000" dirty="0">
                <a:latin typeface="Arial" panose="020B0604020202020204" pitchFamily="34" charset="0"/>
                <a:ea typeface="Arial" panose="020B0604020202020204" pitchFamily="34" charset="0"/>
              </a:rPr>
              <a:t>3) </a:t>
            </a:r>
            <a:r>
              <a:rPr lang="fr-FR" sz="2000" b="1" dirty="0">
                <a:solidFill>
                  <a:srgbClr val="80276C"/>
                </a:solidFill>
                <a:latin typeface="Arial" panose="020B0604020202020204" pitchFamily="34" charset="0"/>
                <a:ea typeface="Arial" panose="020B0604020202020204" pitchFamily="34" charset="0"/>
              </a:rPr>
              <a:t>Renommer </a:t>
            </a:r>
            <a:r>
              <a:rPr lang="fr-FR" sz="2000" dirty="0">
                <a:latin typeface="Arial" panose="020B0604020202020204" pitchFamily="34" charset="0"/>
                <a:ea typeface="Arial" panose="020B0604020202020204" pitchFamily="34" charset="0"/>
              </a:rPr>
              <a:t>le fichier « Cellule de Fabrication 000…. » par un nom compréhensible (par exemple: «</a:t>
            </a:r>
            <a:r>
              <a:rPr lang="fr-FR" sz="2000" i="1" dirty="0">
                <a:latin typeface="Arial" panose="020B0604020202020204" pitchFamily="34" charset="0"/>
                <a:ea typeface="Arial" panose="020B0604020202020204" pitchFamily="34" charset="0"/>
              </a:rPr>
              <a:t> </a:t>
            </a:r>
            <a:r>
              <a:rPr lang="fr-FR" sz="2000" i="1" dirty="0" err="1">
                <a:latin typeface="Arial" panose="020B0604020202020204" pitchFamily="34" charset="0"/>
                <a:ea typeface="Arial" panose="020B0604020202020204" pitchFamily="34" charset="0"/>
              </a:rPr>
              <a:t>FAO_Matrice_EXT</a:t>
            </a:r>
            <a:r>
              <a:rPr lang="fr-FR" sz="2000" dirty="0">
                <a:latin typeface="Arial" panose="020B0604020202020204" pitchFamily="34" charset="0"/>
                <a:ea typeface="Arial" panose="020B0604020202020204" pitchFamily="34" charset="0"/>
              </a:rPr>
              <a:t>»)</a:t>
            </a:r>
            <a:endParaRPr lang="fr-FR" dirty="0"/>
          </a:p>
        </p:txBody>
      </p:sp>
      <p:sp>
        <p:nvSpPr>
          <p:cNvPr id="28" name="Rectangle 27">
            <a:extLst>
              <a:ext uri="{FF2B5EF4-FFF2-40B4-BE49-F238E27FC236}">
                <a16:creationId xmlns:a16="http://schemas.microsoft.com/office/drawing/2014/main" id="{64DE2EE6-FA71-444A-BBFF-4730B8956DEB}"/>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Démarrer la FAO</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Créer le fichier</a:t>
            </a:r>
            <a:endParaRPr lang="fr-FR" altLang="fr-FR" sz="900" i="1" dirty="0">
              <a:solidFill>
                <a:srgbClr val="80276C"/>
              </a:solidFill>
              <a:latin typeface="Verdana" panose="020B0604030504040204" pitchFamily="34" charset="0"/>
              <a:ea typeface="Verdana" panose="020B0604030504040204" pitchFamily="34" charset="0"/>
            </a:endParaRPr>
          </a:p>
        </p:txBody>
      </p:sp>
      <p:pic>
        <p:nvPicPr>
          <p:cNvPr id="4" name="Image 3">
            <a:extLst>
              <a:ext uri="{FF2B5EF4-FFF2-40B4-BE49-F238E27FC236}">
                <a16:creationId xmlns:a16="http://schemas.microsoft.com/office/drawing/2014/main" id="{E023FB92-B581-4A28-8A7F-BF1BABCBA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493" y="1870072"/>
            <a:ext cx="975445" cy="929721"/>
          </a:xfrm>
          <a:prstGeom prst="rect">
            <a:avLst/>
          </a:prstGeom>
        </p:spPr>
      </p:pic>
    </p:spTree>
    <p:extLst>
      <p:ext uri="{BB962C8B-B14F-4D97-AF65-F5344CB8AC3E}">
        <p14:creationId xmlns:p14="http://schemas.microsoft.com/office/powerpoint/2010/main" val="266181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0E62D1B-A37C-47BD-A52F-A9A0938DC639}"/>
              </a:ext>
            </a:extLst>
          </p:cNvPr>
          <p:cNvSpPr>
            <a:spLocks noGrp="1"/>
          </p:cNvSpPr>
          <p:nvPr>
            <p:ph type="sldNum" sz="quarter" idx="4"/>
          </p:nvPr>
        </p:nvSpPr>
        <p:spPr/>
        <p:txBody>
          <a:bodyPr/>
          <a:lstStyle/>
          <a:p>
            <a:fld id="{5A4C5B2E-C222-42BA-A6AE-2E2D0C9DED18}" type="slidenum">
              <a:rPr lang="fr-FR" smtClean="0"/>
              <a:pPr/>
              <a:t>10</a:t>
            </a:fld>
            <a:r>
              <a:rPr lang="fr-FR" dirty="0"/>
              <a:t>²</a:t>
            </a:r>
          </a:p>
        </p:txBody>
      </p:sp>
      <p:sp>
        <p:nvSpPr>
          <p:cNvPr id="3" name="Rectangle 2">
            <a:extLst>
              <a:ext uri="{FF2B5EF4-FFF2-40B4-BE49-F238E27FC236}">
                <a16:creationId xmlns:a16="http://schemas.microsoft.com/office/drawing/2014/main" id="{A46B2770-74A2-4CFA-8FBE-A88F34F10F86}"/>
              </a:ext>
            </a:extLst>
          </p:cNvPr>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L’App de FAO</a:t>
            </a:r>
            <a:endParaRPr lang="fr-FR" altLang="fr-FR" sz="900" b="1" u="sng" dirty="0">
              <a:solidFill>
                <a:srgbClr val="80276C"/>
              </a:solidFill>
              <a:latin typeface="Verdana" panose="020B0604030504040204" pitchFamily="34" charset="0"/>
              <a:ea typeface="Verdana" panose="020B0604030504040204" pitchFamily="34" charset="0"/>
            </a:endParaRPr>
          </a:p>
        </p:txBody>
      </p:sp>
      <p:pic>
        <p:nvPicPr>
          <p:cNvPr id="4" name="Image 3">
            <a:extLst>
              <a:ext uri="{FF2B5EF4-FFF2-40B4-BE49-F238E27FC236}">
                <a16:creationId xmlns:a16="http://schemas.microsoft.com/office/drawing/2014/main" id="{1FB39826-D729-46B9-A0D3-A5DA74E4265B}"/>
              </a:ext>
            </a:extLst>
          </p:cNvPr>
          <p:cNvPicPr>
            <a:picLocks noChangeAspect="1"/>
          </p:cNvPicPr>
          <p:nvPr/>
        </p:nvPicPr>
        <p:blipFill>
          <a:blip r:embed="rId2"/>
          <a:stretch>
            <a:fillRect/>
          </a:stretch>
        </p:blipFill>
        <p:spPr>
          <a:xfrm>
            <a:off x="583663" y="2198130"/>
            <a:ext cx="7179656" cy="3382183"/>
          </a:xfrm>
          <a:prstGeom prst="rect">
            <a:avLst/>
          </a:prstGeom>
        </p:spPr>
      </p:pic>
      <p:sp>
        <p:nvSpPr>
          <p:cNvPr id="5" name="Rectangle à coins arrondis 4">
            <a:extLst>
              <a:ext uri="{FF2B5EF4-FFF2-40B4-BE49-F238E27FC236}">
                <a16:creationId xmlns:a16="http://schemas.microsoft.com/office/drawing/2014/main" id="{652FE13D-91A2-43EB-9AFE-14D308980EFD}"/>
              </a:ext>
            </a:extLst>
          </p:cNvPr>
          <p:cNvSpPr/>
          <p:nvPr/>
        </p:nvSpPr>
        <p:spPr>
          <a:xfrm>
            <a:off x="2150988" y="5112499"/>
            <a:ext cx="4046330" cy="448763"/>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94666B32-D5B1-4482-8A46-776BC28C6BD7}"/>
              </a:ext>
            </a:extLst>
          </p:cNvPr>
          <p:cNvSpPr/>
          <p:nvPr/>
        </p:nvSpPr>
        <p:spPr>
          <a:xfrm>
            <a:off x="2207178" y="5863747"/>
            <a:ext cx="3933952" cy="369332"/>
          </a:xfrm>
          <a:prstGeom prst="rect">
            <a:avLst/>
          </a:prstGeom>
          <a:solidFill>
            <a:schemeClr val="bg1"/>
          </a:solidFill>
          <a:ln>
            <a:solidFill>
              <a:srgbClr val="FF0000"/>
            </a:solidFill>
          </a:ln>
        </p:spPr>
        <p:txBody>
          <a:bodyPr wrap="square">
            <a:spAutoFit/>
          </a:bodyPr>
          <a:lstStyle/>
          <a:p>
            <a:pPr algn="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Fonctions</a:t>
            </a:r>
            <a:r>
              <a:rPr lang="fr-FR" dirty="0">
                <a:latin typeface="Arial" panose="020B0604020202020204" pitchFamily="34" charset="0"/>
                <a:cs typeface="Arial" panose="020B0604020202020204" pitchFamily="34" charset="0"/>
                <a:sym typeface="Wingdings" panose="05000000000000000000" pitchFamily="2" charset="2"/>
              </a:rPr>
              <a:t> organisées par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Sections</a:t>
            </a:r>
            <a:endParaRPr lang="fr-FR" b="1" dirty="0">
              <a:solidFill>
                <a:schemeClr val="accent6">
                  <a:lumMod val="75000"/>
                </a:schemeClr>
              </a:solidFill>
            </a:endParaRPr>
          </a:p>
        </p:txBody>
      </p:sp>
      <p:cxnSp>
        <p:nvCxnSpPr>
          <p:cNvPr id="7" name="Connecteur en arc 6">
            <a:extLst>
              <a:ext uri="{FF2B5EF4-FFF2-40B4-BE49-F238E27FC236}">
                <a16:creationId xmlns:a16="http://schemas.microsoft.com/office/drawing/2014/main" id="{9197ECA4-F18A-445C-B418-3DA80F01DB00}"/>
              </a:ext>
            </a:extLst>
          </p:cNvPr>
          <p:cNvCxnSpPr>
            <a:cxnSpLocks/>
            <a:stCxn id="6" idx="0"/>
            <a:endCxn id="5" idx="2"/>
          </p:cNvCxnSpPr>
          <p:nvPr/>
        </p:nvCxnSpPr>
        <p:spPr>
          <a:xfrm rot="16200000" flipV="1">
            <a:off x="4022912" y="5712504"/>
            <a:ext cx="302485" cy="1"/>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8" name="Rectangle à coins arrondis 15">
            <a:extLst>
              <a:ext uri="{FF2B5EF4-FFF2-40B4-BE49-F238E27FC236}">
                <a16:creationId xmlns:a16="http://schemas.microsoft.com/office/drawing/2014/main" id="{AA6129B1-7616-492B-8C03-4F35651A2326}"/>
              </a:ext>
            </a:extLst>
          </p:cNvPr>
          <p:cNvSpPr/>
          <p:nvPr/>
        </p:nvSpPr>
        <p:spPr>
          <a:xfrm>
            <a:off x="498863" y="2179079"/>
            <a:ext cx="1652125" cy="952501"/>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57D68BE-7286-42CF-836A-7925F7DDA27A}"/>
              </a:ext>
            </a:extLst>
          </p:cNvPr>
          <p:cNvSpPr/>
          <p:nvPr/>
        </p:nvSpPr>
        <p:spPr>
          <a:xfrm>
            <a:off x="408621" y="1457232"/>
            <a:ext cx="2125417" cy="646331"/>
          </a:xfrm>
          <a:prstGeom prst="rect">
            <a:avLst/>
          </a:prstGeom>
          <a:solidFill>
            <a:schemeClr val="bg1"/>
          </a:solidFill>
          <a:ln>
            <a:solidFill>
              <a:srgbClr val="FF0000"/>
            </a:solidFill>
          </a:ln>
        </p:spPr>
        <p:txBody>
          <a:bodyPr wrap="square">
            <a:spAutoFit/>
          </a:bodyPr>
          <a:lstStyle/>
          <a:p>
            <a:pPr algn="ct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Panneau latéral </a:t>
            </a:r>
            <a:r>
              <a:rPr lang="fr-FR" dirty="0">
                <a:latin typeface="Arial" panose="020B0604020202020204" pitchFamily="34" charset="0"/>
                <a:cs typeface="Arial" panose="020B0604020202020204" pitchFamily="34" charset="0"/>
                <a:sym typeface="Wingdings" panose="05000000000000000000" pitchFamily="2" charset="2"/>
              </a:rPr>
              <a:t>avec</a:t>
            </a: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onglets</a:t>
            </a:r>
            <a:endParaRPr lang="fr-FR" b="1" dirty="0">
              <a:solidFill>
                <a:schemeClr val="accent6">
                  <a:lumMod val="75000"/>
                </a:schemeClr>
              </a:solidFill>
            </a:endParaRPr>
          </a:p>
        </p:txBody>
      </p:sp>
      <p:cxnSp>
        <p:nvCxnSpPr>
          <p:cNvPr id="10" name="Connecteur en arc 17">
            <a:extLst>
              <a:ext uri="{FF2B5EF4-FFF2-40B4-BE49-F238E27FC236}">
                <a16:creationId xmlns:a16="http://schemas.microsoft.com/office/drawing/2014/main" id="{0A3B6500-C38C-4FF3-8ED7-F7A8C15C42E0}"/>
              </a:ext>
            </a:extLst>
          </p:cNvPr>
          <p:cNvCxnSpPr>
            <a:stCxn id="9" idx="1"/>
            <a:endCxn id="8" idx="1"/>
          </p:cNvCxnSpPr>
          <p:nvPr/>
        </p:nvCxnSpPr>
        <p:spPr>
          <a:xfrm rot="10800000" flipH="1" flipV="1">
            <a:off x="408621" y="1780398"/>
            <a:ext cx="90242" cy="874932"/>
          </a:xfrm>
          <a:prstGeom prst="curvedConnector3">
            <a:avLst>
              <a:gd name="adj1" fmla="val -253319"/>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841C97C-B2CD-4C2C-AE1C-121CAF232023}"/>
              </a:ext>
            </a:extLst>
          </p:cNvPr>
          <p:cNvSpPr/>
          <p:nvPr/>
        </p:nvSpPr>
        <p:spPr>
          <a:xfrm>
            <a:off x="5632319" y="4325494"/>
            <a:ext cx="1366900" cy="646331"/>
          </a:xfrm>
          <a:prstGeom prst="rect">
            <a:avLst/>
          </a:prstGeom>
          <a:solidFill>
            <a:schemeClr val="bg1"/>
          </a:solidFill>
          <a:ln>
            <a:solidFill>
              <a:srgbClr val="FF0000"/>
            </a:solidFill>
          </a:ln>
        </p:spPr>
        <p:txBody>
          <a:bodyPr wrap="square">
            <a:spAutoFit/>
          </a:bodyPr>
          <a:lstStyle/>
          <a:p>
            <a:pPr algn="ct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Assistant</a:t>
            </a:r>
            <a:b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b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de FAO </a:t>
            </a:r>
            <a:r>
              <a:rPr lang="fr-FR" b="1" dirty="0">
                <a:solidFill>
                  <a:srgbClr val="FF0000"/>
                </a:solidFill>
                <a:latin typeface="Arial" panose="020B0604020202020204" pitchFamily="34" charset="0"/>
                <a:cs typeface="Arial" panose="020B0604020202020204" pitchFamily="34" charset="0"/>
                <a:sym typeface="Wingdings" panose="05000000000000000000" pitchFamily="2" charset="2"/>
              </a:rPr>
              <a:t>!!</a:t>
            </a:r>
            <a:endParaRPr lang="fr-FR" b="1" dirty="0">
              <a:solidFill>
                <a:srgbClr val="FF0000"/>
              </a:solidFill>
            </a:endParaRPr>
          </a:p>
        </p:txBody>
      </p:sp>
      <p:sp>
        <p:nvSpPr>
          <p:cNvPr id="14" name="Rectangle à coins arrondis 34">
            <a:extLst>
              <a:ext uri="{FF2B5EF4-FFF2-40B4-BE49-F238E27FC236}">
                <a16:creationId xmlns:a16="http://schemas.microsoft.com/office/drawing/2014/main" id="{1A37A27A-F7CD-49E5-ADF0-234F0DD56E40}"/>
              </a:ext>
            </a:extLst>
          </p:cNvPr>
          <p:cNvSpPr/>
          <p:nvPr/>
        </p:nvSpPr>
        <p:spPr>
          <a:xfrm>
            <a:off x="6315769" y="2197290"/>
            <a:ext cx="1295401" cy="1801066"/>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B5578FD0-F1BE-4358-B105-FFF6C898693D}"/>
              </a:ext>
            </a:extLst>
          </p:cNvPr>
          <p:cNvSpPr/>
          <p:nvPr/>
        </p:nvSpPr>
        <p:spPr>
          <a:xfrm>
            <a:off x="4309142" y="1503675"/>
            <a:ext cx="1996795" cy="923330"/>
          </a:xfrm>
          <a:prstGeom prst="rect">
            <a:avLst/>
          </a:prstGeom>
          <a:solidFill>
            <a:schemeClr val="bg1"/>
          </a:solidFill>
          <a:ln>
            <a:solidFill>
              <a:srgbClr val="FF0000"/>
            </a:solidFill>
          </a:ln>
        </p:spPr>
        <p:txBody>
          <a:bodyPr wrap="square">
            <a:spAutoFit/>
          </a:bodyPr>
          <a:lstStyle/>
          <a:p>
            <a:pPr algn="ct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Pavé d’actions</a:t>
            </a:r>
            <a:r>
              <a:rPr lang="fr-FR" dirty="0">
                <a:latin typeface="Arial" panose="020B0604020202020204" pitchFamily="34" charset="0"/>
                <a:cs typeface="Arial" panose="020B0604020202020204" pitchFamily="34" charset="0"/>
                <a:sym typeface="Wingdings" panose="05000000000000000000" pitchFamily="2" charset="2"/>
              </a:rPr>
              <a:t> (à activer avec touche « B »)</a:t>
            </a:r>
            <a:endParaRPr lang="fr-FR" b="1" dirty="0">
              <a:solidFill>
                <a:schemeClr val="accent6">
                  <a:lumMod val="75000"/>
                </a:schemeClr>
              </a:solidFill>
            </a:endParaRPr>
          </a:p>
        </p:txBody>
      </p:sp>
      <p:cxnSp>
        <p:nvCxnSpPr>
          <p:cNvPr id="16" name="Connecteur en arc 36">
            <a:extLst>
              <a:ext uri="{FF2B5EF4-FFF2-40B4-BE49-F238E27FC236}">
                <a16:creationId xmlns:a16="http://schemas.microsoft.com/office/drawing/2014/main" id="{5EA71B22-83E5-457D-8C06-CE535ECD818D}"/>
              </a:ext>
            </a:extLst>
          </p:cNvPr>
          <p:cNvCxnSpPr>
            <a:cxnSpLocks/>
            <a:stCxn id="15" idx="2"/>
            <a:endCxn id="14" idx="1"/>
          </p:cNvCxnSpPr>
          <p:nvPr/>
        </p:nvCxnSpPr>
        <p:spPr>
          <a:xfrm rot="16200000" flipH="1">
            <a:off x="5476245" y="2258299"/>
            <a:ext cx="670818" cy="1008229"/>
          </a:xfrm>
          <a:prstGeom prst="curvedConnector2">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Rectangle à coins arrondis 45">
            <a:extLst>
              <a:ext uri="{FF2B5EF4-FFF2-40B4-BE49-F238E27FC236}">
                <a16:creationId xmlns:a16="http://schemas.microsoft.com/office/drawing/2014/main" id="{CB952ED7-7C6C-419A-895F-26C3F24F2905}"/>
              </a:ext>
            </a:extLst>
          </p:cNvPr>
          <p:cNvSpPr/>
          <p:nvPr/>
        </p:nvSpPr>
        <p:spPr>
          <a:xfrm>
            <a:off x="583664" y="5446156"/>
            <a:ext cx="1102650" cy="182280"/>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C57E9E2D-B8FF-4B1E-B512-3016A547F40E}"/>
              </a:ext>
            </a:extLst>
          </p:cNvPr>
          <p:cNvSpPr/>
          <p:nvPr/>
        </p:nvSpPr>
        <p:spPr>
          <a:xfrm>
            <a:off x="453742" y="4287783"/>
            <a:ext cx="1652125" cy="646331"/>
          </a:xfrm>
          <a:prstGeom prst="rect">
            <a:avLst/>
          </a:prstGeom>
          <a:solidFill>
            <a:schemeClr val="bg1"/>
          </a:solidFill>
          <a:ln>
            <a:solidFill>
              <a:srgbClr val="FF0000"/>
            </a:solidFill>
          </a:ln>
        </p:spPr>
        <p:txBody>
          <a:bodyPr wrap="square">
            <a:spAutoFit/>
          </a:bodyPr>
          <a:lstStyle/>
          <a:p>
            <a:pPr algn="ctr"/>
            <a: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t>Barre d’état</a:t>
            </a:r>
            <a:br>
              <a:rPr lang="fr-FR" b="1" dirty="0">
                <a:solidFill>
                  <a:srgbClr val="00B0F0"/>
                </a:solidFill>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(à activer)</a:t>
            </a:r>
            <a:endParaRPr lang="fr-FR" b="1" dirty="0">
              <a:solidFill>
                <a:schemeClr val="accent6">
                  <a:lumMod val="75000"/>
                </a:schemeClr>
              </a:solidFill>
            </a:endParaRPr>
          </a:p>
        </p:txBody>
      </p:sp>
      <p:cxnSp>
        <p:nvCxnSpPr>
          <p:cNvPr id="19" name="Connecteur en arc 47">
            <a:extLst>
              <a:ext uri="{FF2B5EF4-FFF2-40B4-BE49-F238E27FC236}">
                <a16:creationId xmlns:a16="http://schemas.microsoft.com/office/drawing/2014/main" id="{BDA74817-FBF0-45E0-9D53-092AFB2325B9}"/>
              </a:ext>
            </a:extLst>
          </p:cNvPr>
          <p:cNvCxnSpPr>
            <a:cxnSpLocks/>
            <a:stCxn id="18" idx="2"/>
            <a:endCxn id="17" idx="0"/>
          </p:cNvCxnSpPr>
          <p:nvPr/>
        </p:nvCxnSpPr>
        <p:spPr>
          <a:xfrm rot="5400000">
            <a:off x="951376" y="5117727"/>
            <a:ext cx="512042" cy="144816"/>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510FE6E5-4733-416B-98C9-01196C68A01F}"/>
              </a:ext>
            </a:extLst>
          </p:cNvPr>
          <p:cNvPicPr>
            <a:picLocks noChangeAspect="1"/>
          </p:cNvPicPr>
          <p:nvPr/>
        </p:nvPicPr>
        <p:blipFill>
          <a:blip r:embed="rId3"/>
          <a:stretch>
            <a:fillRect/>
          </a:stretch>
        </p:blipFill>
        <p:spPr>
          <a:xfrm>
            <a:off x="7681788" y="2183268"/>
            <a:ext cx="1295401" cy="3315850"/>
          </a:xfrm>
          <a:prstGeom prst="rect">
            <a:avLst/>
          </a:prstGeom>
        </p:spPr>
      </p:pic>
      <p:cxnSp>
        <p:nvCxnSpPr>
          <p:cNvPr id="13" name="Connecteur en arc 26">
            <a:extLst>
              <a:ext uri="{FF2B5EF4-FFF2-40B4-BE49-F238E27FC236}">
                <a16:creationId xmlns:a16="http://schemas.microsoft.com/office/drawing/2014/main" id="{64CC7119-97B3-48AA-B82E-EDA1DF683E60}"/>
              </a:ext>
            </a:extLst>
          </p:cNvPr>
          <p:cNvCxnSpPr>
            <a:cxnSpLocks/>
            <a:stCxn id="12" idx="3"/>
          </p:cNvCxnSpPr>
          <p:nvPr/>
        </p:nvCxnSpPr>
        <p:spPr>
          <a:xfrm flipV="1">
            <a:off x="6999219" y="4325494"/>
            <a:ext cx="703812" cy="323166"/>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8" name="Rectangle à coins arrondis 34">
            <a:extLst>
              <a:ext uri="{FF2B5EF4-FFF2-40B4-BE49-F238E27FC236}">
                <a16:creationId xmlns:a16="http://schemas.microsoft.com/office/drawing/2014/main" id="{32D770B0-F576-4B45-8AA6-90EB2B104AEB}"/>
              </a:ext>
            </a:extLst>
          </p:cNvPr>
          <p:cNvSpPr/>
          <p:nvPr/>
        </p:nvSpPr>
        <p:spPr>
          <a:xfrm>
            <a:off x="7664354" y="2197290"/>
            <a:ext cx="1295401" cy="3301828"/>
          </a:xfrm>
          <a:prstGeom prst="roundRect">
            <a:avLst>
              <a:gd name="adj" fmla="val 7251"/>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4717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11</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Les onglets FAO</a:t>
            </a:r>
            <a:endParaRPr lang="fr-FR" altLang="fr-FR" sz="900" b="1" u="sng" dirty="0">
              <a:solidFill>
                <a:srgbClr val="80276C"/>
              </a:solidFill>
              <a:latin typeface="Verdana" panose="020B0604030504040204" pitchFamily="34" charset="0"/>
              <a:ea typeface="Verdana" panose="020B0604030504040204" pitchFamily="34" charset="0"/>
            </a:endParaRPr>
          </a:p>
        </p:txBody>
      </p:sp>
      <p:pic>
        <p:nvPicPr>
          <p:cNvPr id="4" name="Image 3"/>
          <p:cNvPicPr>
            <a:picLocks noChangeAspect="1"/>
          </p:cNvPicPr>
          <p:nvPr/>
        </p:nvPicPr>
        <p:blipFill>
          <a:blip r:embed="rId2"/>
          <a:stretch>
            <a:fillRect/>
          </a:stretch>
        </p:blipFill>
        <p:spPr>
          <a:xfrm>
            <a:off x="252412" y="1319772"/>
            <a:ext cx="3228975" cy="1724025"/>
          </a:xfrm>
          <a:prstGeom prst="rect">
            <a:avLst/>
          </a:prstGeom>
        </p:spPr>
      </p:pic>
      <p:pic>
        <p:nvPicPr>
          <p:cNvPr id="5" name="Image 4"/>
          <p:cNvPicPr>
            <a:picLocks noChangeAspect="1"/>
          </p:cNvPicPr>
          <p:nvPr/>
        </p:nvPicPr>
        <p:blipFill>
          <a:blip r:embed="rId3"/>
          <a:stretch>
            <a:fillRect/>
          </a:stretch>
        </p:blipFill>
        <p:spPr>
          <a:xfrm>
            <a:off x="4477000" y="1329297"/>
            <a:ext cx="3238500" cy="1714500"/>
          </a:xfrm>
          <a:prstGeom prst="rect">
            <a:avLst/>
          </a:prstGeom>
        </p:spPr>
      </p:pic>
      <p:pic>
        <p:nvPicPr>
          <p:cNvPr id="6" name="Image 5"/>
          <p:cNvPicPr>
            <a:picLocks noChangeAspect="1"/>
          </p:cNvPicPr>
          <p:nvPr/>
        </p:nvPicPr>
        <p:blipFill>
          <a:blip r:embed="rId4"/>
          <a:stretch>
            <a:fillRect/>
          </a:stretch>
        </p:blipFill>
        <p:spPr>
          <a:xfrm>
            <a:off x="480830" y="3295650"/>
            <a:ext cx="3248025" cy="1695450"/>
          </a:xfrm>
          <a:prstGeom prst="rect">
            <a:avLst/>
          </a:prstGeom>
        </p:spPr>
      </p:pic>
      <p:pic>
        <p:nvPicPr>
          <p:cNvPr id="7" name="Image 6"/>
          <p:cNvPicPr>
            <a:picLocks noChangeAspect="1"/>
          </p:cNvPicPr>
          <p:nvPr/>
        </p:nvPicPr>
        <p:blipFill>
          <a:blip r:embed="rId5"/>
          <a:stretch>
            <a:fillRect/>
          </a:stretch>
        </p:blipFill>
        <p:spPr>
          <a:xfrm>
            <a:off x="5473981" y="3157537"/>
            <a:ext cx="3219450" cy="1743075"/>
          </a:xfrm>
          <a:prstGeom prst="rect">
            <a:avLst/>
          </a:prstGeom>
        </p:spPr>
      </p:pic>
      <p:pic>
        <p:nvPicPr>
          <p:cNvPr id="8" name="Image 7"/>
          <p:cNvPicPr>
            <a:picLocks noChangeAspect="1"/>
          </p:cNvPicPr>
          <p:nvPr/>
        </p:nvPicPr>
        <p:blipFill>
          <a:blip r:embed="rId6"/>
          <a:stretch>
            <a:fillRect/>
          </a:stretch>
        </p:blipFill>
        <p:spPr>
          <a:xfrm>
            <a:off x="1946535" y="4209445"/>
            <a:ext cx="1914525" cy="2305050"/>
          </a:xfrm>
          <a:prstGeom prst="rect">
            <a:avLst/>
          </a:prstGeom>
        </p:spPr>
      </p:pic>
      <p:pic>
        <p:nvPicPr>
          <p:cNvPr id="9" name="Image 8"/>
          <p:cNvPicPr>
            <a:picLocks noChangeAspect="1"/>
          </p:cNvPicPr>
          <p:nvPr/>
        </p:nvPicPr>
        <p:blipFill>
          <a:blip r:embed="rId7"/>
          <a:stretch>
            <a:fillRect/>
          </a:stretch>
        </p:blipFill>
        <p:spPr>
          <a:xfrm>
            <a:off x="4219825" y="5014352"/>
            <a:ext cx="1876425" cy="1685925"/>
          </a:xfrm>
          <a:prstGeom prst="rect">
            <a:avLst/>
          </a:prstGeom>
        </p:spPr>
      </p:pic>
    </p:spTree>
    <p:extLst>
      <p:ext uri="{BB962C8B-B14F-4D97-AF65-F5344CB8AC3E}">
        <p14:creationId xmlns:p14="http://schemas.microsoft.com/office/powerpoint/2010/main" val="267139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80021BD-2548-4429-A4A7-379B7DA103B7}"/>
              </a:ext>
            </a:extLst>
          </p:cNvPr>
          <p:cNvSpPr>
            <a:spLocks noGrp="1"/>
          </p:cNvSpPr>
          <p:nvPr>
            <p:ph type="sldNum" sz="quarter" idx="4"/>
          </p:nvPr>
        </p:nvSpPr>
        <p:spPr/>
        <p:txBody>
          <a:bodyPr/>
          <a:lstStyle/>
          <a:p>
            <a:fld id="{5A4C5B2E-C222-42BA-A6AE-2E2D0C9DED18}" type="slidenum">
              <a:rPr lang="fr-FR" smtClean="0"/>
              <a:pPr/>
              <a:t>12</a:t>
            </a:fld>
            <a:endParaRPr lang="fr-FR" dirty="0"/>
          </a:p>
        </p:txBody>
      </p:sp>
      <p:sp>
        <p:nvSpPr>
          <p:cNvPr id="16" name="Rectangle 15">
            <a:extLst>
              <a:ext uri="{FF2B5EF4-FFF2-40B4-BE49-F238E27FC236}">
                <a16:creationId xmlns:a16="http://schemas.microsoft.com/office/drawing/2014/main" id="{F3204209-FAA1-49FF-92B0-D052DA932415}"/>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Démarrer la FAO</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Définir une Machine</a:t>
            </a:r>
            <a:endParaRPr lang="fr-FR" altLang="fr-FR" sz="900" i="1" dirty="0">
              <a:solidFill>
                <a:srgbClr val="80276C"/>
              </a:solidFill>
              <a:latin typeface="Verdana" panose="020B0604030504040204" pitchFamily="34" charset="0"/>
              <a:ea typeface="Verdana" panose="020B0604030504040204" pitchFamily="34" charset="0"/>
            </a:endParaRPr>
          </a:p>
        </p:txBody>
      </p:sp>
      <p:pic>
        <p:nvPicPr>
          <p:cNvPr id="18" name="Image 17">
            <a:extLst>
              <a:ext uri="{FF2B5EF4-FFF2-40B4-BE49-F238E27FC236}">
                <a16:creationId xmlns:a16="http://schemas.microsoft.com/office/drawing/2014/main" id="{EBB9A448-CDFD-4CD5-91D8-C32F44B0FB7E}"/>
              </a:ext>
            </a:extLst>
          </p:cNvPr>
          <p:cNvPicPr>
            <a:picLocks noChangeAspect="1"/>
          </p:cNvPicPr>
          <p:nvPr/>
        </p:nvPicPr>
        <p:blipFill rotWithShape="1">
          <a:blip r:embed="rId2"/>
          <a:srcRect l="11564" t="8926" r="9904" b="13047"/>
          <a:stretch/>
        </p:blipFill>
        <p:spPr>
          <a:xfrm>
            <a:off x="6872487" y="2510101"/>
            <a:ext cx="672936" cy="668613"/>
          </a:xfrm>
          <a:prstGeom prst="rect">
            <a:avLst/>
          </a:prstGeom>
          <a:ln w="28575">
            <a:solidFill>
              <a:schemeClr val="accent1"/>
            </a:solidFill>
          </a:ln>
        </p:spPr>
      </p:pic>
      <p:sp>
        <p:nvSpPr>
          <p:cNvPr id="19" name="ZoneTexte 18">
            <a:extLst>
              <a:ext uri="{FF2B5EF4-FFF2-40B4-BE49-F238E27FC236}">
                <a16:creationId xmlns:a16="http://schemas.microsoft.com/office/drawing/2014/main" id="{BFC7E205-93DF-4130-A139-48D6BCE6AEEE}"/>
              </a:ext>
            </a:extLst>
          </p:cNvPr>
          <p:cNvSpPr txBox="1"/>
          <p:nvPr/>
        </p:nvSpPr>
        <p:spPr>
          <a:xfrm>
            <a:off x="1274480" y="2653270"/>
            <a:ext cx="5598007"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Importer et monter des ressources</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E6A4C248-C449-431A-BFAE-36C567C8F043}"/>
              </a:ext>
            </a:extLst>
          </p:cNvPr>
          <p:cNvSpPr/>
          <p:nvPr/>
        </p:nvSpPr>
        <p:spPr>
          <a:xfrm>
            <a:off x="714202" y="2391896"/>
            <a:ext cx="2916183"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Configuration</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sp>
        <p:nvSpPr>
          <p:cNvPr id="23" name="ZoneTexte 22">
            <a:extLst>
              <a:ext uri="{FF2B5EF4-FFF2-40B4-BE49-F238E27FC236}">
                <a16:creationId xmlns:a16="http://schemas.microsoft.com/office/drawing/2014/main" id="{6F310670-176A-44D0-993B-2EFF1EBE7D5A}"/>
              </a:ext>
            </a:extLst>
          </p:cNvPr>
          <p:cNvSpPr txBox="1"/>
          <p:nvPr/>
        </p:nvSpPr>
        <p:spPr>
          <a:xfrm>
            <a:off x="490450" y="1171273"/>
            <a:ext cx="8539249" cy="923330"/>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Il faut définir une machine pour pouvoir y associer des opérations d’usinage soit</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	- Réutiliser une machine déjà définie</a:t>
            </a:r>
          </a:p>
          <a:p>
            <a:r>
              <a:rPr lang="fr-FR" dirty="0">
                <a:latin typeface="Arial" panose="020B0604020202020204" pitchFamily="34" charset="0"/>
                <a:cs typeface="Arial" panose="020B0604020202020204" pitchFamily="34" charset="0"/>
                <a:sym typeface="Wingdings" panose="05000000000000000000" pitchFamily="2" charset="2"/>
              </a:rPr>
              <a:t>	- créer une machine</a:t>
            </a:r>
          </a:p>
        </p:txBody>
      </p:sp>
      <p:sp>
        <p:nvSpPr>
          <p:cNvPr id="24" name="Rectangle 23">
            <a:extLst>
              <a:ext uri="{FF2B5EF4-FFF2-40B4-BE49-F238E27FC236}">
                <a16:creationId xmlns:a16="http://schemas.microsoft.com/office/drawing/2014/main" id="{593F1DCC-A615-4DA5-957A-96E3ACA1F6CA}"/>
              </a:ext>
            </a:extLst>
          </p:cNvPr>
          <p:cNvSpPr/>
          <p:nvPr/>
        </p:nvSpPr>
        <p:spPr>
          <a:xfrm>
            <a:off x="114301" y="2041620"/>
            <a:ext cx="5217454" cy="369332"/>
          </a:xfrm>
          <a:prstGeom prst="rect">
            <a:avLst/>
          </a:prstGeom>
        </p:spPr>
        <p:txBody>
          <a:bodyPr wrap="none">
            <a:spAutoFit/>
          </a:bodyPr>
          <a:lstStyle/>
          <a:p>
            <a:pPr marL="56198"/>
            <a:r>
              <a:rPr lang="fr-FR" b="1" i="1" u="sng" dirty="0">
                <a:solidFill>
                  <a:srgbClr val="FFA300"/>
                </a:solidFill>
                <a:latin typeface="Arial" panose="020B0604020202020204" pitchFamily="34" charset="0"/>
                <a:ea typeface="Arial" panose="020B0604020202020204" pitchFamily="34" charset="0"/>
              </a:rPr>
              <a:t>1- Réutiliser une machine existante</a:t>
            </a:r>
            <a:r>
              <a:rPr lang="fr-FR" i="1" dirty="0">
                <a:latin typeface="Arial" panose="020B0604020202020204" pitchFamily="34" charset="0"/>
                <a:ea typeface="Arial" panose="020B0604020202020204" pitchFamily="34" charset="0"/>
              </a:rPr>
              <a:t> (conseillé)</a:t>
            </a:r>
          </a:p>
        </p:txBody>
      </p:sp>
      <p:pic>
        <p:nvPicPr>
          <p:cNvPr id="27" name="Image 26">
            <a:extLst>
              <a:ext uri="{FF2B5EF4-FFF2-40B4-BE49-F238E27FC236}">
                <a16:creationId xmlns:a16="http://schemas.microsoft.com/office/drawing/2014/main" id="{17AF71D0-0125-4A32-B94B-C3C65476163B}"/>
              </a:ext>
            </a:extLst>
          </p:cNvPr>
          <p:cNvPicPr>
            <a:picLocks noChangeAspect="1"/>
          </p:cNvPicPr>
          <p:nvPr/>
        </p:nvPicPr>
        <p:blipFill rotWithShape="1">
          <a:blip r:embed="rId3"/>
          <a:srcRect l="82" t="-286" r="50000" b="286"/>
          <a:stretch/>
        </p:blipFill>
        <p:spPr>
          <a:xfrm>
            <a:off x="4558731" y="4229395"/>
            <a:ext cx="3722969" cy="781050"/>
          </a:xfrm>
          <a:prstGeom prst="rect">
            <a:avLst/>
          </a:prstGeom>
        </p:spPr>
      </p:pic>
      <p:pic>
        <p:nvPicPr>
          <p:cNvPr id="28" name="Image 27">
            <a:extLst>
              <a:ext uri="{FF2B5EF4-FFF2-40B4-BE49-F238E27FC236}">
                <a16:creationId xmlns:a16="http://schemas.microsoft.com/office/drawing/2014/main" id="{CD52ED96-039D-4D0B-AE06-8C5D9AAE0AD6}"/>
              </a:ext>
            </a:extLst>
          </p:cNvPr>
          <p:cNvPicPr>
            <a:picLocks noChangeAspect="1"/>
          </p:cNvPicPr>
          <p:nvPr/>
        </p:nvPicPr>
        <p:blipFill rotWithShape="1">
          <a:blip r:embed="rId3"/>
          <a:srcRect l="50000" r="82"/>
          <a:stretch/>
        </p:blipFill>
        <p:spPr>
          <a:xfrm>
            <a:off x="493096" y="4229395"/>
            <a:ext cx="3722969" cy="781050"/>
          </a:xfrm>
          <a:prstGeom prst="rect">
            <a:avLst/>
          </a:prstGeom>
        </p:spPr>
      </p:pic>
      <p:sp>
        <p:nvSpPr>
          <p:cNvPr id="32" name="ZoneTexte 31">
            <a:extLst>
              <a:ext uri="{FF2B5EF4-FFF2-40B4-BE49-F238E27FC236}">
                <a16:creationId xmlns:a16="http://schemas.microsoft.com/office/drawing/2014/main" id="{F2839261-E1D2-439C-9C9E-1E205B62A19F}"/>
              </a:ext>
            </a:extLst>
          </p:cNvPr>
          <p:cNvSpPr txBox="1"/>
          <p:nvPr/>
        </p:nvSpPr>
        <p:spPr>
          <a:xfrm>
            <a:off x="493096" y="5018480"/>
            <a:ext cx="3722969" cy="923330"/>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Fraiseuse CN 3 axes</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N max = 5 000 tr/min</a:t>
            </a:r>
          </a:p>
          <a:p>
            <a:endParaRPr lang="fr-FR" dirty="0"/>
          </a:p>
        </p:txBody>
      </p:sp>
      <p:grpSp>
        <p:nvGrpSpPr>
          <p:cNvPr id="38" name="Groupe 37">
            <a:extLst>
              <a:ext uri="{FF2B5EF4-FFF2-40B4-BE49-F238E27FC236}">
                <a16:creationId xmlns:a16="http://schemas.microsoft.com/office/drawing/2014/main" id="{1E8E2B9F-96AB-4608-BCDA-5FD29D86501D}"/>
              </a:ext>
            </a:extLst>
          </p:cNvPr>
          <p:cNvGrpSpPr/>
          <p:nvPr/>
        </p:nvGrpSpPr>
        <p:grpSpPr>
          <a:xfrm>
            <a:off x="1903351" y="3241277"/>
            <a:ext cx="6378349" cy="923330"/>
            <a:chOff x="1903351" y="3241277"/>
            <a:chExt cx="6378349" cy="923330"/>
          </a:xfrm>
        </p:grpSpPr>
        <p:sp>
          <p:nvSpPr>
            <p:cNvPr id="30" name="ZoneTexte 29">
              <a:extLst>
                <a:ext uri="{FF2B5EF4-FFF2-40B4-BE49-F238E27FC236}">
                  <a16:creationId xmlns:a16="http://schemas.microsoft.com/office/drawing/2014/main" id="{16083A61-3FEA-46A4-B7FE-C11ACF5ACBF6}"/>
                </a:ext>
              </a:extLst>
            </p:cNvPr>
            <p:cNvSpPr txBox="1"/>
            <p:nvPr/>
          </p:nvSpPr>
          <p:spPr>
            <a:xfrm>
              <a:off x="1903351" y="3241277"/>
              <a:ext cx="6378349" cy="923330"/>
            </a:xfrm>
            <a:prstGeom prst="rect">
              <a:avLst/>
            </a:prstGeom>
            <a:noFill/>
          </p:spPr>
          <p:txBody>
            <a:bodyPr wrap="square">
              <a:spAutoFit/>
            </a:bodyPr>
            <a:lstStyle/>
            <a:p>
              <a:pPr marL="285750" indent="-285750">
                <a:buFont typeface="Wingdings" panose="05000000000000000000" pitchFamily="2" charset="2"/>
                <a:buChar char="§"/>
              </a:pPr>
              <a:r>
                <a:rPr lang="fr-FR" dirty="0">
                  <a:latin typeface="Arial" panose="020B0604020202020204" pitchFamily="34" charset="0"/>
                  <a:cs typeface="Arial" panose="020B0604020202020204" pitchFamily="34" charset="0"/>
                  <a:sym typeface="Wingdings" panose="05000000000000000000" pitchFamily="2" charset="2"/>
                </a:rPr>
                <a:t>Dans la barre de recherche, taper </a:t>
              </a:r>
              <a:r>
                <a:rPr lang="fr-FR" b="1" i="1" dirty="0">
                  <a:solidFill>
                    <a:srgbClr val="00B0F0"/>
                  </a:solidFill>
                  <a:latin typeface="Arial" panose="020B0604020202020204" pitchFamily="34" charset="0"/>
                  <a:cs typeface="Arial" panose="020B0604020202020204" pitchFamily="34" charset="0"/>
                  <a:sym typeface="Wingdings" panose="05000000000000000000" pitchFamily="2" charset="2"/>
                </a:rPr>
                <a:t>« </a:t>
              </a:r>
              <a:r>
                <a:rPr lang="fr-FR" b="1" i="1" dirty="0" err="1">
                  <a:solidFill>
                    <a:srgbClr val="00B0F0"/>
                  </a:solidFill>
                  <a:latin typeface="Arial" panose="020B0604020202020204" pitchFamily="34" charset="0"/>
                  <a:cs typeface="Arial" panose="020B0604020202020204" pitchFamily="34" charset="0"/>
                  <a:sym typeface="Wingdings" panose="05000000000000000000" pitchFamily="2" charset="2"/>
                </a:rPr>
                <a:t>ncm</a:t>
              </a:r>
              <a:r>
                <a:rPr lang="fr-FR" b="1" i="1" dirty="0">
                  <a:solidFill>
                    <a:srgbClr val="00B0F0"/>
                  </a:solidFill>
                  <a:latin typeface="Arial" panose="020B0604020202020204" pitchFamily="34" charset="0"/>
                  <a:cs typeface="Arial" panose="020B0604020202020204" pitchFamily="34" charset="0"/>
                  <a:sym typeface="Wingdings" panose="05000000000000000000" pitchFamily="2" charset="2"/>
                </a:rPr>
                <a:t>: »</a:t>
              </a:r>
            </a:p>
            <a:p>
              <a:pPr marL="285750" indent="-285750">
                <a:buFont typeface="Wingdings" panose="05000000000000000000" pitchFamily="2" charset="2"/>
                <a:buChar char="§"/>
              </a:pPr>
              <a:r>
                <a:rPr lang="fr-FR" dirty="0">
                  <a:latin typeface="Arial" panose="020B0604020202020204" pitchFamily="34" charset="0"/>
                  <a:cs typeface="Arial" panose="020B0604020202020204" pitchFamily="34" charset="0"/>
                  <a:sym typeface="Wingdings" panose="05000000000000000000" pitchFamily="2" charset="2"/>
                </a:rPr>
                <a:t>Puis choisir une des 2 machines ci-dessous.</a:t>
              </a:r>
            </a:p>
            <a:p>
              <a:pPr marL="285750" indent="-285750">
                <a:buFont typeface="Wingdings" panose="05000000000000000000" pitchFamily="2" charset="2"/>
                <a:buChar char="§"/>
              </a:pPr>
              <a:r>
                <a:rPr lang="fr-FR" dirty="0">
                  <a:latin typeface="Arial" panose="020B0604020202020204" pitchFamily="34" charset="0"/>
                  <a:cs typeface="Arial" panose="020B0604020202020204" pitchFamily="34" charset="0"/>
                  <a:sym typeface="Wingdings" panose="05000000000000000000" pitchFamily="2" charset="2"/>
                </a:rPr>
                <a:t>Puis faire</a:t>
              </a:r>
              <a:endParaRPr lang="fr-FR" dirty="0"/>
            </a:p>
          </p:txBody>
        </p:sp>
        <p:pic>
          <p:nvPicPr>
            <p:cNvPr id="36" name="Image 35">
              <a:extLst>
                <a:ext uri="{FF2B5EF4-FFF2-40B4-BE49-F238E27FC236}">
                  <a16:creationId xmlns:a16="http://schemas.microsoft.com/office/drawing/2014/main" id="{ADB38D8C-655C-4873-8B18-0A1A3AA94828}"/>
                </a:ext>
              </a:extLst>
            </p:cNvPr>
            <p:cNvPicPr>
              <a:picLocks noChangeAspect="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l="19081" t="20124" r="19322" b="19664"/>
            <a:stretch/>
          </p:blipFill>
          <p:spPr>
            <a:xfrm>
              <a:off x="3306385" y="3818835"/>
              <a:ext cx="324000" cy="316719"/>
            </a:xfrm>
            <a:prstGeom prst="rect">
              <a:avLst/>
            </a:prstGeom>
          </p:spPr>
        </p:pic>
      </p:grpSp>
      <p:sp>
        <p:nvSpPr>
          <p:cNvPr id="37" name="ZoneTexte 36">
            <a:extLst>
              <a:ext uri="{FF2B5EF4-FFF2-40B4-BE49-F238E27FC236}">
                <a16:creationId xmlns:a16="http://schemas.microsoft.com/office/drawing/2014/main" id="{492E7D8D-37A2-47BF-BD0B-63C2EE01703A}"/>
              </a:ext>
            </a:extLst>
          </p:cNvPr>
          <p:cNvSpPr txBox="1"/>
          <p:nvPr/>
        </p:nvSpPr>
        <p:spPr>
          <a:xfrm>
            <a:off x="4490921" y="5018480"/>
            <a:ext cx="3722969" cy="923330"/>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Centre d’usinage 5 axes (30 outils)</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N max = 12 000 tr/min</a:t>
            </a:r>
          </a:p>
          <a:p>
            <a:endParaRPr lang="fr-FR" dirty="0"/>
          </a:p>
        </p:txBody>
      </p:sp>
    </p:spTree>
    <p:extLst>
      <p:ext uri="{BB962C8B-B14F-4D97-AF65-F5344CB8AC3E}">
        <p14:creationId xmlns:p14="http://schemas.microsoft.com/office/powerpoint/2010/main" val="572438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6245910-F803-4BCC-BDA0-B16F6FBAC961}"/>
              </a:ext>
            </a:extLst>
          </p:cNvPr>
          <p:cNvSpPr>
            <a:spLocks noGrp="1"/>
          </p:cNvSpPr>
          <p:nvPr>
            <p:ph type="sldNum" sz="quarter" idx="4"/>
          </p:nvPr>
        </p:nvSpPr>
        <p:spPr/>
        <p:txBody>
          <a:bodyPr/>
          <a:lstStyle/>
          <a:p>
            <a:fld id="{5A4C5B2E-C222-42BA-A6AE-2E2D0C9DED18}" type="slidenum">
              <a:rPr lang="fr-FR" smtClean="0"/>
              <a:pPr/>
              <a:t>13</a:t>
            </a:fld>
            <a:endParaRPr lang="fr-FR" dirty="0"/>
          </a:p>
        </p:txBody>
      </p:sp>
      <p:sp>
        <p:nvSpPr>
          <p:cNvPr id="5" name="ZoneTexte 4">
            <a:extLst>
              <a:ext uri="{FF2B5EF4-FFF2-40B4-BE49-F238E27FC236}">
                <a16:creationId xmlns:a16="http://schemas.microsoft.com/office/drawing/2014/main" id="{FE173BB4-1DAA-4F01-B147-868BFA8A6DD8}"/>
              </a:ext>
            </a:extLst>
          </p:cNvPr>
          <p:cNvSpPr txBox="1"/>
          <p:nvPr/>
        </p:nvSpPr>
        <p:spPr>
          <a:xfrm>
            <a:off x="1274480" y="2356630"/>
            <a:ext cx="3776996"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Machine Générique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97BC651-8880-4DA0-AA02-38EA134D58C2}"/>
              </a:ext>
            </a:extLst>
          </p:cNvPr>
          <p:cNvSpPr/>
          <p:nvPr/>
        </p:nvSpPr>
        <p:spPr>
          <a:xfrm>
            <a:off x="714202" y="2095256"/>
            <a:ext cx="2916183"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Configuration</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pic>
        <p:nvPicPr>
          <p:cNvPr id="7" name="Image 6">
            <a:extLst>
              <a:ext uri="{FF2B5EF4-FFF2-40B4-BE49-F238E27FC236}">
                <a16:creationId xmlns:a16="http://schemas.microsoft.com/office/drawing/2014/main" id="{7A0C2E95-854C-4EDB-9D84-0BA09A0B958B}"/>
              </a:ext>
            </a:extLst>
          </p:cNvPr>
          <p:cNvPicPr>
            <a:picLocks noChangeAspect="1"/>
          </p:cNvPicPr>
          <p:nvPr/>
        </p:nvPicPr>
        <p:blipFill rotWithShape="1">
          <a:blip r:embed="rId2"/>
          <a:srcRect l="9171" r="7486" b="5253"/>
          <a:stretch/>
        </p:blipFill>
        <p:spPr>
          <a:xfrm>
            <a:off x="5323490" y="2116065"/>
            <a:ext cx="648463" cy="668613"/>
          </a:xfrm>
          <a:prstGeom prst="rect">
            <a:avLst/>
          </a:prstGeom>
        </p:spPr>
      </p:pic>
      <p:pic>
        <p:nvPicPr>
          <p:cNvPr id="8" name="Image 7">
            <a:extLst>
              <a:ext uri="{FF2B5EF4-FFF2-40B4-BE49-F238E27FC236}">
                <a16:creationId xmlns:a16="http://schemas.microsoft.com/office/drawing/2014/main" id="{00D5580C-2BA9-496F-A094-CF961495D938}"/>
              </a:ext>
            </a:extLst>
          </p:cNvPr>
          <p:cNvPicPr>
            <a:picLocks noChangeAspect="1"/>
          </p:cNvPicPr>
          <p:nvPr/>
        </p:nvPicPr>
        <p:blipFill rotWithShape="1">
          <a:blip r:embed="rId3"/>
          <a:srcRect b="83085"/>
          <a:stretch/>
        </p:blipFill>
        <p:spPr>
          <a:xfrm>
            <a:off x="2987661" y="3566023"/>
            <a:ext cx="5968584" cy="1371325"/>
          </a:xfrm>
          <a:prstGeom prst="rect">
            <a:avLst/>
          </a:prstGeom>
        </p:spPr>
      </p:pic>
      <p:sp>
        <p:nvSpPr>
          <p:cNvPr id="9" name="Rectangle à coins arrondis 17">
            <a:extLst>
              <a:ext uri="{FF2B5EF4-FFF2-40B4-BE49-F238E27FC236}">
                <a16:creationId xmlns:a16="http://schemas.microsoft.com/office/drawing/2014/main" id="{8BED518C-F7E8-4894-903F-5B961E907D63}"/>
              </a:ext>
            </a:extLst>
          </p:cNvPr>
          <p:cNvSpPr/>
          <p:nvPr/>
        </p:nvSpPr>
        <p:spPr>
          <a:xfrm>
            <a:off x="2997209" y="3940919"/>
            <a:ext cx="1266352" cy="382108"/>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9E1B97A0-EEFE-4C40-A94A-64BD612B6BF5}"/>
              </a:ext>
            </a:extLst>
          </p:cNvPr>
          <p:cNvSpPr/>
          <p:nvPr/>
        </p:nvSpPr>
        <p:spPr>
          <a:xfrm>
            <a:off x="216111" y="3677462"/>
            <a:ext cx="2468006" cy="861774"/>
          </a:xfrm>
          <a:prstGeom prst="rect">
            <a:avLst/>
          </a:prstGeom>
          <a:ln>
            <a:solidFill>
              <a:srgbClr val="FF0000"/>
            </a:solidFill>
          </a:ln>
        </p:spPr>
        <p:txBody>
          <a:bodyPr wrap="square">
            <a:spAutoFit/>
          </a:bodyPr>
          <a:lstStyle/>
          <a:p>
            <a:pPr algn="r"/>
            <a:r>
              <a:rPr lang="fr-FR" sz="1600" dirty="0">
                <a:latin typeface="Arial" panose="020B0604020202020204" pitchFamily="34" charset="0"/>
                <a:cs typeface="Arial" panose="020B0604020202020204" pitchFamily="34" charset="0"/>
                <a:sym typeface="Wingdings" panose="05000000000000000000" pitchFamily="2" charset="2"/>
              </a:rPr>
              <a:t>Sélectionner le type de machine</a:t>
            </a:r>
          </a:p>
          <a:p>
            <a:pPr algn="r"/>
            <a:r>
              <a:rPr lang="fr-FR" sz="1600" dirty="0">
                <a:latin typeface="Arial" panose="020B0604020202020204" pitchFamily="34" charset="0"/>
                <a:cs typeface="Arial" panose="020B0604020202020204" pitchFamily="34" charset="0"/>
                <a:sym typeface="Wingdings" panose="05000000000000000000" pitchFamily="2" charset="2"/>
              </a:rPr>
              <a:t>(Tour, 3 axes, 5 axes …)</a:t>
            </a:r>
            <a:endParaRPr lang="fr-FR" sz="1600" dirty="0"/>
          </a:p>
        </p:txBody>
      </p:sp>
      <p:cxnSp>
        <p:nvCxnSpPr>
          <p:cNvPr id="11" name="Connecteur en arc 18">
            <a:extLst>
              <a:ext uri="{FF2B5EF4-FFF2-40B4-BE49-F238E27FC236}">
                <a16:creationId xmlns:a16="http://schemas.microsoft.com/office/drawing/2014/main" id="{29A0BF3C-4353-487B-92FB-39FA8831B72B}"/>
              </a:ext>
            </a:extLst>
          </p:cNvPr>
          <p:cNvCxnSpPr>
            <a:cxnSpLocks/>
            <a:stCxn id="10" idx="3"/>
            <a:endCxn id="9" idx="1"/>
          </p:cNvCxnSpPr>
          <p:nvPr/>
        </p:nvCxnSpPr>
        <p:spPr>
          <a:xfrm>
            <a:off x="2684117" y="4108349"/>
            <a:ext cx="313092" cy="23624"/>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4AAB257-A65F-4295-A65E-CD79A573BA21}"/>
              </a:ext>
            </a:extLst>
          </p:cNvPr>
          <p:cNvSpPr/>
          <p:nvPr/>
        </p:nvSpPr>
        <p:spPr>
          <a:xfrm>
            <a:off x="5887105" y="4128261"/>
            <a:ext cx="2229550" cy="646331"/>
          </a:xfrm>
          <a:prstGeom prst="rect">
            <a:avLst/>
          </a:prstGeom>
          <a:solidFill>
            <a:schemeClr val="bg1"/>
          </a:solidFill>
          <a:ln>
            <a:solidFill>
              <a:srgbClr val="FF0000"/>
            </a:solidFill>
          </a:ln>
        </p:spPr>
        <p:txBody>
          <a:bodyPr wrap="square">
            <a:spAutoFit/>
          </a:bodyPr>
          <a:lstStyle/>
          <a:p>
            <a:pPr algn="r"/>
            <a:r>
              <a:rPr lang="fr-FR" dirty="0">
                <a:latin typeface="Arial" panose="020B0604020202020204" pitchFamily="34" charset="0"/>
                <a:cs typeface="Arial" panose="020B0604020202020204" pitchFamily="34" charset="0"/>
                <a:sym typeface="Wingdings" panose="05000000000000000000" pitchFamily="2" charset="2"/>
              </a:rPr>
              <a:t>Donner un nom à la machine (facultatif)</a:t>
            </a:r>
            <a:endParaRPr lang="fr-FR" dirty="0"/>
          </a:p>
        </p:txBody>
      </p:sp>
      <p:sp>
        <p:nvSpPr>
          <p:cNvPr id="13" name="Rectangle à coins arrondis 21">
            <a:extLst>
              <a:ext uri="{FF2B5EF4-FFF2-40B4-BE49-F238E27FC236}">
                <a16:creationId xmlns:a16="http://schemas.microsoft.com/office/drawing/2014/main" id="{D0CBD3EE-9458-4057-9C2B-F7D5F54630B6}"/>
              </a:ext>
            </a:extLst>
          </p:cNvPr>
          <p:cNvSpPr/>
          <p:nvPr/>
        </p:nvSpPr>
        <p:spPr>
          <a:xfrm>
            <a:off x="3008042" y="4321581"/>
            <a:ext cx="2039474" cy="257366"/>
          </a:xfrm>
          <a:prstGeom prst="roundRect">
            <a:avLst>
              <a:gd name="adj" fmla="val 10388"/>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en arc 22">
            <a:extLst>
              <a:ext uri="{FF2B5EF4-FFF2-40B4-BE49-F238E27FC236}">
                <a16:creationId xmlns:a16="http://schemas.microsoft.com/office/drawing/2014/main" id="{E1A54C3E-3FE4-4A64-BB01-CE998E59F293}"/>
              </a:ext>
            </a:extLst>
          </p:cNvPr>
          <p:cNvCxnSpPr>
            <a:cxnSpLocks/>
            <a:stCxn id="12" idx="1"/>
            <a:endCxn id="13" idx="3"/>
          </p:cNvCxnSpPr>
          <p:nvPr/>
        </p:nvCxnSpPr>
        <p:spPr>
          <a:xfrm rot="10800000">
            <a:off x="5047517" y="4450265"/>
            <a:ext cx="839589" cy="1163"/>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89CF933-1BC0-4B56-9E4D-E1FACF2B6E9B}"/>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Démarrer la FAO</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Définir une Machine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7" name="Rectangle 16">
            <a:extLst>
              <a:ext uri="{FF2B5EF4-FFF2-40B4-BE49-F238E27FC236}">
                <a16:creationId xmlns:a16="http://schemas.microsoft.com/office/drawing/2014/main" id="{A74CD7EB-D90B-47ED-A791-6A9A1AB60EC9}"/>
              </a:ext>
            </a:extLst>
          </p:cNvPr>
          <p:cNvSpPr/>
          <p:nvPr/>
        </p:nvSpPr>
        <p:spPr>
          <a:xfrm>
            <a:off x="114301" y="1502780"/>
            <a:ext cx="3588803" cy="369332"/>
          </a:xfrm>
          <a:prstGeom prst="rect">
            <a:avLst/>
          </a:prstGeom>
        </p:spPr>
        <p:txBody>
          <a:bodyPr wrap="none">
            <a:spAutoFit/>
          </a:bodyPr>
          <a:lstStyle/>
          <a:p>
            <a:pPr marL="56198"/>
            <a:r>
              <a:rPr lang="fr-FR" b="1" i="1" u="sng" dirty="0">
                <a:solidFill>
                  <a:srgbClr val="FFA300"/>
                </a:solidFill>
                <a:latin typeface="Arial" panose="020B0604020202020204" pitchFamily="34" charset="0"/>
                <a:ea typeface="Arial" panose="020B0604020202020204" pitchFamily="34" charset="0"/>
              </a:rPr>
              <a:t>2- Créer une nouvelle machine</a:t>
            </a:r>
          </a:p>
        </p:txBody>
      </p:sp>
      <p:sp>
        <p:nvSpPr>
          <p:cNvPr id="15" name="ZoneTexte 14">
            <a:extLst>
              <a:ext uri="{FF2B5EF4-FFF2-40B4-BE49-F238E27FC236}">
                <a16:creationId xmlns:a16="http://schemas.microsoft.com/office/drawing/2014/main" id="{FA07A098-BFDC-479C-92E1-823C917D9E80}"/>
              </a:ext>
            </a:extLst>
          </p:cNvPr>
          <p:cNvSpPr txBox="1"/>
          <p:nvPr/>
        </p:nvSpPr>
        <p:spPr>
          <a:xfrm rot="913877">
            <a:off x="3634770" y="1478581"/>
            <a:ext cx="4584246" cy="646331"/>
          </a:xfrm>
          <a:prstGeom prst="rect">
            <a:avLst/>
          </a:prstGeom>
          <a:noFill/>
          <a:ln>
            <a:solidFill>
              <a:srgbClr val="FF0000"/>
            </a:solidFill>
            <a:prstDash val="lgDashDot"/>
          </a:ln>
        </p:spPr>
        <p:txBody>
          <a:bodyPr wrap="square">
            <a:spAutoFit/>
          </a:bodyPr>
          <a:lstStyle/>
          <a:p>
            <a:pPr algn="ctr"/>
            <a:r>
              <a:rPr lang="fr-FR" i="1" dirty="0">
                <a:solidFill>
                  <a:srgbClr val="FF0000"/>
                </a:solidFill>
                <a:latin typeface="Arial" panose="020B0604020202020204" pitchFamily="34" charset="0"/>
                <a:ea typeface="Arial" panose="020B0604020202020204" pitchFamily="34" charset="0"/>
              </a:rPr>
              <a:t>Nécessaire si les machine précédentes ne conviennent pas !!!</a:t>
            </a:r>
            <a:endParaRPr lang="fr-FR" dirty="0">
              <a:solidFill>
                <a:srgbClr val="FF0000"/>
              </a:solidFill>
            </a:endParaRPr>
          </a:p>
        </p:txBody>
      </p:sp>
    </p:spTree>
    <p:extLst>
      <p:ext uri="{BB962C8B-B14F-4D97-AF65-F5344CB8AC3E}">
        <p14:creationId xmlns:p14="http://schemas.microsoft.com/office/powerpoint/2010/main" val="2064954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14</a:t>
            </a:fld>
            <a:endParaRPr lang="fr-FR" dirty="0"/>
          </a:p>
        </p:txBody>
      </p:sp>
      <p:pic>
        <p:nvPicPr>
          <p:cNvPr id="3" name="Image 2"/>
          <p:cNvPicPr>
            <a:picLocks noChangeAspect="1"/>
          </p:cNvPicPr>
          <p:nvPr/>
        </p:nvPicPr>
        <p:blipFill>
          <a:blip r:embed="rId2"/>
          <a:stretch>
            <a:fillRect/>
          </a:stretch>
        </p:blipFill>
        <p:spPr>
          <a:xfrm>
            <a:off x="166253" y="2514938"/>
            <a:ext cx="4102373" cy="3161962"/>
          </a:xfrm>
          <a:prstGeom prst="rect">
            <a:avLst/>
          </a:prstGeom>
        </p:spPr>
      </p:pic>
      <p:pic>
        <p:nvPicPr>
          <p:cNvPr id="4" name="Image 3"/>
          <p:cNvPicPr>
            <a:picLocks noChangeAspect="1"/>
          </p:cNvPicPr>
          <p:nvPr/>
        </p:nvPicPr>
        <p:blipFill rotWithShape="1">
          <a:blip r:embed="rId3"/>
          <a:srcRect l="1772" t="24032" r="10266"/>
          <a:stretch/>
        </p:blipFill>
        <p:spPr>
          <a:xfrm>
            <a:off x="4476749" y="2619165"/>
            <a:ext cx="4582203" cy="2980987"/>
          </a:xfrm>
          <a:prstGeom prst="rect">
            <a:avLst/>
          </a:prstGeom>
        </p:spPr>
      </p:pic>
      <p:sp>
        <p:nvSpPr>
          <p:cNvPr id="8" name="Rectangle 7"/>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Démarrer la FAO</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Configurer la Machine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7" name="Rectangle à coins arrondis 16"/>
          <p:cNvSpPr/>
          <p:nvPr/>
        </p:nvSpPr>
        <p:spPr>
          <a:xfrm>
            <a:off x="166252" y="4859490"/>
            <a:ext cx="1662547" cy="817409"/>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2433202" y="2714626"/>
            <a:ext cx="1835424" cy="103822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Pentagone 18"/>
          <p:cNvSpPr/>
          <p:nvPr/>
        </p:nvSpPr>
        <p:spPr>
          <a:xfrm rot="5400000">
            <a:off x="2255375" y="2142178"/>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endParaRPr lang="fr-FR" sz="1400" dirty="0">
              <a:solidFill>
                <a:srgbClr val="7030A0"/>
              </a:solidFill>
            </a:endParaRPr>
          </a:p>
        </p:txBody>
      </p:sp>
      <p:sp>
        <p:nvSpPr>
          <p:cNvPr id="20" name="Pentagone 19"/>
          <p:cNvSpPr/>
          <p:nvPr/>
        </p:nvSpPr>
        <p:spPr>
          <a:xfrm rot="5400000">
            <a:off x="8341850" y="2241165"/>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endParaRPr lang="fr-FR" sz="1400" dirty="0">
              <a:solidFill>
                <a:srgbClr val="7030A0"/>
              </a:solidFill>
            </a:endParaRPr>
          </a:p>
        </p:txBody>
      </p:sp>
      <p:sp>
        <p:nvSpPr>
          <p:cNvPr id="21" name="Rectangle à coins arrondis 20"/>
          <p:cNvSpPr/>
          <p:nvPr/>
        </p:nvSpPr>
        <p:spPr>
          <a:xfrm>
            <a:off x="4604902" y="3080958"/>
            <a:ext cx="462398" cy="2424491"/>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845196" y="1556830"/>
            <a:ext cx="6558270" cy="369332"/>
          </a:xfrm>
          <a:prstGeom prst="rect">
            <a:avLst/>
          </a:prstGeom>
        </p:spPr>
        <p:txBody>
          <a:bodyPr wrap="none">
            <a:spAutoFit/>
          </a:bodyPr>
          <a:lstStyle/>
          <a:p>
            <a:r>
              <a:rPr lang="fr-FR" dirty="0">
                <a:latin typeface="Arial" panose="020B0604020202020204" pitchFamily="34" charset="0"/>
              </a:rPr>
              <a:t>Configure la machine pour pouvoir générer le programme APT</a:t>
            </a:r>
            <a:endParaRPr lang="fr-FR" dirty="0"/>
          </a:p>
        </p:txBody>
      </p:sp>
      <p:sp>
        <p:nvSpPr>
          <p:cNvPr id="13" name="ZoneTexte 12">
            <a:extLst>
              <a:ext uri="{FF2B5EF4-FFF2-40B4-BE49-F238E27FC236}">
                <a16:creationId xmlns:a16="http://schemas.microsoft.com/office/drawing/2014/main" id="{A4704885-3CF8-4505-A58B-1D324DA94A47}"/>
              </a:ext>
            </a:extLst>
          </p:cNvPr>
          <p:cNvSpPr txBox="1"/>
          <p:nvPr/>
        </p:nvSpPr>
        <p:spPr>
          <a:xfrm>
            <a:off x="1701142" y="1030184"/>
            <a:ext cx="4584246" cy="369332"/>
          </a:xfrm>
          <a:prstGeom prst="rect">
            <a:avLst/>
          </a:prstGeom>
          <a:noFill/>
          <a:ln>
            <a:solidFill>
              <a:srgbClr val="FF0000"/>
            </a:solidFill>
            <a:prstDash val="lgDashDot"/>
          </a:ln>
        </p:spPr>
        <p:txBody>
          <a:bodyPr wrap="square">
            <a:spAutoFit/>
          </a:bodyPr>
          <a:lstStyle/>
          <a:p>
            <a:pPr algn="ctr"/>
            <a:r>
              <a:rPr lang="fr-FR" i="1" dirty="0">
                <a:solidFill>
                  <a:srgbClr val="FF0000"/>
                </a:solidFill>
                <a:latin typeface="Arial" panose="020B0604020202020204" pitchFamily="34" charset="0"/>
                <a:ea typeface="Arial" panose="020B0604020202020204" pitchFamily="34" charset="0"/>
              </a:rPr>
              <a:t>Nécessaire si nouvelle machine</a:t>
            </a:r>
            <a:endParaRPr lang="fr-FR" dirty="0">
              <a:solidFill>
                <a:srgbClr val="FF0000"/>
              </a:solidFill>
            </a:endParaRPr>
          </a:p>
        </p:txBody>
      </p:sp>
    </p:spTree>
    <p:extLst>
      <p:ext uri="{BB962C8B-B14F-4D97-AF65-F5344CB8AC3E}">
        <p14:creationId xmlns:p14="http://schemas.microsoft.com/office/powerpoint/2010/main" val="413582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15</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endParaRPr lang="fr-FR" altLang="fr-FR" sz="900" b="1" u="sng"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414301" y="1329228"/>
            <a:ext cx="4572000" cy="923330"/>
          </a:xfrm>
          <a:prstGeom prst="rect">
            <a:avLst/>
          </a:prstGeom>
        </p:spPr>
        <p:txBody>
          <a:bodyPr>
            <a:spAutoFit/>
          </a:bodyPr>
          <a:lstStyle/>
          <a:p>
            <a:pPr marL="342900" indent="-342900">
              <a:buFont typeface="+mj-lt"/>
              <a:buAutoNum type="arabicPeriod"/>
            </a:pPr>
            <a:r>
              <a:rPr lang="fr-FR" dirty="0"/>
              <a:t>Dans l’onglet </a:t>
            </a:r>
            <a:r>
              <a:rPr lang="fr-FR" b="1" i="1" dirty="0">
                <a:solidFill>
                  <a:schemeClr val="accent1"/>
                </a:solidFill>
              </a:rPr>
              <a:t>Activités</a:t>
            </a:r>
            <a:endParaRPr lang="fr-FR" dirty="0"/>
          </a:p>
          <a:p>
            <a:pPr marL="342900" indent="-342900">
              <a:buFont typeface="+mj-lt"/>
              <a:buAutoNum type="arabicPeriod"/>
            </a:pPr>
            <a:endParaRPr lang="fr-FR" dirty="0"/>
          </a:p>
          <a:p>
            <a:pPr marL="342900" indent="-342900">
              <a:buFont typeface="+mj-lt"/>
              <a:buAutoNum type="arabicPeriod"/>
            </a:pPr>
            <a:r>
              <a:rPr lang="fr-FR" dirty="0"/>
              <a:t>Double-cliquer sur </a:t>
            </a:r>
            <a:r>
              <a:rPr lang="fr-FR" b="1" i="1" dirty="0">
                <a:solidFill>
                  <a:srgbClr val="0070C0"/>
                </a:solidFill>
              </a:rPr>
              <a:t>Phase d’usinage</a:t>
            </a:r>
          </a:p>
        </p:txBody>
      </p:sp>
      <p:grpSp>
        <p:nvGrpSpPr>
          <p:cNvPr id="15" name="Groupe 14"/>
          <p:cNvGrpSpPr/>
          <p:nvPr/>
        </p:nvGrpSpPr>
        <p:grpSpPr>
          <a:xfrm>
            <a:off x="961526" y="3075881"/>
            <a:ext cx="2491287" cy="1136570"/>
            <a:chOff x="1149330" y="2587878"/>
            <a:chExt cx="2491287" cy="1136570"/>
          </a:xfrm>
        </p:grpSpPr>
        <p:pic>
          <p:nvPicPr>
            <p:cNvPr id="7" name="Image 6"/>
            <p:cNvPicPr>
              <a:picLocks noChangeAspect="1"/>
            </p:cNvPicPr>
            <p:nvPr/>
          </p:nvPicPr>
          <p:blipFill>
            <a:blip r:embed="rId2"/>
            <a:stretch>
              <a:fillRect/>
            </a:stretch>
          </p:blipFill>
          <p:spPr>
            <a:xfrm>
              <a:off x="1664734" y="2587878"/>
              <a:ext cx="1975883" cy="1136570"/>
            </a:xfrm>
            <a:prstGeom prst="rect">
              <a:avLst/>
            </a:prstGeom>
            <a:ln>
              <a:solidFill>
                <a:srgbClr val="80276C"/>
              </a:solidFill>
            </a:ln>
          </p:spPr>
        </p:pic>
        <p:sp>
          <p:nvSpPr>
            <p:cNvPr id="8" name="Pentagone 7"/>
            <p:cNvSpPr/>
            <p:nvPr/>
          </p:nvSpPr>
          <p:spPr>
            <a:xfrm>
              <a:off x="1149330" y="2665790"/>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9" name="Pentagone 8"/>
            <p:cNvSpPr/>
            <p:nvPr/>
          </p:nvSpPr>
          <p:spPr>
            <a:xfrm flipH="1">
              <a:off x="3074552" y="3160446"/>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grpSp>
      <p:cxnSp>
        <p:nvCxnSpPr>
          <p:cNvPr id="14" name="Connecteur en arc 13"/>
          <p:cNvCxnSpPr>
            <a:cxnSpLocks/>
            <a:stCxn id="7" idx="3"/>
            <a:endCxn id="6" idx="1"/>
          </p:cNvCxnSpPr>
          <p:nvPr/>
        </p:nvCxnSpPr>
        <p:spPr>
          <a:xfrm>
            <a:off x="3452813" y="3644166"/>
            <a:ext cx="1702616" cy="10160"/>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6" name="Image 5">
            <a:extLst>
              <a:ext uri="{FF2B5EF4-FFF2-40B4-BE49-F238E27FC236}">
                <a16:creationId xmlns:a16="http://schemas.microsoft.com/office/drawing/2014/main" id="{0EF5EADA-55B1-44B6-ADA4-8C559FB75545}"/>
              </a:ext>
            </a:extLst>
          </p:cNvPr>
          <p:cNvPicPr>
            <a:picLocks noChangeAspect="1"/>
          </p:cNvPicPr>
          <p:nvPr/>
        </p:nvPicPr>
        <p:blipFill>
          <a:blip r:embed="rId3"/>
          <a:stretch>
            <a:fillRect/>
          </a:stretch>
        </p:blipFill>
        <p:spPr>
          <a:xfrm>
            <a:off x="5155429" y="1326583"/>
            <a:ext cx="3389194" cy="4655486"/>
          </a:xfrm>
          <a:prstGeom prst="rect">
            <a:avLst/>
          </a:prstGeom>
        </p:spPr>
      </p:pic>
    </p:spTree>
    <p:extLst>
      <p:ext uri="{BB962C8B-B14F-4D97-AF65-F5344CB8AC3E}">
        <p14:creationId xmlns:p14="http://schemas.microsoft.com/office/powerpoint/2010/main" val="2290767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16</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Origine Programme (Théorie)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4" name="Rectangle 3"/>
          <p:cNvSpPr/>
          <p:nvPr/>
        </p:nvSpPr>
        <p:spPr>
          <a:xfrm>
            <a:off x="682906" y="1194139"/>
            <a:ext cx="7579470"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L’Origine Programme (OP) est le point de coordonnées (0,0,0) dans le repère de programmation.</a:t>
            </a:r>
            <a:endParaRPr lang="fr-FR" dirty="0"/>
          </a:p>
        </p:txBody>
      </p:sp>
      <p:sp>
        <p:nvSpPr>
          <p:cNvPr id="5" name="Rectangle 4"/>
          <p:cNvSpPr/>
          <p:nvPr/>
        </p:nvSpPr>
        <p:spPr>
          <a:xfrm>
            <a:off x="241121" y="1957794"/>
            <a:ext cx="8760639" cy="2585323"/>
          </a:xfrm>
          <a:prstGeom prst="rect">
            <a:avLst/>
          </a:prstGeom>
        </p:spPr>
        <p:txBody>
          <a:bodyPr wrap="square">
            <a:spAutoFit/>
          </a:bodyPr>
          <a:lstStyle/>
          <a:p>
            <a:r>
              <a:rPr lang="fr-FR" b="1" u="sng" dirty="0">
                <a:solidFill>
                  <a:srgbClr val="FFA300"/>
                </a:solidFill>
                <a:latin typeface="Arial" panose="020B0604020202020204" pitchFamily="34" charset="0"/>
                <a:cs typeface="Arial" panose="020B0604020202020204" pitchFamily="34" charset="0"/>
                <a:sym typeface="Wingdings" panose="05000000000000000000" pitchFamily="2" charset="2"/>
              </a:rPr>
              <a:t>Caractéristiques de l’OP:</a:t>
            </a:r>
          </a:p>
          <a:p>
            <a:r>
              <a:rPr lang="fr-FR" dirty="0">
                <a:latin typeface="Arial" panose="020B0604020202020204" pitchFamily="34" charset="0"/>
                <a:cs typeface="Arial" panose="020B0604020202020204" pitchFamily="34" charset="0"/>
                <a:sym typeface="Wingdings" panose="05000000000000000000" pitchFamily="2" charset="2"/>
              </a:rPr>
              <a:t>	- peut être placée n’importe ou</a:t>
            </a:r>
          </a:p>
          <a:p>
            <a:r>
              <a:rPr lang="fr-FR" dirty="0">
                <a:latin typeface="Arial" panose="020B0604020202020204" pitchFamily="34" charset="0"/>
                <a:cs typeface="Arial" panose="020B0604020202020204" pitchFamily="34" charset="0"/>
                <a:sym typeface="Wingdings" panose="05000000000000000000" pitchFamily="2" charset="2"/>
              </a:rPr>
              <a:t>	</a:t>
            </a:r>
            <a:r>
              <a:rPr lang="fr-FR" b="1" u="sng" dirty="0">
                <a:latin typeface="Arial" panose="020B0604020202020204" pitchFamily="34" charset="0"/>
                <a:cs typeface="Arial" panose="020B0604020202020204" pitchFamily="34" charset="0"/>
                <a:sym typeface="Wingdings" panose="05000000000000000000" pitchFamily="2" charset="2"/>
              </a:rPr>
              <a:t>MAIS</a:t>
            </a:r>
            <a:r>
              <a:rPr lang="fr-FR" dirty="0">
                <a:latin typeface="Arial" panose="020B0604020202020204" pitchFamily="34" charset="0"/>
                <a:cs typeface="Arial" panose="020B0604020202020204" pitchFamily="34" charset="0"/>
                <a:sym typeface="Wingdings" panose="05000000000000000000" pitchFamily="2" charset="2"/>
              </a:rPr>
              <a:t> </a:t>
            </a:r>
            <a:r>
              <a:rPr lang="fr-FR" b="1" dirty="0">
                <a:solidFill>
                  <a:srgbClr val="FF0000"/>
                </a:solidFill>
                <a:latin typeface="Arial" panose="020B0604020202020204" pitchFamily="34" charset="0"/>
                <a:cs typeface="Arial" panose="020B0604020202020204" pitchFamily="34" charset="0"/>
                <a:sym typeface="Wingdings" panose="05000000000000000000" pitchFamily="2" charset="2"/>
              </a:rPr>
              <a:t>l’OP réglée sur la machine devra correspondre à l’OP de la FAO</a:t>
            </a:r>
          </a:p>
          <a:p>
            <a:r>
              <a:rPr lang="fr-FR" dirty="0">
                <a:solidFill>
                  <a:srgbClr val="FF0000"/>
                </a:solidFill>
                <a:latin typeface="Arial" panose="020B0604020202020204" pitchFamily="34" charset="0"/>
                <a:cs typeface="Arial" panose="020B0604020202020204" pitchFamily="34" charset="0"/>
                <a:sym typeface="Wingdings" panose="05000000000000000000" pitchFamily="2" charset="2"/>
              </a:rPr>
              <a:t>			(même position par rapport au brut)</a:t>
            </a:r>
          </a:p>
          <a:p>
            <a:r>
              <a:rPr lang="fr-FR" b="1" dirty="0">
                <a:solidFill>
                  <a:srgbClr val="FF0000"/>
                </a:solidFill>
                <a:latin typeface="Arial" panose="020B0604020202020204" pitchFamily="34" charset="0"/>
                <a:cs typeface="Arial" panose="020B0604020202020204" pitchFamily="34" charset="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 Les axes du repères doivent correspondre au placement sur 	la 	machine:</a:t>
            </a:r>
          </a:p>
          <a:p>
            <a:r>
              <a:rPr lang="fr-FR" dirty="0">
                <a:latin typeface="Arial" panose="020B0604020202020204" pitchFamily="34" charset="0"/>
                <a:cs typeface="Arial" panose="020B0604020202020204" pitchFamily="34" charset="0"/>
                <a:sym typeface="Wingdings" panose="05000000000000000000" pitchFamily="2" charset="2"/>
              </a:rPr>
              <a:t>		- Axe Z: axe de la broche</a:t>
            </a:r>
          </a:p>
          <a:p>
            <a:r>
              <a:rPr lang="fr-FR" dirty="0">
                <a:latin typeface="Arial" panose="020B0604020202020204" pitchFamily="34" charset="0"/>
                <a:cs typeface="Arial" panose="020B0604020202020204" pitchFamily="34" charset="0"/>
                <a:sym typeface="Wingdings" panose="05000000000000000000" pitchFamily="2" charset="2"/>
              </a:rPr>
              <a:t>			(l’outil est situé en Z+)</a:t>
            </a:r>
          </a:p>
          <a:p>
            <a:r>
              <a:rPr lang="fr-FR" dirty="0">
                <a:latin typeface="Arial" panose="020B0604020202020204" pitchFamily="34" charset="0"/>
                <a:cs typeface="Arial" panose="020B0604020202020204" pitchFamily="34" charset="0"/>
                <a:sym typeface="Wingdings" panose="05000000000000000000" pitchFamily="2" charset="2"/>
              </a:rPr>
              <a:t>		- Axe X: axe du plus grand déplacement</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1270" y="4580220"/>
            <a:ext cx="2133600" cy="2143125"/>
          </a:xfrm>
          <a:prstGeom prst="rect">
            <a:avLst/>
          </a:prstGeom>
        </p:spPr>
      </p:pic>
    </p:spTree>
    <p:extLst>
      <p:ext uri="{BB962C8B-B14F-4D97-AF65-F5344CB8AC3E}">
        <p14:creationId xmlns:p14="http://schemas.microsoft.com/office/powerpoint/2010/main" val="28078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17</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Origine Programme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489527" y="1103642"/>
            <a:ext cx="8021255" cy="369332"/>
          </a:xfrm>
          <a:prstGeom prst="rect">
            <a:avLst/>
          </a:prstGeom>
        </p:spPr>
        <p:txBody>
          <a:bodyPr wrap="square">
            <a:spAutoFit/>
          </a:bodyPr>
          <a:lstStyle/>
          <a:p>
            <a:r>
              <a:rPr lang="fr-FR" b="1" u="sng" dirty="0">
                <a:solidFill>
                  <a:srgbClr val="FFA300"/>
                </a:solidFill>
                <a:latin typeface="Arial" panose="020B0604020202020204" pitchFamily="34" charset="0"/>
                <a:cs typeface="Arial" panose="020B0604020202020204" pitchFamily="34" charset="0"/>
                <a:sym typeface="Wingdings" panose="05000000000000000000" pitchFamily="2" charset="2"/>
              </a:rPr>
              <a:t>Positionner / Orienter l’OP:</a:t>
            </a:r>
          </a:p>
        </p:txBody>
      </p:sp>
      <p:sp>
        <p:nvSpPr>
          <p:cNvPr id="6" name="Rectangle 5"/>
          <p:cNvSpPr/>
          <p:nvPr/>
        </p:nvSpPr>
        <p:spPr>
          <a:xfrm>
            <a:off x="722966" y="1472974"/>
            <a:ext cx="3247150"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 Double clic sur la ligne du Trièdre ou sur le </a:t>
            </a:r>
            <a:r>
              <a:rPr lang="fr-FR"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trièdre vert</a:t>
            </a:r>
            <a:endParaRPr lang="fr-FR" dirty="0">
              <a:solidFill>
                <a:schemeClr val="accent6">
                  <a:lumMod val="75000"/>
                </a:schemeClr>
              </a:solidFill>
            </a:endParaRPr>
          </a:p>
        </p:txBody>
      </p:sp>
      <p:sp>
        <p:nvSpPr>
          <p:cNvPr id="8" name="Rectangle 7"/>
          <p:cNvSpPr/>
          <p:nvPr/>
        </p:nvSpPr>
        <p:spPr>
          <a:xfrm>
            <a:off x="166254" y="3495134"/>
            <a:ext cx="5000106" cy="1477328"/>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Modifier le repère pour correspondre à l’image.</a:t>
            </a:r>
          </a:p>
          <a:p>
            <a:pPr marL="742950" lvl="1" indent="-285750">
              <a:buFontTx/>
              <a:buChar char="-"/>
            </a:pPr>
            <a:r>
              <a:rPr lang="fr-FR" dirty="0">
                <a:latin typeface="Arial" panose="020B0604020202020204" pitchFamily="34" charset="0"/>
                <a:cs typeface="Arial" panose="020B0604020202020204" pitchFamily="34" charset="0"/>
                <a:sym typeface="Wingdings" panose="05000000000000000000" pitchFamily="2" charset="2"/>
              </a:rPr>
              <a:t>Cliquer sur « Origine » pour </a:t>
            </a:r>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changer l’origine</a:t>
            </a:r>
          </a:p>
          <a:p>
            <a:pPr marL="742950" lvl="1" indent="-285750">
              <a:buFontTx/>
              <a:buChar char="-"/>
            </a:pPr>
            <a:r>
              <a:rPr lang="fr-FR" dirty="0">
                <a:latin typeface="Arial" panose="020B0604020202020204" pitchFamily="34" charset="0"/>
                <a:cs typeface="Arial" panose="020B0604020202020204" pitchFamily="34" charset="0"/>
                <a:sym typeface="Wingdings" panose="05000000000000000000" pitchFamily="2" charset="2"/>
              </a:rPr>
              <a:t>Cliquer sur « Direction … » pour </a:t>
            </a:r>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orienter le trièdre</a:t>
            </a:r>
            <a:endParaRPr lang="fr-FR" dirty="0">
              <a:latin typeface="Arial" panose="020B0604020202020204" pitchFamily="34" charset="0"/>
              <a:cs typeface="Arial" panose="020B0604020202020204" pitchFamily="34" charset="0"/>
              <a:sym typeface="Wingdings" panose="05000000000000000000" pitchFamily="2" charset="2"/>
            </a:endParaRPr>
          </a:p>
        </p:txBody>
      </p:sp>
      <p:pic>
        <p:nvPicPr>
          <p:cNvPr id="9" name="Image 8"/>
          <p:cNvPicPr>
            <a:picLocks noChangeAspect="1"/>
          </p:cNvPicPr>
          <p:nvPr/>
        </p:nvPicPr>
        <p:blipFill rotWithShape="1">
          <a:blip r:embed="rId2"/>
          <a:srcRect t="27372"/>
          <a:stretch/>
        </p:blipFill>
        <p:spPr>
          <a:xfrm>
            <a:off x="5386929" y="3491227"/>
            <a:ext cx="3393553" cy="1798295"/>
          </a:xfrm>
          <a:prstGeom prst="rect">
            <a:avLst/>
          </a:prstGeom>
        </p:spPr>
      </p:pic>
      <p:sp>
        <p:nvSpPr>
          <p:cNvPr id="15" name="Rectangle 14"/>
          <p:cNvSpPr/>
          <p:nvPr/>
        </p:nvSpPr>
        <p:spPr>
          <a:xfrm>
            <a:off x="1813742" y="5327142"/>
            <a:ext cx="6662316" cy="923330"/>
          </a:xfrm>
          <a:prstGeom prst="rect">
            <a:avLst/>
          </a:prstGeom>
          <a:ln>
            <a:noFill/>
          </a:ln>
        </p:spPr>
        <p:txBody>
          <a:bodyPr wrap="square">
            <a:spAutoFit/>
          </a:bodyPr>
          <a:lstStyle/>
          <a:p>
            <a:r>
              <a:rPr lang="fr-FR" b="1" i="1" u="sng" dirty="0">
                <a:solidFill>
                  <a:srgbClr val="80276C"/>
                </a:solidFill>
                <a:latin typeface="Arial" panose="020B0604020202020204" pitchFamily="34" charset="0"/>
                <a:cs typeface="Arial" panose="020B0604020202020204" pitchFamily="34" charset="0"/>
                <a:sym typeface="Wingdings" panose="05000000000000000000" pitchFamily="2" charset="2"/>
              </a:rPr>
              <a:t>NB: </a:t>
            </a:r>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Il a été choisi de positionner l’OP sur un coin supérieur du 	brut, la pièce est en X+ et Y+ (pièce carrée donc les 4 	coins supérieurs conviennent)</a:t>
            </a:r>
            <a:endParaRPr lang="fr-FR" dirty="0">
              <a:solidFill>
                <a:srgbClr val="80276C"/>
              </a:solidFill>
            </a:endParaRPr>
          </a:p>
        </p:txBody>
      </p:sp>
      <p:pic>
        <p:nvPicPr>
          <p:cNvPr id="7" name="Image 6">
            <a:extLst>
              <a:ext uri="{FF2B5EF4-FFF2-40B4-BE49-F238E27FC236}">
                <a16:creationId xmlns:a16="http://schemas.microsoft.com/office/drawing/2014/main" id="{D1CB863C-71DB-46FA-B682-D312FB38A415}"/>
              </a:ext>
            </a:extLst>
          </p:cNvPr>
          <p:cNvPicPr>
            <a:picLocks noChangeAspect="1"/>
          </p:cNvPicPr>
          <p:nvPr/>
        </p:nvPicPr>
        <p:blipFill>
          <a:blip r:embed="rId3"/>
          <a:stretch>
            <a:fillRect/>
          </a:stretch>
        </p:blipFill>
        <p:spPr>
          <a:xfrm>
            <a:off x="5434154" y="1317598"/>
            <a:ext cx="2700490" cy="2007316"/>
          </a:xfrm>
          <a:prstGeom prst="rect">
            <a:avLst/>
          </a:prstGeom>
        </p:spPr>
      </p:pic>
      <p:pic>
        <p:nvPicPr>
          <p:cNvPr id="12" name="Image 11">
            <a:extLst>
              <a:ext uri="{FF2B5EF4-FFF2-40B4-BE49-F238E27FC236}">
                <a16:creationId xmlns:a16="http://schemas.microsoft.com/office/drawing/2014/main" id="{313F71AA-D7FE-4818-B285-DEA03E1424C9}"/>
              </a:ext>
            </a:extLst>
          </p:cNvPr>
          <p:cNvPicPr>
            <a:picLocks noChangeAspect="1"/>
          </p:cNvPicPr>
          <p:nvPr/>
        </p:nvPicPr>
        <p:blipFill>
          <a:blip r:embed="rId4"/>
          <a:stretch>
            <a:fillRect/>
          </a:stretch>
        </p:blipFill>
        <p:spPr>
          <a:xfrm>
            <a:off x="166254" y="2205716"/>
            <a:ext cx="4143375" cy="942975"/>
          </a:xfrm>
          <a:prstGeom prst="rect">
            <a:avLst/>
          </a:prstGeom>
        </p:spPr>
      </p:pic>
      <p:sp>
        <p:nvSpPr>
          <p:cNvPr id="16" name="Rectangle à coins arrondis 17">
            <a:extLst>
              <a:ext uri="{FF2B5EF4-FFF2-40B4-BE49-F238E27FC236}">
                <a16:creationId xmlns:a16="http://schemas.microsoft.com/office/drawing/2014/main" id="{E7D7A749-78E7-403E-BB73-D0D02373C7AC}"/>
              </a:ext>
            </a:extLst>
          </p:cNvPr>
          <p:cNvSpPr/>
          <p:nvPr/>
        </p:nvSpPr>
        <p:spPr>
          <a:xfrm>
            <a:off x="228600" y="2825570"/>
            <a:ext cx="3939540" cy="294355"/>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en arc 9"/>
          <p:cNvCxnSpPr>
            <a:cxnSpLocks/>
            <a:stCxn id="16" idx="3"/>
            <a:endCxn id="7" idx="1"/>
          </p:cNvCxnSpPr>
          <p:nvPr/>
        </p:nvCxnSpPr>
        <p:spPr>
          <a:xfrm flipV="1">
            <a:off x="4168140" y="2321256"/>
            <a:ext cx="1266014" cy="651492"/>
          </a:xfrm>
          <a:prstGeom prst="curvedConnector3">
            <a:avLst>
              <a:gd name="adj1" fmla="val 50000"/>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829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2D920AC-E028-4240-9EEF-B49C8E50C1AD}"/>
              </a:ext>
            </a:extLst>
          </p:cNvPr>
          <p:cNvPicPr>
            <a:picLocks noChangeAspect="1"/>
          </p:cNvPicPr>
          <p:nvPr/>
        </p:nvPicPr>
        <p:blipFill>
          <a:blip r:embed="rId2"/>
          <a:stretch>
            <a:fillRect/>
          </a:stretch>
        </p:blipFill>
        <p:spPr>
          <a:xfrm>
            <a:off x="5455956" y="1342436"/>
            <a:ext cx="3389194" cy="4655486"/>
          </a:xfrm>
          <a:prstGeom prst="rect">
            <a:avLst/>
          </a:prstGeom>
        </p:spPr>
      </p:pic>
      <p:sp>
        <p:nvSpPr>
          <p:cNvPr id="2" name="Espace réservé du numéro de diapositive 1"/>
          <p:cNvSpPr>
            <a:spLocks noGrp="1"/>
          </p:cNvSpPr>
          <p:nvPr>
            <p:ph type="sldNum" sz="quarter" idx="4"/>
          </p:nvPr>
        </p:nvSpPr>
        <p:spPr/>
        <p:txBody>
          <a:bodyPr/>
          <a:lstStyle/>
          <a:p>
            <a:fld id="{5A4C5B2E-C222-42BA-A6AE-2E2D0C9DED18}" type="slidenum">
              <a:rPr lang="fr-FR" smtClean="0"/>
              <a:pPr/>
              <a:t>18</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Définition du brut</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7" name="Pentagone 6"/>
          <p:cNvSpPr/>
          <p:nvPr/>
        </p:nvSpPr>
        <p:spPr>
          <a:xfrm>
            <a:off x="5124533" y="4188013"/>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8" name="Rectangle 7"/>
          <p:cNvSpPr/>
          <p:nvPr/>
        </p:nvSpPr>
        <p:spPr>
          <a:xfrm>
            <a:off x="722965" y="1472974"/>
            <a:ext cx="3508071" cy="369332"/>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1- Cliquer sur « Bloc brut »</a:t>
            </a:r>
            <a:endParaRPr lang="fr-FR" dirty="0">
              <a:solidFill>
                <a:schemeClr val="accent6">
                  <a:lumMod val="75000"/>
                </a:schemeClr>
              </a:solidFill>
            </a:endParaRPr>
          </a:p>
        </p:txBody>
      </p:sp>
      <p:sp>
        <p:nvSpPr>
          <p:cNvPr id="9" name="Rectangle 8"/>
          <p:cNvSpPr/>
          <p:nvPr/>
        </p:nvSpPr>
        <p:spPr>
          <a:xfrm>
            <a:off x="727760" y="2143564"/>
            <a:ext cx="4437627"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2- Double-Cliquer sur la pièce brute (ou sur le corps principal dans l’arbre)</a:t>
            </a:r>
            <a:endParaRPr lang="fr-FR" dirty="0">
              <a:solidFill>
                <a:schemeClr val="accent6">
                  <a:lumMod val="75000"/>
                </a:schemeClr>
              </a:solidFill>
            </a:endParaRPr>
          </a:p>
        </p:txBody>
      </p:sp>
      <p:sp>
        <p:nvSpPr>
          <p:cNvPr id="17" name="Rectangle à coins arrondis 17">
            <a:extLst>
              <a:ext uri="{FF2B5EF4-FFF2-40B4-BE49-F238E27FC236}">
                <a16:creationId xmlns:a16="http://schemas.microsoft.com/office/drawing/2014/main" id="{73CA23A8-9461-41BA-AEA5-5C1C5D763554}"/>
              </a:ext>
            </a:extLst>
          </p:cNvPr>
          <p:cNvSpPr/>
          <p:nvPr/>
        </p:nvSpPr>
        <p:spPr>
          <a:xfrm>
            <a:off x="5662295" y="4196745"/>
            <a:ext cx="2021608" cy="243268"/>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1EDD28EB-CF35-4756-A9DA-86A6C000CD6E}"/>
              </a:ext>
            </a:extLst>
          </p:cNvPr>
          <p:cNvPicPr>
            <a:picLocks noChangeAspect="1"/>
          </p:cNvPicPr>
          <p:nvPr/>
        </p:nvPicPr>
        <p:blipFill>
          <a:blip r:embed="rId3"/>
          <a:stretch>
            <a:fillRect/>
          </a:stretch>
        </p:blipFill>
        <p:spPr>
          <a:xfrm>
            <a:off x="622123" y="3391012"/>
            <a:ext cx="4019550" cy="1800225"/>
          </a:xfrm>
          <a:prstGeom prst="rect">
            <a:avLst/>
          </a:prstGeom>
        </p:spPr>
      </p:pic>
      <p:cxnSp>
        <p:nvCxnSpPr>
          <p:cNvPr id="19" name="Connecteur en arc 9">
            <a:extLst>
              <a:ext uri="{FF2B5EF4-FFF2-40B4-BE49-F238E27FC236}">
                <a16:creationId xmlns:a16="http://schemas.microsoft.com/office/drawing/2014/main" id="{77C0700F-A37C-44CA-AAFD-F1ABC6D0E0CB}"/>
              </a:ext>
            </a:extLst>
          </p:cNvPr>
          <p:cNvCxnSpPr>
            <a:cxnSpLocks/>
            <a:stCxn id="9" idx="2"/>
            <a:endCxn id="18" idx="0"/>
          </p:cNvCxnSpPr>
          <p:nvPr/>
        </p:nvCxnSpPr>
        <p:spPr>
          <a:xfrm rot="5400000">
            <a:off x="2488678" y="2933115"/>
            <a:ext cx="601117" cy="314676"/>
          </a:xfrm>
          <a:prstGeom prst="curvedConnector3">
            <a:avLst>
              <a:gd name="adj1" fmla="val 50000"/>
            </a:avLst>
          </a:prstGeom>
          <a:ln w="38100">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5" name="Groupe 24">
            <a:extLst>
              <a:ext uri="{FF2B5EF4-FFF2-40B4-BE49-F238E27FC236}">
                <a16:creationId xmlns:a16="http://schemas.microsoft.com/office/drawing/2014/main" id="{BC23A089-9D05-45C7-AF76-C42901950111}"/>
              </a:ext>
            </a:extLst>
          </p:cNvPr>
          <p:cNvGrpSpPr/>
          <p:nvPr/>
        </p:nvGrpSpPr>
        <p:grpSpPr>
          <a:xfrm>
            <a:off x="298850" y="5302654"/>
            <a:ext cx="4161359" cy="563121"/>
            <a:chOff x="489527" y="5166851"/>
            <a:chExt cx="4161359" cy="563121"/>
          </a:xfrm>
        </p:grpSpPr>
        <p:pic>
          <p:nvPicPr>
            <p:cNvPr id="22" name="Image 21">
              <a:extLst>
                <a:ext uri="{FF2B5EF4-FFF2-40B4-BE49-F238E27FC236}">
                  <a16:creationId xmlns:a16="http://schemas.microsoft.com/office/drawing/2014/main" id="{8021AA9A-0DDD-42B3-9928-C63116039A29}"/>
                </a:ext>
              </a:extLst>
            </p:cNvPr>
            <p:cNvPicPr>
              <a:picLocks noChangeAspect="1"/>
            </p:cNvPicPr>
            <p:nvPr/>
          </p:nvPicPr>
          <p:blipFill>
            <a:blip r:embed="rId4"/>
            <a:stretch>
              <a:fillRect/>
            </a:stretch>
          </p:blipFill>
          <p:spPr>
            <a:xfrm>
              <a:off x="489527" y="5166851"/>
              <a:ext cx="646546" cy="563121"/>
            </a:xfrm>
            <a:prstGeom prst="rect">
              <a:avLst/>
            </a:prstGeom>
          </p:spPr>
        </p:pic>
        <p:sp>
          <p:nvSpPr>
            <p:cNvPr id="24" name="Rectangle 23">
              <a:extLst>
                <a:ext uri="{FF2B5EF4-FFF2-40B4-BE49-F238E27FC236}">
                  <a16:creationId xmlns:a16="http://schemas.microsoft.com/office/drawing/2014/main" id="{13CE1D2B-5F74-4DEA-A371-713092CC93D6}"/>
                </a:ext>
              </a:extLst>
            </p:cNvPr>
            <p:cNvSpPr/>
            <p:nvPr/>
          </p:nvSpPr>
          <p:spPr>
            <a:xfrm>
              <a:off x="1093502" y="5249223"/>
              <a:ext cx="3557384" cy="369332"/>
            </a:xfrm>
            <a:prstGeom prst="rect">
              <a:avLst/>
            </a:prstGeom>
          </p:spPr>
          <p:txBody>
            <a:bodyPr wrap="none">
              <a:spAutoFit/>
            </a:bodyPr>
            <a:lstStyle/>
            <a:p>
              <a:r>
                <a:rPr lang="fr-FR" i="1" dirty="0">
                  <a:latin typeface="Arial" panose="020B0604020202020204" pitchFamily="34" charset="0"/>
                  <a:cs typeface="Arial" panose="020B0604020202020204" pitchFamily="34" charset="0"/>
                  <a:sym typeface="Wingdings" panose="05000000000000000000" pitchFamily="2" charset="2"/>
                </a:rPr>
                <a:t>Permet de visualiser la sélection.</a:t>
              </a:r>
              <a:endParaRPr lang="fr-FR" i="1" dirty="0"/>
            </a:p>
          </p:txBody>
        </p:sp>
      </p:grpSp>
    </p:spTree>
    <p:extLst>
      <p:ext uri="{BB962C8B-B14F-4D97-AF65-F5344CB8AC3E}">
        <p14:creationId xmlns:p14="http://schemas.microsoft.com/office/powerpoint/2010/main" val="4013546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19</a:t>
            </a:fld>
            <a:endParaRPr lang="fr-FR" dirty="0"/>
          </a:p>
        </p:txBody>
      </p:sp>
      <p:cxnSp>
        <p:nvCxnSpPr>
          <p:cNvPr id="7" name="Connecteur en arc 6"/>
          <p:cNvCxnSpPr>
            <a:stCxn id="10" idx="3"/>
            <a:endCxn id="11" idx="1"/>
          </p:cNvCxnSpPr>
          <p:nvPr/>
        </p:nvCxnSpPr>
        <p:spPr>
          <a:xfrm>
            <a:off x="3674191" y="2220022"/>
            <a:ext cx="2250086" cy="1373369"/>
          </a:xfrm>
          <a:prstGeom prst="curvedConnector3">
            <a:avLst>
              <a:gd name="adj1" fmla="val 50000"/>
            </a:avLst>
          </a:prstGeom>
          <a:ln w="15875">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5" name="Groupe 14"/>
          <p:cNvGrpSpPr/>
          <p:nvPr/>
        </p:nvGrpSpPr>
        <p:grpSpPr>
          <a:xfrm>
            <a:off x="1182451" y="2064560"/>
            <a:ext cx="2491740" cy="1424940"/>
            <a:chOff x="683260" y="1468619"/>
            <a:chExt cx="2491740" cy="1424940"/>
          </a:xfrm>
        </p:grpSpPr>
        <p:pic>
          <p:nvPicPr>
            <p:cNvPr id="3" name="Image 2"/>
            <p:cNvPicPr>
              <a:picLocks noChangeAspect="1"/>
            </p:cNvPicPr>
            <p:nvPr/>
          </p:nvPicPr>
          <p:blipFill rotWithShape="1">
            <a:blip r:embed="rId2">
              <a:extLst>
                <a:ext uri="{BEBA8EAE-BF5A-486C-A8C5-ECC9F3942E4B}">
                  <a14:imgProps xmlns:a14="http://schemas.microsoft.com/office/drawing/2010/main">
                    <a14:imgLayer r:embed="rId3">
                      <a14:imgEffect>
                        <a14:backgroundRemoval t="3540" b="98230" l="5525" r="100000"/>
                      </a14:imgEffect>
                    </a14:imgLayer>
                  </a14:imgProps>
                </a:ext>
              </a:extLst>
            </a:blip>
            <a:srcRect l="6375" t="6772" r="45449" b="27034"/>
            <a:stretch/>
          </p:blipFill>
          <p:spPr>
            <a:xfrm>
              <a:off x="683260" y="1468619"/>
              <a:ext cx="2491740" cy="1424940"/>
            </a:xfrm>
            <a:prstGeom prst="rect">
              <a:avLst/>
            </a:prstGeom>
          </p:spPr>
        </p:pic>
        <p:sp>
          <p:nvSpPr>
            <p:cNvPr id="10" name="Rectangle à coins arrondis 9"/>
            <p:cNvSpPr/>
            <p:nvPr/>
          </p:nvSpPr>
          <p:spPr>
            <a:xfrm>
              <a:off x="683260" y="1495561"/>
              <a:ext cx="2491740" cy="257039"/>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 name="Groupe 15"/>
          <p:cNvGrpSpPr/>
          <p:nvPr/>
        </p:nvGrpSpPr>
        <p:grpSpPr>
          <a:xfrm>
            <a:off x="5924277" y="1832150"/>
            <a:ext cx="2331720" cy="1889760"/>
            <a:chOff x="4572000" y="1752600"/>
            <a:chExt cx="2331720" cy="1889760"/>
          </a:xfrm>
        </p:grpSpPr>
        <p:pic>
          <p:nvPicPr>
            <p:cNvPr id="5" name="Image 4"/>
            <p:cNvPicPr>
              <a:picLocks noChangeAspect="1"/>
            </p:cNvPicPr>
            <p:nvPr/>
          </p:nvPicPr>
          <p:blipFill rotWithShape="1">
            <a:blip r:embed="rId2">
              <a:extLst>
                <a:ext uri="{BEBA8EAE-BF5A-486C-A8C5-ECC9F3942E4B}">
                  <a14:imgProps xmlns:a14="http://schemas.microsoft.com/office/drawing/2010/main">
                    <a14:imgLayer r:embed="rId3">
                      <a14:imgEffect>
                        <a14:backgroundRemoval t="3540" b="98230" l="5525" r="100000"/>
                      </a14:imgEffect>
                    </a14:imgLayer>
                  </a14:imgProps>
                </a:ext>
              </a:extLst>
            </a:blip>
            <a:srcRect l="54525" t="6417" r="1424" b="5796"/>
            <a:stretch/>
          </p:blipFill>
          <p:spPr>
            <a:xfrm>
              <a:off x="4625340" y="1752600"/>
              <a:ext cx="2278380" cy="1889760"/>
            </a:xfrm>
            <a:prstGeom prst="rect">
              <a:avLst/>
            </a:prstGeom>
          </p:spPr>
        </p:pic>
        <p:sp>
          <p:nvSpPr>
            <p:cNvPr id="11" name="Rectangle à coins arrondis 10"/>
            <p:cNvSpPr/>
            <p:nvPr/>
          </p:nvSpPr>
          <p:spPr>
            <a:xfrm>
              <a:off x="4572000" y="3385321"/>
              <a:ext cx="2331720" cy="257039"/>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 name="Rectangle 13"/>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Gestion des affichages</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Le pavé d’actions</a:t>
            </a:r>
            <a:endParaRPr lang="fr-FR" altLang="fr-FR" sz="900" i="1" dirty="0">
              <a:solidFill>
                <a:srgbClr val="80276C"/>
              </a:solidFill>
              <a:latin typeface="Verdana" panose="020B0604030504040204" pitchFamily="34" charset="0"/>
              <a:ea typeface="Verdana" panose="020B0604030504040204" pitchFamily="34" charset="0"/>
            </a:endParaRPr>
          </a:p>
        </p:txBody>
      </p:sp>
      <p:grpSp>
        <p:nvGrpSpPr>
          <p:cNvPr id="30" name="Groupe 29">
            <a:extLst>
              <a:ext uri="{FF2B5EF4-FFF2-40B4-BE49-F238E27FC236}">
                <a16:creationId xmlns:a16="http://schemas.microsoft.com/office/drawing/2014/main" id="{724C5359-C822-4E47-A351-28B2E0D39BE2}"/>
              </a:ext>
            </a:extLst>
          </p:cNvPr>
          <p:cNvGrpSpPr/>
          <p:nvPr/>
        </p:nvGrpSpPr>
        <p:grpSpPr>
          <a:xfrm>
            <a:off x="4431413" y="4687610"/>
            <a:ext cx="4130298" cy="1200329"/>
            <a:chOff x="4616239" y="4337410"/>
            <a:chExt cx="4130298" cy="1200329"/>
          </a:xfrm>
        </p:grpSpPr>
        <p:sp>
          <p:nvSpPr>
            <p:cNvPr id="19" name="Rectangle à coins arrondis 9">
              <a:extLst>
                <a:ext uri="{FF2B5EF4-FFF2-40B4-BE49-F238E27FC236}">
                  <a16:creationId xmlns:a16="http://schemas.microsoft.com/office/drawing/2014/main" id="{FFC213A7-85F0-4AB1-9932-2CD393DCCB59}"/>
                </a:ext>
              </a:extLst>
            </p:cNvPr>
            <p:cNvSpPr/>
            <p:nvPr/>
          </p:nvSpPr>
          <p:spPr>
            <a:xfrm>
              <a:off x="5031194" y="4709720"/>
              <a:ext cx="262025" cy="257039"/>
            </a:xfrm>
            <a:prstGeom prst="roundRect">
              <a:avLst>
                <a:gd name="adj" fmla="val 10388"/>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à coins arrondis 9">
              <a:extLst>
                <a:ext uri="{FF2B5EF4-FFF2-40B4-BE49-F238E27FC236}">
                  <a16:creationId xmlns:a16="http://schemas.microsoft.com/office/drawing/2014/main" id="{4A372E6E-5D98-4818-A88E-9DBFF02324EA}"/>
                </a:ext>
              </a:extLst>
            </p:cNvPr>
            <p:cNvSpPr/>
            <p:nvPr/>
          </p:nvSpPr>
          <p:spPr>
            <a:xfrm>
              <a:off x="5027952" y="4988579"/>
              <a:ext cx="262025" cy="257039"/>
            </a:xfrm>
            <a:prstGeom prst="roundRect">
              <a:avLst>
                <a:gd name="adj" fmla="val 10388"/>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4616239" y="4337410"/>
              <a:ext cx="4130298" cy="1200329"/>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Permet de cacher / afficher facilement:</a:t>
              </a:r>
            </a:p>
            <a:p>
              <a:pPr marL="742950" lvl="1" indent="-285750">
                <a:buFontTx/>
                <a:buChar char="-"/>
              </a:pPr>
              <a:r>
                <a:rPr lang="fr-FR" dirty="0">
                  <a:latin typeface="Arial" panose="020B0604020202020204" pitchFamily="34" charset="0"/>
                  <a:cs typeface="Arial" panose="020B0604020202020204" pitchFamily="34" charset="0"/>
                  <a:sym typeface="Wingdings" panose="05000000000000000000" pitchFamily="2" charset="2"/>
                </a:rPr>
                <a:t>La pièce </a:t>
              </a:r>
            </a:p>
            <a:p>
              <a:pPr marL="742950" lvl="1" indent="-285750">
                <a:buFontTx/>
                <a:buChar char="-"/>
              </a:pPr>
              <a:r>
                <a:rPr lang="fr-FR" dirty="0">
                  <a:latin typeface="Arial" panose="020B0604020202020204" pitchFamily="34" charset="0"/>
                  <a:cs typeface="Arial" panose="020B0604020202020204" pitchFamily="34" charset="0"/>
                  <a:sym typeface="Wingdings" panose="05000000000000000000" pitchFamily="2" charset="2"/>
                </a:rPr>
                <a:t>Le brut</a:t>
              </a:r>
            </a:p>
            <a:p>
              <a:pPr marL="742950" lvl="1" indent="-285750">
                <a:buFontTx/>
                <a:buChar char="-"/>
              </a:pPr>
              <a:r>
                <a:rPr lang="fr-FR" dirty="0">
                  <a:latin typeface="Arial" panose="020B0604020202020204" pitchFamily="34" charset="0"/>
                  <a:cs typeface="Arial" panose="020B0604020202020204" pitchFamily="34" charset="0"/>
                  <a:sym typeface="Wingdings" panose="05000000000000000000" pitchFamily="2" charset="2"/>
                </a:rPr>
                <a:t>…</a:t>
              </a:r>
              <a:endParaRPr lang="fr-FR" dirty="0"/>
            </a:p>
          </p:txBody>
        </p:sp>
      </p:grpSp>
      <p:sp>
        <p:nvSpPr>
          <p:cNvPr id="6" name="Rectangle 5">
            <a:extLst>
              <a:ext uri="{FF2B5EF4-FFF2-40B4-BE49-F238E27FC236}">
                <a16:creationId xmlns:a16="http://schemas.microsoft.com/office/drawing/2014/main" id="{39BBD75C-1CD2-4981-8B1B-B52A963AA983}"/>
              </a:ext>
            </a:extLst>
          </p:cNvPr>
          <p:cNvSpPr/>
          <p:nvPr/>
        </p:nvSpPr>
        <p:spPr>
          <a:xfrm>
            <a:off x="902825" y="1006109"/>
            <a:ext cx="4338047" cy="738664"/>
          </a:xfrm>
          <a:prstGeom prst="rect">
            <a:avLst/>
          </a:prstGeom>
        </p:spPr>
        <p:txBody>
          <a:bodyPr wrap="none">
            <a:spAutoFit/>
          </a:bodyPr>
          <a:lstStyle/>
          <a:p>
            <a:r>
              <a:rPr lang="fr-FR" sz="2400" b="1" u="sng" dirty="0">
                <a:solidFill>
                  <a:srgbClr val="FF0000"/>
                </a:solidFill>
                <a:latin typeface="Arial" panose="020B0604020202020204" pitchFamily="34" charset="0"/>
                <a:cs typeface="Arial" panose="020B0604020202020204" pitchFamily="34" charset="0"/>
                <a:sym typeface="Wingdings" panose="05000000000000000000" pitchFamily="2" charset="2"/>
              </a:rPr>
              <a:t>Appuyer sur la touche « B » </a:t>
            </a:r>
          </a:p>
          <a:p>
            <a:pPr algn="ctr"/>
            <a:r>
              <a:rPr lang="fr-FR" i="1" dirty="0">
                <a:solidFill>
                  <a:srgbClr val="FFA300"/>
                </a:solidFill>
                <a:latin typeface="Arial" panose="020B0604020202020204" pitchFamily="34" charset="0"/>
                <a:cs typeface="Arial" panose="020B0604020202020204" pitchFamily="34" charset="0"/>
                <a:sym typeface="Wingdings" panose="05000000000000000000" pitchFamily="2" charset="2"/>
              </a:rPr>
              <a:t>ou …</a:t>
            </a:r>
            <a:endParaRPr lang="fr-FR" i="1" dirty="0">
              <a:solidFill>
                <a:srgbClr val="FFA300"/>
              </a:solidFill>
            </a:endParaRPr>
          </a:p>
        </p:txBody>
      </p:sp>
      <p:grpSp>
        <p:nvGrpSpPr>
          <p:cNvPr id="31" name="Groupe 30">
            <a:extLst>
              <a:ext uri="{FF2B5EF4-FFF2-40B4-BE49-F238E27FC236}">
                <a16:creationId xmlns:a16="http://schemas.microsoft.com/office/drawing/2014/main" id="{4ED90125-0627-4807-BF8B-E06E671502B0}"/>
              </a:ext>
            </a:extLst>
          </p:cNvPr>
          <p:cNvGrpSpPr/>
          <p:nvPr/>
        </p:nvGrpSpPr>
        <p:grpSpPr>
          <a:xfrm>
            <a:off x="504467" y="3815635"/>
            <a:ext cx="3767328" cy="1408176"/>
            <a:chOff x="504467" y="3815635"/>
            <a:chExt cx="3767328" cy="1408176"/>
          </a:xfrm>
        </p:grpSpPr>
        <p:pic>
          <p:nvPicPr>
            <p:cNvPr id="4" name="Image 3"/>
            <p:cNvPicPr>
              <a:picLocks noChangeAspect="1"/>
            </p:cNvPicPr>
            <p:nvPr/>
          </p:nvPicPr>
          <p:blipFill rotWithShape="1">
            <a:blip r:embed="rId4"/>
            <a:srcRect l="2280" t="5573" r="2183" b="3727"/>
            <a:stretch/>
          </p:blipFill>
          <p:spPr>
            <a:xfrm>
              <a:off x="504467" y="3815635"/>
              <a:ext cx="3767328" cy="1408176"/>
            </a:xfrm>
            <a:prstGeom prst="rect">
              <a:avLst/>
            </a:prstGeom>
          </p:spPr>
        </p:pic>
        <p:sp>
          <p:nvSpPr>
            <p:cNvPr id="26" name="Rectangle à coins arrondis 9">
              <a:extLst>
                <a:ext uri="{FF2B5EF4-FFF2-40B4-BE49-F238E27FC236}">
                  <a16:creationId xmlns:a16="http://schemas.microsoft.com/office/drawing/2014/main" id="{2BB19A5B-18C8-4D6F-842B-2D14C97C67B5}"/>
                </a:ext>
              </a:extLst>
            </p:cNvPr>
            <p:cNvSpPr/>
            <p:nvPr/>
          </p:nvSpPr>
          <p:spPr>
            <a:xfrm>
              <a:off x="2744423" y="4171453"/>
              <a:ext cx="383632" cy="413964"/>
            </a:xfrm>
            <a:prstGeom prst="roundRect">
              <a:avLst>
                <a:gd name="adj" fmla="val 10388"/>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à coins arrondis 9">
              <a:extLst>
                <a:ext uri="{FF2B5EF4-FFF2-40B4-BE49-F238E27FC236}">
                  <a16:creationId xmlns:a16="http://schemas.microsoft.com/office/drawing/2014/main" id="{556C5645-F3F6-4471-9380-6F45BCF7FE1A}"/>
                </a:ext>
              </a:extLst>
            </p:cNvPr>
            <p:cNvSpPr/>
            <p:nvPr/>
          </p:nvSpPr>
          <p:spPr>
            <a:xfrm>
              <a:off x="2354079" y="4171900"/>
              <a:ext cx="383632" cy="413964"/>
            </a:xfrm>
            <a:prstGeom prst="roundRect">
              <a:avLst>
                <a:gd name="adj" fmla="val 10388"/>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8" name="Connecteur en arc 6">
            <a:extLst>
              <a:ext uri="{FF2B5EF4-FFF2-40B4-BE49-F238E27FC236}">
                <a16:creationId xmlns:a16="http://schemas.microsoft.com/office/drawing/2014/main" id="{72593293-4AD1-45A5-973E-5AD8BCA9DC89}"/>
              </a:ext>
            </a:extLst>
          </p:cNvPr>
          <p:cNvCxnSpPr>
            <a:cxnSpLocks/>
            <a:stCxn id="19" idx="1"/>
            <a:endCxn id="26" idx="2"/>
          </p:cNvCxnSpPr>
          <p:nvPr/>
        </p:nvCxnSpPr>
        <p:spPr>
          <a:xfrm rot="10800000">
            <a:off x="2936240" y="4585418"/>
            <a:ext cx="1910129" cy="603023"/>
          </a:xfrm>
          <a:prstGeom prst="curvedConnector2">
            <a:avLst/>
          </a:prstGeom>
          <a:ln w="15875">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3" name="Connecteur en arc 6">
            <a:extLst>
              <a:ext uri="{FF2B5EF4-FFF2-40B4-BE49-F238E27FC236}">
                <a16:creationId xmlns:a16="http://schemas.microsoft.com/office/drawing/2014/main" id="{4448FC44-ECD9-46BA-9C59-C2DEF4225615}"/>
              </a:ext>
            </a:extLst>
          </p:cNvPr>
          <p:cNvCxnSpPr>
            <a:cxnSpLocks/>
            <a:stCxn id="20" idx="1"/>
            <a:endCxn id="27" idx="2"/>
          </p:cNvCxnSpPr>
          <p:nvPr/>
        </p:nvCxnSpPr>
        <p:spPr>
          <a:xfrm rot="10800000">
            <a:off x="2545896" y="4585865"/>
            <a:ext cx="2297231" cy="881435"/>
          </a:xfrm>
          <a:prstGeom prst="curvedConnector2">
            <a:avLst/>
          </a:prstGeom>
          <a:ln w="15875">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936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20</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Définition pièce finie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9" name="Rectangle 8"/>
          <p:cNvSpPr/>
          <p:nvPr/>
        </p:nvSpPr>
        <p:spPr>
          <a:xfrm>
            <a:off x="1374031" y="2076438"/>
            <a:ext cx="2980303" cy="369332"/>
          </a:xfrm>
          <a:prstGeom prst="rect">
            <a:avLst/>
          </a:prstGeom>
        </p:spPr>
        <p:txBody>
          <a:bodyPr wrap="none">
            <a:spAutoFit/>
          </a:bodyPr>
          <a:lstStyle/>
          <a:p>
            <a:r>
              <a:rPr lang="fr-FR" i="1" dirty="0">
                <a:solidFill>
                  <a:srgbClr val="FF0000"/>
                </a:solidFill>
                <a:latin typeface="Arial" panose="020B0604020202020204" pitchFamily="34" charset="0"/>
                <a:cs typeface="Arial" panose="020B0604020202020204" pitchFamily="34" charset="0"/>
                <a:sym typeface="Wingdings" panose="05000000000000000000" pitchFamily="2" charset="2"/>
              </a:rPr>
              <a:t>(Pensez à cacher le Brut !)</a:t>
            </a:r>
            <a:endParaRPr lang="fr-FR" i="1" dirty="0">
              <a:solidFill>
                <a:srgbClr val="FF0000"/>
              </a:solidFill>
            </a:endParaRPr>
          </a:p>
        </p:txBody>
      </p:sp>
      <p:pic>
        <p:nvPicPr>
          <p:cNvPr id="10" name="Image 9">
            <a:extLst>
              <a:ext uri="{FF2B5EF4-FFF2-40B4-BE49-F238E27FC236}">
                <a16:creationId xmlns:a16="http://schemas.microsoft.com/office/drawing/2014/main" id="{7D380A54-EB4A-4514-A0BD-DBA0BDB9C223}"/>
              </a:ext>
            </a:extLst>
          </p:cNvPr>
          <p:cNvPicPr>
            <a:picLocks noChangeAspect="1"/>
          </p:cNvPicPr>
          <p:nvPr/>
        </p:nvPicPr>
        <p:blipFill>
          <a:blip r:embed="rId2"/>
          <a:stretch>
            <a:fillRect/>
          </a:stretch>
        </p:blipFill>
        <p:spPr>
          <a:xfrm>
            <a:off x="5461208" y="1422629"/>
            <a:ext cx="3244996" cy="4426288"/>
          </a:xfrm>
          <a:prstGeom prst="rect">
            <a:avLst/>
          </a:prstGeom>
        </p:spPr>
      </p:pic>
      <p:sp>
        <p:nvSpPr>
          <p:cNvPr id="14" name="Rectangle 13">
            <a:extLst>
              <a:ext uri="{FF2B5EF4-FFF2-40B4-BE49-F238E27FC236}">
                <a16:creationId xmlns:a16="http://schemas.microsoft.com/office/drawing/2014/main" id="{59A74BA3-6212-4D24-8216-DA447AD838A3}"/>
              </a:ext>
            </a:extLst>
          </p:cNvPr>
          <p:cNvSpPr/>
          <p:nvPr/>
        </p:nvSpPr>
        <p:spPr>
          <a:xfrm>
            <a:off x="372768" y="1472974"/>
            <a:ext cx="4437627" cy="369332"/>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1- Cliquer sur « Pièce de conception »</a:t>
            </a:r>
            <a:endParaRPr lang="fr-FR" dirty="0">
              <a:solidFill>
                <a:schemeClr val="accent6">
                  <a:lumMod val="75000"/>
                </a:schemeClr>
              </a:solidFill>
            </a:endParaRPr>
          </a:p>
        </p:txBody>
      </p:sp>
      <p:sp>
        <p:nvSpPr>
          <p:cNvPr id="15" name="Rectangle 14">
            <a:extLst>
              <a:ext uri="{FF2B5EF4-FFF2-40B4-BE49-F238E27FC236}">
                <a16:creationId xmlns:a16="http://schemas.microsoft.com/office/drawing/2014/main" id="{79973BF2-BC0B-42A8-87F5-05ED6AA1A4FA}"/>
              </a:ext>
            </a:extLst>
          </p:cNvPr>
          <p:cNvSpPr/>
          <p:nvPr/>
        </p:nvSpPr>
        <p:spPr>
          <a:xfrm>
            <a:off x="449903" y="3826007"/>
            <a:ext cx="4437627" cy="646331"/>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2- Double-Cliquer sur la pièce finie (ou sur le corps principal dans l’arbre)</a:t>
            </a:r>
            <a:endParaRPr lang="fr-FR" dirty="0">
              <a:solidFill>
                <a:schemeClr val="accent6">
                  <a:lumMod val="75000"/>
                </a:schemeClr>
              </a:solidFill>
            </a:endParaRPr>
          </a:p>
        </p:txBody>
      </p:sp>
      <p:sp>
        <p:nvSpPr>
          <p:cNvPr id="19" name="Rectangle à coins arrondis 17">
            <a:extLst>
              <a:ext uri="{FF2B5EF4-FFF2-40B4-BE49-F238E27FC236}">
                <a16:creationId xmlns:a16="http://schemas.microsoft.com/office/drawing/2014/main" id="{88FFFF65-FF6E-400D-92B4-3A25F0FD4868}"/>
              </a:ext>
            </a:extLst>
          </p:cNvPr>
          <p:cNvSpPr/>
          <p:nvPr/>
        </p:nvSpPr>
        <p:spPr>
          <a:xfrm>
            <a:off x="5681751" y="3661722"/>
            <a:ext cx="2021607" cy="243268"/>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Pentagone 6"/>
          <p:cNvSpPr/>
          <p:nvPr/>
        </p:nvSpPr>
        <p:spPr>
          <a:xfrm>
            <a:off x="5141006" y="3680086"/>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Tree>
    <p:extLst>
      <p:ext uri="{BB962C8B-B14F-4D97-AF65-F5344CB8AC3E}">
        <p14:creationId xmlns:p14="http://schemas.microsoft.com/office/powerpoint/2010/main" val="57151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21</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Options de la Phase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1" name="Rectangle 10"/>
          <p:cNvSpPr/>
          <p:nvPr/>
        </p:nvSpPr>
        <p:spPr>
          <a:xfrm>
            <a:off x="297264" y="1904693"/>
            <a:ext cx="4519360" cy="2031325"/>
          </a:xfrm>
          <a:prstGeom prst="rect">
            <a:avLst/>
          </a:prstGeom>
        </p:spPr>
        <p:txBody>
          <a:bodyPr wrap="square">
            <a:spAutoFit/>
          </a:bodyPr>
          <a:lstStyle/>
          <a:p>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1- Onglet « Stratégie »</a:t>
            </a:r>
          </a:p>
          <a:p>
            <a:endParaRPr lang="fr-FR" dirty="0">
              <a:solidFill>
                <a:srgbClr val="80276C"/>
              </a:solidFill>
              <a:latin typeface="Arial" panose="020B0604020202020204" pitchFamily="34" charset="0"/>
              <a:cs typeface="Arial" panose="020B0604020202020204" pitchFamily="34" charset="0"/>
              <a:sym typeface="Wingdings" panose="05000000000000000000" pitchFamily="2" charset="2"/>
            </a:endParaRPr>
          </a:p>
          <a:p>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2- Sous-Onglet « Général »</a:t>
            </a:r>
          </a:p>
          <a:p>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	- Activer le brut …</a:t>
            </a:r>
          </a:p>
          <a:p>
            <a:endParaRPr lang="fr-FR" dirty="0">
              <a:solidFill>
                <a:srgbClr val="80276C"/>
              </a:solidFill>
              <a:latin typeface="Arial" panose="020B0604020202020204" pitchFamily="34" charset="0"/>
              <a:cs typeface="Arial" panose="020B0604020202020204" pitchFamily="34" charset="0"/>
              <a:sym typeface="Wingdings" panose="05000000000000000000" pitchFamily="2" charset="2"/>
            </a:endParaRPr>
          </a:p>
          <a:p>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3- Sous-Onglet « Collision »</a:t>
            </a:r>
          </a:p>
          <a:p>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	Activer la détection sur la pièce</a:t>
            </a:r>
            <a:endParaRPr lang="fr-FR" dirty="0">
              <a:solidFill>
                <a:srgbClr val="80276C"/>
              </a:solidFill>
            </a:endParaRPr>
          </a:p>
        </p:txBody>
      </p:sp>
      <p:pic>
        <p:nvPicPr>
          <p:cNvPr id="15" name="Image 14">
            <a:extLst>
              <a:ext uri="{FF2B5EF4-FFF2-40B4-BE49-F238E27FC236}">
                <a16:creationId xmlns:a16="http://schemas.microsoft.com/office/drawing/2014/main" id="{4E93CE2C-5641-4722-9A54-0082B1127625}"/>
              </a:ext>
            </a:extLst>
          </p:cNvPr>
          <p:cNvPicPr>
            <a:picLocks noChangeAspect="1"/>
          </p:cNvPicPr>
          <p:nvPr/>
        </p:nvPicPr>
        <p:blipFill rotWithShape="1">
          <a:blip r:embed="rId2"/>
          <a:srcRect b="26039"/>
          <a:stretch/>
        </p:blipFill>
        <p:spPr>
          <a:xfrm>
            <a:off x="5029196" y="1393506"/>
            <a:ext cx="3817540" cy="2487832"/>
          </a:xfrm>
          <a:prstGeom prst="rect">
            <a:avLst/>
          </a:prstGeom>
        </p:spPr>
      </p:pic>
      <p:sp>
        <p:nvSpPr>
          <p:cNvPr id="16" name="Rectangle à coins arrondis 17">
            <a:extLst>
              <a:ext uri="{FF2B5EF4-FFF2-40B4-BE49-F238E27FC236}">
                <a16:creationId xmlns:a16="http://schemas.microsoft.com/office/drawing/2014/main" id="{947F19E3-226C-4C5C-B0DB-5DE2315E13C3}"/>
              </a:ext>
            </a:extLst>
          </p:cNvPr>
          <p:cNvSpPr/>
          <p:nvPr/>
        </p:nvSpPr>
        <p:spPr>
          <a:xfrm>
            <a:off x="6922409" y="1850569"/>
            <a:ext cx="662879" cy="414167"/>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Pentagone 13">
            <a:extLst>
              <a:ext uri="{FF2B5EF4-FFF2-40B4-BE49-F238E27FC236}">
                <a16:creationId xmlns:a16="http://schemas.microsoft.com/office/drawing/2014/main" id="{227F034A-BD8C-43D3-A245-873FC5D0EEC5}"/>
              </a:ext>
            </a:extLst>
          </p:cNvPr>
          <p:cNvSpPr/>
          <p:nvPr/>
        </p:nvSpPr>
        <p:spPr>
          <a:xfrm flipH="1">
            <a:off x="7605597" y="1931652"/>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12" name="Pentagone 11"/>
          <p:cNvSpPr/>
          <p:nvPr/>
        </p:nvSpPr>
        <p:spPr>
          <a:xfrm>
            <a:off x="4708192" y="2449152"/>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a:t>
            </a:r>
          </a:p>
        </p:txBody>
      </p:sp>
      <p:sp>
        <p:nvSpPr>
          <p:cNvPr id="18" name="Pentagone 11">
            <a:extLst>
              <a:ext uri="{FF2B5EF4-FFF2-40B4-BE49-F238E27FC236}">
                <a16:creationId xmlns:a16="http://schemas.microsoft.com/office/drawing/2014/main" id="{062277D4-2B31-47B2-99BF-26FFE5B1ECC3}"/>
              </a:ext>
            </a:extLst>
          </p:cNvPr>
          <p:cNvSpPr/>
          <p:nvPr/>
        </p:nvSpPr>
        <p:spPr>
          <a:xfrm rot="19282125" flipH="1">
            <a:off x="6014330" y="2497792"/>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2b</a:t>
            </a:r>
          </a:p>
        </p:txBody>
      </p:sp>
      <p:pic>
        <p:nvPicPr>
          <p:cNvPr id="19" name="Image 18">
            <a:extLst>
              <a:ext uri="{FF2B5EF4-FFF2-40B4-BE49-F238E27FC236}">
                <a16:creationId xmlns:a16="http://schemas.microsoft.com/office/drawing/2014/main" id="{0944AC20-9BB1-4A0D-BF7D-65615F9A241A}"/>
              </a:ext>
            </a:extLst>
          </p:cNvPr>
          <p:cNvPicPr>
            <a:picLocks noChangeAspect="1"/>
          </p:cNvPicPr>
          <p:nvPr/>
        </p:nvPicPr>
        <p:blipFill>
          <a:blip r:embed="rId3"/>
          <a:stretch>
            <a:fillRect/>
          </a:stretch>
        </p:blipFill>
        <p:spPr>
          <a:xfrm>
            <a:off x="4329920" y="4127948"/>
            <a:ext cx="4324553" cy="1806039"/>
          </a:xfrm>
          <a:prstGeom prst="rect">
            <a:avLst/>
          </a:prstGeom>
        </p:spPr>
      </p:pic>
      <p:sp>
        <p:nvSpPr>
          <p:cNvPr id="20" name="Pentagone 13">
            <a:extLst>
              <a:ext uri="{FF2B5EF4-FFF2-40B4-BE49-F238E27FC236}">
                <a16:creationId xmlns:a16="http://schemas.microsoft.com/office/drawing/2014/main" id="{C960CBFD-6431-4D8B-BB14-CE1A096E861C}"/>
              </a:ext>
            </a:extLst>
          </p:cNvPr>
          <p:cNvSpPr/>
          <p:nvPr/>
        </p:nvSpPr>
        <p:spPr>
          <a:xfrm>
            <a:off x="3847024" y="4609784"/>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a:t>
            </a:r>
          </a:p>
        </p:txBody>
      </p:sp>
      <p:sp>
        <p:nvSpPr>
          <p:cNvPr id="21" name="Pentagone 11">
            <a:extLst>
              <a:ext uri="{FF2B5EF4-FFF2-40B4-BE49-F238E27FC236}">
                <a16:creationId xmlns:a16="http://schemas.microsoft.com/office/drawing/2014/main" id="{29646108-687F-410D-B523-19E8FF38B4A5}"/>
              </a:ext>
            </a:extLst>
          </p:cNvPr>
          <p:cNvSpPr/>
          <p:nvPr/>
        </p:nvSpPr>
        <p:spPr>
          <a:xfrm rot="19282125" flipH="1">
            <a:off x="7956618" y="4293485"/>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3b</a:t>
            </a:r>
          </a:p>
        </p:txBody>
      </p:sp>
    </p:spTree>
    <p:extLst>
      <p:ext uri="{BB962C8B-B14F-4D97-AF65-F5344CB8AC3E}">
        <p14:creationId xmlns:p14="http://schemas.microsoft.com/office/powerpoint/2010/main" val="3125284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22</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Configurer la Phase d’usinage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Synthèse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4" name="Rectangle 3"/>
          <p:cNvSpPr/>
          <p:nvPr/>
        </p:nvSpPr>
        <p:spPr>
          <a:xfrm>
            <a:off x="656704" y="1914964"/>
            <a:ext cx="8304416" cy="3406061"/>
          </a:xfrm>
          <a:prstGeom prst="rect">
            <a:avLst/>
          </a:prstGeom>
        </p:spPr>
        <p:txBody>
          <a:bodyPr wrap="square">
            <a:spAutoFit/>
          </a:bodyPr>
          <a:lstStyle/>
          <a:p>
            <a:pPr>
              <a:lnSpc>
                <a:spcPct val="115000"/>
              </a:lnSpc>
              <a:spcAft>
                <a:spcPts val="1000"/>
              </a:spcAft>
            </a:pPr>
            <a:r>
              <a:rPr lang="fr-FR" b="1" u="sng" dirty="0">
                <a:latin typeface="Calibri" panose="020F0502020204030204" pitchFamily="34" charset="0"/>
                <a:ea typeface="Calibri" panose="020F0502020204030204" pitchFamily="34" charset="0"/>
                <a:cs typeface="Times New Roman" panose="02020603050405020304" pitchFamily="18" charset="0"/>
              </a:rPr>
              <a:t>Check List initialisation Phase d’usinage</a:t>
            </a: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Machine créée / sélectionnée (3 axes -SOMAB ou 5 axes -UCP600)</a:t>
            </a:r>
          </a:p>
          <a:p>
            <a:pPr marL="342900" indent="-342900">
              <a:lnSpc>
                <a:spcPct val="115000"/>
              </a:lnSpc>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Machine configurée pour APT </a:t>
            </a:r>
            <a:r>
              <a:rPr lang="fr-FR" i="1" dirty="0">
                <a:latin typeface="Calibri" panose="020F0502020204030204" pitchFamily="34" charset="0"/>
                <a:ea typeface="Calibri" panose="020F0502020204030204" pitchFamily="34" charset="0"/>
                <a:cs typeface="Times New Roman" panose="02020603050405020304" pitchFamily="18" charset="0"/>
              </a:rPr>
              <a:t>(avec Table des mots </a:t>
            </a:r>
            <a:r>
              <a:rPr lang="fr-FR" i="1" dirty="0" err="1">
                <a:latin typeface="Calibri" panose="020F0502020204030204" pitchFamily="34" charset="0"/>
                <a:ea typeface="Calibri" panose="020F0502020204030204" pitchFamily="34" charset="0"/>
                <a:cs typeface="Times New Roman" panose="02020603050405020304" pitchFamily="18" charset="0"/>
              </a:rPr>
              <a:t>PostPro</a:t>
            </a:r>
            <a:r>
              <a:rPr lang="fr-FR" i="1" dirty="0">
                <a:latin typeface="Calibri" panose="020F0502020204030204" pitchFamily="34" charset="0"/>
                <a:ea typeface="Calibri" panose="020F0502020204030204" pitchFamily="34" charset="0"/>
                <a:cs typeface="Times New Roman" panose="02020603050405020304" pitchFamily="18" charset="0"/>
              </a:rPr>
              <a:t> </a:t>
            </a:r>
            <a:r>
              <a:rPr lang="fr-FR" i="1" dirty="0">
                <a:solidFill>
                  <a:srgbClr val="FFA300"/>
                </a:solidFill>
                <a:latin typeface="Calibri" panose="020F0502020204030204" pitchFamily="34" charset="0"/>
                <a:ea typeface="Calibri" panose="020F0502020204030204" pitchFamily="34" charset="0"/>
                <a:cs typeface="Times New Roman" panose="02020603050405020304" pitchFamily="18" charset="0"/>
              </a:rPr>
              <a:t>« </a:t>
            </a:r>
            <a:r>
              <a:rPr lang="fr-FR" i="1" dirty="0" err="1">
                <a:solidFill>
                  <a:srgbClr val="FFA300"/>
                </a:solidFill>
                <a:latin typeface="Calibri" panose="020F0502020204030204" pitchFamily="34" charset="0"/>
                <a:ea typeface="Calibri" panose="020F0502020204030204" pitchFamily="34" charset="0"/>
                <a:cs typeface="Times New Roman" panose="02020603050405020304" pitchFamily="18" charset="0"/>
              </a:rPr>
              <a:t>SGPOST.pptable</a:t>
            </a:r>
            <a:r>
              <a:rPr lang="fr-FR" i="1" dirty="0">
                <a:solidFill>
                  <a:srgbClr val="FFA300"/>
                </a:solidFill>
                <a:latin typeface="Calibri" panose="020F0502020204030204" pitchFamily="34" charset="0"/>
                <a:ea typeface="Calibri" panose="020F0502020204030204" pitchFamily="34" charset="0"/>
                <a:cs typeface="Times New Roman" panose="02020603050405020304" pitchFamily="18" charset="0"/>
              </a:rPr>
              <a:t> »</a:t>
            </a:r>
            <a:r>
              <a:rPr lang="fr-FR" i="1" dirty="0">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15000"/>
              </a:lnSpc>
              <a:spcAft>
                <a:spcPts val="0"/>
              </a:spcAft>
              <a:buFont typeface="Wingdings" panose="05000000000000000000" pitchFamily="2" charset="2"/>
              <a:buChar char="ü"/>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15000"/>
              </a:lnSpc>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Repère d’usinage correctement positionné</a:t>
            </a:r>
          </a:p>
          <a:p>
            <a:pPr marL="342900" indent="-342900">
              <a:lnSpc>
                <a:spcPct val="115000"/>
              </a:lnSpc>
              <a:buFont typeface="Wingdings" panose="05000000000000000000" pitchFamily="2" charset="2"/>
              <a:buChar char="ü"/>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Pièce finie renseignée</a:t>
            </a:r>
          </a:p>
          <a:p>
            <a:pPr marL="342900" lvl="0" indent="-342900">
              <a:lnSpc>
                <a:spcPct val="115000"/>
              </a:lnSpc>
              <a:spcAft>
                <a:spcPts val="0"/>
              </a:spcAft>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Pièce brut renseignée</a:t>
            </a:r>
          </a:p>
          <a:p>
            <a:pPr marL="342900" lvl="0" indent="-342900">
              <a:lnSpc>
                <a:spcPct val="115000"/>
              </a:lnSpc>
              <a:spcAft>
                <a:spcPts val="0"/>
              </a:spcAft>
              <a:buFont typeface="Wingdings" panose="05000000000000000000" pitchFamily="2" charset="2"/>
              <a:buChar char="ü"/>
            </a:pPr>
            <a:endParaRPr lang="fr-F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Wingdings" panose="05000000000000000000" pitchFamily="2" charset="2"/>
              <a:buChar char="ü"/>
            </a:pPr>
            <a:r>
              <a:rPr lang="fr-FR" dirty="0">
                <a:latin typeface="Calibri" panose="020F0502020204030204" pitchFamily="34" charset="0"/>
                <a:ea typeface="Calibri" panose="020F0502020204030204" pitchFamily="34" charset="0"/>
                <a:cs typeface="Times New Roman" panose="02020603050405020304" pitchFamily="18" charset="0"/>
              </a:rPr>
              <a:t>Brut intermédiaire activé (onglet « Option »)</a:t>
            </a:r>
          </a:p>
        </p:txBody>
      </p:sp>
    </p:spTree>
    <p:extLst>
      <p:ext uri="{BB962C8B-B14F-4D97-AF65-F5344CB8AC3E}">
        <p14:creationId xmlns:p14="http://schemas.microsoft.com/office/powerpoint/2010/main" val="3579562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23</a:t>
            </a:fld>
            <a:endParaRPr lang="fr-FR" dirty="0"/>
          </a:p>
        </p:txBody>
      </p:sp>
      <p:sp>
        <p:nvSpPr>
          <p:cNvPr id="38" name="Rectangle 37"/>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Gamme d’usinage (1 phase)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Définition des opérations</a:t>
            </a:r>
            <a:endParaRPr lang="fr-FR" altLang="fr-FR" sz="900" i="1" dirty="0">
              <a:solidFill>
                <a:srgbClr val="80276C"/>
              </a:solidFill>
              <a:latin typeface="Verdana" panose="020B0604030504040204" pitchFamily="34" charset="0"/>
              <a:ea typeface="Verdana" panose="020B0604030504040204" pitchFamily="34"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1199448371"/>
              </p:ext>
            </p:extLst>
          </p:nvPr>
        </p:nvGraphicFramePr>
        <p:xfrm>
          <a:off x="449451" y="1640193"/>
          <a:ext cx="8392331" cy="4188462"/>
        </p:xfrm>
        <a:graphic>
          <a:graphicData uri="http://schemas.openxmlformats.org/drawingml/2006/table">
            <a:tbl>
              <a:tblPr firstRow="1" bandRow="1">
                <a:tableStyleId>{D03447BB-5D67-496B-8E87-E561075AD55C}</a:tableStyleId>
              </a:tblPr>
              <a:tblGrid>
                <a:gridCol w="1836549">
                  <a:extLst>
                    <a:ext uri="{9D8B030D-6E8A-4147-A177-3AD203B41FA5}">
                      <a16:colId xmlns:a16="http://schemas.microsoft.com/office/drawing/2014/main" val="4106028050"/>
                    </a:ext>
                  </a:extLst>
                </a:gridCol>
                <a:gridCol w="2359617">
                  <a:extLst>
                    <a:ext uri="{9D8B030D-6E8A-4147-A177-3AD203B41FA5}">
                      <a16:colId xmlns:a16="http://schemas.microsoft.com/office/drawing/2014/main" val="1932860622"/>
                    </a:ext>
                  </a:extLst>
                </a:gridCol>
                <a:gridCol w="2751088">
                  <a:extLst>
                    <a:ext uri="{9D8B030D-6E8A-4147-A177-3AD203B41FA5}">
                      <a16:colId xmlns:a16="http://schemas.microsoft.com/office/drawing/2014/main" val="2299909518"/>
                    </a:ext>
                  </a:extLst>
                </a:gridCol>
                <a:gridCol w="1445077">
                  <a:extLst>
                    <a:ext uri="{9D8B030D-6E8A-4147-A177-3AD203B41FA5}">
                      <a16:colId xmlns:a16="http://schemas.microsoft.com/office/drawing/2014/main" val="1666949514"/>
                    </a:ext>
                  </a:extLst>
                </a:gridCol>
              </a:tblGrid>
              <a:tr h="725106">
                <a:tc>
                  <a:txBody>
                    <a:bodyPr/>
                    <a:lstStyle/>
                    <a:p>
                      <a:pPr algn="ctr"/>
                      <a:r>
                        <a:rPr lang="fr-FR" dirty="0"/>
                        <a:t>Opération</a:t>
                      </a:r>
                    </a:p>
                  </a:txBody>
                  <a:tcPr anchor="ctr">
                    <a:lnR w="12700" cap="flat" cmpd="sng" algn="ctr">
                      <a:solidFill>
                        <a:schemeClr val="bg1">
                          <a:lumMod val="95000"/>
                        </a:schemeClr>
                      </a:solidFill>
                      <a:prstDash val="solid"/>
                      <a:round/>
                      <a:headEnd type="none" w="med" len="med"/>
                      <a:tailEnd type="none" w="med" len="med"/>
                    </a:lnR>
                    <a:lnB w="12700" cap="flat" cmpd="sng" algn="ctr">
                      <a:solidFill>
                        <a:schemeClr val="bg1">
                          <a:lumMod val="95000"/>
                        </a:schemeClr>
                      </a:solidFill>
                      <a:prstDash val="solid"/>
                      <a:round/>
                      <a:headEnd type="none" w="med" len="med"/>
                      <a:tailEnd type="none" w="med" len="med"/>
                    </a:lnB>
                  </a:tcPr>
                </a:tc>
                <a:tc>
                  <a:txBody>
                    <a:bodyPr/>
                    <a:lstStyle/>
                    <a:p>
                      <a:pPr algn="ctr"/>
                      <a:r>
                        <a:rPr lang="fr-FR" baseline="0" dirty="0"/>
                        <a:t>Macro 3Dexperience</a:t>
                      </a:r>
                      <a:endParaRPr lang="fr-FR" dirty="0"/>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tcPr>
                </a:tc>
                <a:tc>
                  <a:txBody>
                    <a:bodyPr/>
                    <a:lstStyle/>
                    <a:p>
                      <a:pPr algn="ctr"/>
                      <a:r>
                        <a:rPr lang="fr-FR" dirty="0"/>
                        <a:t>Outil</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tcPr>
                </a:tc>
                <a:tc>
                  <a:txBody>
                    <a:bodyPr/>
                    <a:lstStyle/>
                    <a:p>
                      <a:pPr algn="ctr"/>
                      <a:r>
                        <a:rPr lang="fr-FR" dirty="0"/>
                        <a:t>Surfaces</a:t>
                      </a:r>
                    </a:p>
                  </a:txBody>
                  <a:tcPr anchor="ctr">
                    <a:lnL w="12700" cap="flat" cmpd="sng" algn="ctr">
                      <a:solidFill>
                        <a:schemeClr val="bg1">
                          <a:lumMod val="95000"/>
                        </a:schemeClr>
                      </a:solidFill>
                      <a:prstDash val="solid"/>
                      <a:round/>
                      <a:headEnd type="none" w="med" len="med"/>
                      <a:tailEnd type="none" w="med" len="med"/>
                    </a:lnL>
                  </a:tcPr>
                </a:tc>
                <a:extLst>
                  <a:ext uri="{0D108BD9-81ED-4DB2-BD59-A6C34878D82A}">
                    <a16:rowId xmlns:a16="http://schemas.microsoft.com/office/drawing/2014/main" val="676307379"/>
                  </a:ext>
                </a:extLst>
              </a:tr>
              <a:tr h="1610139">
                <a:tc>
                  <a:txBody>
                    <a:bodyPr/>
                    <a:lstStyle/>
                    <a:p>
                      <a:pPr algn="ctr"/>
                      <a:r>
                        <a:rPr lang="fr-FR" dirty="0"/>
                        <a:t>Surfaçage</a:t>
                      </a:r>
                    </a:p>
                  </a:txBody>
                  <a:tcPr anchor="ctr">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dirty="0"/>
                        <a:t>« Surfaçage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12700" cap="flat" cmpd="sng" algn="ctr">
                      <a:solidFill>
                        <a:schemeClr val="bg1">
                          <a:lumMod val="95000"/>
                        </a:schemeClr>
                      </a:solidFill>
                      <a:prstDash val="solid"/>
                      <a:round/>
                      <a:headEnd type="none" w="med" len="med"/>
                      <a:tailEnd type="none" w="med" len="med"/>
                    </a:lnB>
                  </a:tcPr>
                </a:tc>
                <a:tc>
                  <a:txBody>
                    <a:bodyPr/>
                    <a:lstStyle/>
                    <a:p>
                      <a:pPr algn="ctr"/>
                      <a:r>
                        <a:rPr lang="fr-FR" dirty="0">
                          <a:solidFill>
                            <a:srgbClr val="FF0000"/>
                          </a:solidFill>
                        </a:rPr>
                        <a:t>Fraise à surfacer </a:t>
                      </a:r>
                      <a:r>
                        <a:rPr lang="fr-FR" dirty="0"/>
                        <a:t>ø32 </a:t>
                      </a:r>
                      <a:br>
                        <a:rPr lang="fr-FR" dirty="0"/>
                      </a:br>
                      <a:r>
                        <a:rPr lang="fr-FR" dirty="0"/>
                        <a:t>(4 dents)</a:t>
                      </a:r>
                      <a:br>
                        <a:rPr lang="fr-FR" dirty="0"/>
                      </a:br>
                      <a:r>
                        <a:rPr lang="fr-FR" dirty="0">
                          <a:solidFill>
                            <a:schemeClr val="accent1">
                              <a:lumMod val="75000"/>
                            </a:schemeClr>
                          </a:solidFill>
                        </a:rPr>
                        <a:t>V</a:t>
                      </a:r>
                      <a:r>
                        <a:rPr lang="fr-FR" baseline="-25000" dirty="0">
                          <a:solidFill>
                            <a:schemeClr val="accent1">
                              <a:lumMod val="75000"/>
                            </a:schemeClr>
                          </a:solidFill>
                        </a:rPr>
                        <a:t>c</a:t>
                      </a:r>
                      <a:r>
                        <a:rPr lang="fr-FR" dirty="0"/>
                        <a:t> =200m.min</a:t>
                      </a:r>
                      <a:r>
                        <a:rPr lang="fr-FR" baseline="30000" dirty="0"/>
                        <a:t>-1</a:t>
                      </a:r>
                      <a:br>
                        <a:rPr lang="fr-FR" baseline="0" dirty="0"/>
                      </a:br>
                      <a:r>
                        <a:rPr lang="fr-FR" dirty="0" err="1">
                          <a:solidFill>
                            <a:schemeClr val="accent1">
                              <a:lumMod val="75000"/>
                            </a:schemeClr>
                          </a:solidFill>
                        </a:rPr>
                        <a:t>f</a:t>
                      </a:r>
                      <a:r>
                        <a:rPr lang="fr-FR" baseline="-25000" dirty="0" err="1">
                          <a:solidFill>
                            <a:schemeClr val="accent1">
                              <a:lumMod val="75000"/>
                            </a:schemeClr>
                          </a:solidFill>
                        </a:rPr>
                        <a:t>z</a:t>
                      </a:r>
                      <a:r>
                        <a:rPr lang="fr-FR" dirty="0"/>
                        <a:t>=0,038 mm.tr</a:t>
                      </a:r>
                      <a:r>
                        <a:rPr lang="fr-FR" baseline="30000" dirty="0"/>
                        <a:t>-1</a:t>
                      </a:r>
                      <a:r>
                        <a:rPr lang="fr-FR" dirty="0"/>
                        <a:t>.dent</a:t>
                      </a:r>
                      <a:r>
                        <a:rPr lang="fr-FR" baseline="30000" dirty="0"/>
                        <a:t>-1</a:t>
                      </a:r>
                      <a:endParaRPr lang="fr-FR" dirty="0"/>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B w="12700" cap="flat" cmpd="sng" algn="ctr">
                      <a:solidFill>
                        <a:schemeClr val="bg1">
                          <a:lumMod val="95000"/>
                        </a:schemeClr>
                      </a:solidFill>
                      <a:prstDash val="solid"/>
                      <a:round/>
                      <a:headEnd type="none" w="med" len="med"/>
                      <a:tailEnd type="none" w="med" len="med"/>
                    </a:lnB>
                  </a:tcPr>
                </a:tc>
                <a:tc>
                  <a:txBody>
                    <a:bodyPr/>
                    <a:lstStyle/>
                    <a:p>
                      <a:pPr algn="ctr"/>
                      <a:endParaRPr lang="fr-FR" dirty="0"/>
                    </a:p>
                  </a:txBody>
                  <a:tcPr anchor="ctr">
                    <a:lnL w="12700" cap="flat" cmpd="sng" algn="ctr">
                      <a:solidFill>
                        <a:schemeClr val="bg1">
                          <a:lumMod val="95000"/>
                        </a:schemeClr>
                      </a:solidFill>
                      <a:prstDash val="solid"/>
                      <a:round/>
                      <a:headEnd type="none" w="med" len="med"/>
                      <a:tailEnd type="none" w="med" len="med"/>
                    </a:lnL>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4168360011"/>
                  </a:ext>
                </a:extLst>
              </a:tr>
              <a:tr h="1853217">
                <a:tc>
                  <a:txBody>
                    <a:bodyPr/>
                    <a:lstStyle/>
                    <a:p>
                      <a:pPr algn="ctr"/>
                      <a:r>
                        <a:rPr lang="fr-FR" dirty="0"/>
                        <a:t>Ebauche Globale</a:t>
                      </a:r>
                    </a:p>
                  </a:txBody>
                  <a:tcPr anchor="ctr">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r>
                        <a:rPr lang="fr-FR" dirty="0"/>
                        <a:t>« Ebauche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r>
                        <a:rPr lang="fr-FR" dirty="0">
                          <a:solidFill>
                            <a:srgbClr val="FF0000"/>
                          </a:solidFill>
                        </a:rPr>
                        <a:t>Fraise torique </a:t>
                      </a:r>
                      <a:r>
                        <a:rPr lang="fr-FR" dirty="0"/>
                        <a:t>ø12, </a:t>
                      </a:r>
                      <a:r>
                        <a:rPr lang="fr-FR" dirty="0" err="1"/>
                        <a:t>Rc</a:t>
                      </a:r>
                      <a:r>
                        <a:rPr lang="fr-FR" dirty="0"/>
                        <a:t>=2mm (3 dents)</a:t>
                      </a:r>
                      <a:br>
                        <a:rPr lang="fr-FR" dirty="0"/>
                      </a:br>
                      <a:r>
                        <a:rPr lang="fr-FR" sz="1800" dirty="0">
                          <a:solidFill>
                            <a:schemeClr val="accent1">
                              <a:lumMod val="75000"/>
                            </a:schemeClr>
                          </a:solidFill>
                        </a:rPr>
                        <a:t>V</a:t>
                      </a:r>
                      <a:r>
                        <a:rPr lang="fr-FR" sz="1800" baseline="-25000" dirty="0">
                          <a:solidFill>
                            <a:schemeClr val="accent1">
                              <a:lumMod val="75000"/>
                            </a:schemeClr>
                          </a:solidFill>
                        </a:rPr>
                        <a:t>c</a:t>
                      </a:r>
                      <a:r>
                        <a:rPr lang="fr-FR" sz="1800" dirty="0"/>
                        <a:t> =110m.min</a:t>
                      </a:r>
                      <a:r>
                        <a:rPr lang="fr-FR" sz="1800" baseline="30000" dirty="0"/>
                        <a:t>-1</a:t>
                      </a:r>
                      <a:br>
                        <a:rPr lang="fr-FR" sz="1800" baseline="0" dirty="0"/>
                      </a:br>
                      <a:r>
                        <a:rPr lang="fr-FR" sz="1800" dirty="0" err="1">
                          <a:solidFill>
                            <a:schemeClr val="accent1">
                              <a:lumMod val="75000"/>
                            </a:schemeClr>
                          </a:solidFill>
                        </a:rPr>
                        <a:t>f</a:t>
                      </a:r>
                      <a:r>
                        <a:rPr lang="fr-FR" sz="1800" baseline="-25000" dirty="0" err="1">
                          <a:solidFill>
                            <a:schemeClr val="accent1">
                              <a:lumMod val="75000"/>
                            </a:schemeClr>
                          </a:solidFill>
                        </a:rPr>
                        <a:t>z</a:t>
                      </a:r>
                      <a:r>
                        <a:rPr lang="fr-FR" sz="1800" dirty="0"/>
                        <a:t> =0,05 mm.tr</a:t>
                      </a:r>
                      <a:r>
                        <a:rPr lang="fr-FR" sz="1800" baseline="30000" dirty="0"/>
                        <a:t>-1</a:t>
                      </a:r>
                      <a:r>
                        <a:rPr lang="fr-FR" sz="1800" dirty="0"/>
                        <a:t>.dent</a:t>
                      </a:r>
                      <a:r>
                        <a:rPr lang="fr-FR" sz="1800" baseline="30000" dirty="0"/>
                        <a:t>-1</a:t>
                      </a:r>
                      <a:br>
                        <a:rPr lang="fr-FR" sz="1800" baseline="30000" dirty="0"/>
                      </a:br>
                      <a:r>
                        <a:rPr lang="fr-FR" sz="1800" baseline="0" dirty="0">
                          <a:solidFill>
                            <a:schemeClr val="accent1">
                              <a:lumMod val="75000"/>
                            </a:schemeClr>
                          </a:solidFill>
                        </a:rPr>
                        <a:t>a</a:t>
                      </a:r>
                      <a:r>
                        <a:rPr lang="fr-FR" sz="1800" baseline="-25000" dirty="0">
                          <a:solidFill>
                            <a:schemeClr val="accent1">
                              <a:lumMod val="75000"/>
                            </a:schemeClr>
                          </a:solidFill>
                        </a:rPr>
                        <a:t>p</a:t>
                      </a:r>
                      <a:r>
                        <a:rPr lang="fr-FR" sz="1800" baseline="0" dirty="0"/>
                        <a:t>=3mm</a:t>
                      </a:r>
                    </a:p>
                    <a:p>
                      <a:pPr algn="ctr"/>
                      <a:r>
                        <a:rPr lang="fr-FR" sz="1800" baseline="0" dirty="0"/>
                        <a:t>0,7 mm de </a:t>
                      </a:r>
                      <a:r>
                        <a:rPr lang="fr-FR" sz="1800" baseline="0" dirty="0">
                          <a:solidFill>
                            <a:srgbClr val="80276C"/>
                          </a:solidFill>
                        </a:rPr>
                        <a:t>surépaisseur</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endParaRPr lang="fr-FR" dirty="0"/>
                    </a:p>
                  </a:txBody>
                  <a:tcPr anchor="ctr">
                    <a:lnL w="12700" cap="flat" cmpd="sng" algn="ctr">
                      <a:solidFill>
                        <a:schemeClr val="bg1">
                          <a:lumMod val="95000"/>
                        </a:schemeClr>
                      </a:solidFill>
                      <a:prstDash val="solid"/>
                      <a:round/>
                      <a:headEnd type="none" w="med" len="med"/>
                      <a:tailEnd type="none" w="med" len="med"/>
                    </a:lnL>
                    <a:lnT w="12700" cap="flat" cmpd="sng" algn="ctr">
                      <a:solidFill>
                        <a:schemeClr val="bg1">
                          <a:lumMod val="95000"/>
                        </a:schemeClr>
                      </a:solidFill>
                      <a:prstDash val="solid"/>
                      <a:round/>
                      <a:headEnd type="none" w="med" len="med"/>
                      <a:tailEnd type="none" w="med" len="med"/>
                    </a:lnT>
                  </a:tcPr>
                </a:tc>
                <a:extLst>
                  <a:ext uri="{0D108BD9-81ED-4DB2-BD59-A6C34878D82A}">
                    <a16:rowId xmlns:a16="http://schemas.microsoft.com/office/drawing/2014/main" val="3189654533"/>
                  </a:ext>
                </a:extLst>
              </a:tr>
            </a:tbl>
          </a:graphicData>
        </a:graphic>
      </p:graphicFrame>
      <p:pic>
        <p:nvPicPr>
          <p:cNvPr id="7" name="Image 6"/>
          <p:cNvPicPr>
            <a:picLocks noChangeAspect="1"/>
          </p:cNvPicPr>
          <p:nvPr/>
        </p:nvPicPr>
        <p:blipFill>
          <a:blip r:embed="rId2"/>
          <a:stretch>
            <a:fillRect/>
          </a:stretch>
        </p:blipFill>
        <p:spPr>
          <a:xfrm>
            <a:off x="7388514" y="2361130"/>
            <a:ext cx="1453268" cy="1526582"/>
          </a:xfrm>
          <a:prstGeom prst="rect">
            <a:avLst/>
          </a:prstGeom>
        </p:spPr>
      </p:pic>
      <p:pic>
        <p:nvPicPr>
          <p:cNvPr id="6" name="Image 5"/>
          <p:cNvPicPr>
            <a:picLocks noChangeAspect="1"/>
          </p:cNvPicPr>
          <p:nvPr/>
        </p:nvPicPr>
        <p:blipFill>
          <a:blip r:embed="rId3"/>
          <a:stretch>
            <a:fillRect/>
          </a:stretch>
        </p:blipFill>
        <p:spPr>
          <a:xfrm>
            <a:off x="7388514" y="4076010"/>
            <a:ext cx="1453268" cy="1604294"/>
          </a:xfrm>
          <a:prstGeom prst="rect">
            <a:avLst/>
          </a:prstGeom>
        </p:spPr>
      </p:pic>
      <p:sp>
        <p:nvSpPr>
          <p:cNvPr id="3" name="Rectangle 2">
            <a:extLst>
              <a:ext uri="{FF2B5EF4-FFF2-40B4-BE49-F238E27FC236}">
                <a16:creationId xmlns:a16="http://schemas.microsoft.com/office/drawing/2014/main" id="{24849FCD-2A17-4B0C-9C6E-518B999334DF}"/>
              </a:ext>
            </a:extLst>
          </p:cNvPr>
          <p:cNvSpPr/>
          <p:nvPr/>
        </p:nvSpPr>
        <p:spPr>
          <a:xfrm>
            <a:off x="902825" y="1150335"/>
            <a:ext cx="5338706" cy="369332"/>
          </a:xfrm>
          <a:prstGeom prst="rect">
            <a:avLst/>
          </a:prstGeom>
        </p:spPr>
        <p:txBody>
          <a:bodyPr wrap="none">
            <a:spAutoFit/>
          </a:bodyPr>
          <a:lstStyle/>
          <a:p>
            <a:r>
              <a:rPr lang="fr-FR" i="1" dirty="0">
                <a:latin typeface="Calibri" panose="020F0502020204030204" pitchFamily="34" charset="0"/>
                <a:ea typeface="Calibri" panose="020F0502020204030204" pitchFamily="34" charset="0"/>
                <a:cs typeface="Times New Roman" panose="02020603050405020304" pitchFamily="18" charset="0"/>
              </a:rPr>
              <a:t>Les opérations sont données par ordre chronologique !</a:t>
            </a:r>
            <a:endParaRPr lang="fr-FR" i="1" dirty="0"/>
          </a:p>
        </p:txBody>
      </p:sp>
    </p:spTree>
    <p:extLst>
      <p:ext uri="{BB962C8B-B14F-4D97-AF65-F5344CB8AC3E}">
        <p14:creationId xmlns:p14="http://schemas.microsoft.com/office/powerpoint/2010/main" val="1308364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24</a:t>
            </a:fld>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3270571580"/>
              </p:ext>
            </p:extLst>
          </p:nvPr>
        </p:nvGraphicFramePr>
        <p:xfrm>
          <a:off x="449451" y="1983738"/>
          <a:ext cx="8392331" cy="2335245"/>
        </p:xfrm>
        <a:graphic>
          <a:graphicData uri="http://schemas.openxmlformats.org/drawingml/2006/table">
            <a:tbl>
              <a:tblPr firstRow="1" bandRow="1">
                <a:tableStyleId>{D03447BB-5D67-496B-8E87-E561075AD55C}</a:tableStyleId>
              </a:tblPr>
              <a:tblGrid>
                <a:gridCol w="1630809">
                  <a:extLst>
                    <a:ext uri="{9D8B030D-6E8A-4147-A177-3AD203B41FA5}">
                      <a16:colId xmlns:a16="http://schemas.microsoft.com/office/drawing/2014/main" val="4106028050"/>
                    </a:ext>
                  </a:extLst>
                </a:gridCol>
                <a:gridCol w="2565357">
                  <a:extLst>
                    <a:ext uri="{9D8B030D-6E8A-4147-A177-3AD203B41FA5}">
                      <a16:colId xmlns:a16="http://schemas.microsoft.com/office/drawing/2014/main" val="1932860622"/>
                    </a:ext>
                  </a:extLst>
                </a:gridCol>
                <a:gridCol w="2751088">
                  <a:extLst>
                    <a:ext uri="{9D8B030D-6E8A-4147-A177-3AD203B41FA5}">
                      <a16:colId xmlns:a16="http://schemas.microsoft.com/office/drawing/2014/main" val="2299909518"/>
                    </a:ext>
                  </a:extLst>
                </a:gridCol>
                <a:gridCol w="1445077">
                  <a:extLst>
                    <a:ext uri="{9D8B030D-6E8A-4147-A177-3AD203B41FA5}">
                      <a16:colId xmlns:a16="http://schemas.microsoft.com/office/drawing/2014/main" val="1666949514"/>
                    </a:ext>
                  </a:extLst>
                </a:gridCol>
              </a:tblGrid>
              <a:tr h="725106">
                <a:tc>
                  <a:txBody>
                    <a:bodyPr/>
                    <a:lstStyle/>
                    <a:p>
                      <a:pPr algn="ctr"/>
                      <a:r>
                        <a:rPr lang="fr-FR" dirty="0"/>
                        <a:t>Opération</a:t>
                      </a:r>
                    </a:p>
                  </a:txBody>
                  <a:tcPr anchor="ctr">
                    <a:lnR w="12700" cap="flat" cmpd="sng" algn="ctr">
                      <a:solidFill>
                        <a:schemeClr val="bg1">
                          <a:lumMod val="95000"/>
                        </a:schemeClr>
                      </a:solidFill>
                      <a:prstDash val="solid"/>
                      <a:round/>
                      <a:headEnd type="none" w="med" len="med"/>
                      <a:tailEnd type="none" w="med" len="med"/>
                    </a:lnR>
                  </a:tcPr>
                </a:tc>
                <a:tc>
                  <a:txBody>
                    <a:bodyPr/>
                    <a:lstStyle/>
                    <a:p>
                      <a:pPr algn="ctr"/>
                      <a:r>
                        <a:rPr lang="fr-FR" baseline="0" dirty="0"/>
                        <a:t>Macro 3Dexperience</a:t>
                      </a:r>
                      <a:endParaRPr lang="fr-FR" dirty="0"/>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tcPr>
                </a:tc>
                <a:tc>
                  <a:txBody>
                    <a:bodyPr/>
                    <a:lstStyle/>
                    <a:p>
                      <a:pPr algn="ctr"/>
                      <a:r>
                        <a:rPr lang="fr-FR" dirty="0"/>
                        <a:t>Outil</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tcPr>
                </a:tc>
                <a:tc>
                  <a:txBody>
                    <a:bodyPr/>
                    <a:lstStyle/>
                    <a:p>
                      <a:pPr algn="ctr"/>
                      <a:r>
                        <a:rPr lang="fr-FR" dirty="0"/>
                        <a:t>Surfaces</a:t>
                      </a:r>
                    </a:p>
                  </a:txBody>
                  <a:tcPr anchor="ctr">
                    <a:lnL w="12700" cap="flat" cmpd="sng" algn="ctr">
                      <a:solidFill>
                        <a:schemeClr val="bg1">
                          <a:lumMod val="95000"/>
                        </a:schemeClr>
                      </a:solidFill>
                      <a:prstDash val="solid"/>
                      <a:round/>
                      <a:headEnd type="none" w="med" len="med"/>
                      <a:tailEnd type="none" w="med" len="med"/>
                    </a:lnL>
                  </a:tcPr>
                </a:tc>
                <a:extLst>
                  <a:ext uri="{0D108BD9-81ED-4DB2-BD59-A6C34878D82A}">
                    <a16:rowId xmlns:a16="http://schemas.microsoft.com/office/drawing/2014/main" val="676307379"/>
                  </a:ext>
                </a:extLst>
              </a:tr>
              <a:tr h="1610139">
                <a:tc>
                  <a:txBody>
                    <a:bodyPr/>
                    <a:lstStyle/>
                    <a:p>
                      <a:pPr algn="ctr"/>
                      <a:r>
                        <a:rPr lang="fr-FR" dirty="0"/>
                        <a:t>½ Finition</a:t>
                      </a:r>
                    </a:p>
                  </a:txBody>
                  <a:tcPr anchor="ctr">
                    <a:lnR w="12700" cap="flat" cmpd="sng" algn="ctr">
                      <a:solidFill>
                        <a:schemeClr val="bg1">
                          <a:lumMod val="95000"/>
                        </a:schemeClr>
                      </a:solidFill>
                      <a:prstDash val="solid"/>
                      <a:round/>
                      <a:headEnd type="none" w="med" len="med"/>
                      <a:tailEnd type="none" w="med" len="med"/>
                    </a:lnR>
                  </a:tcPr>
                </a:tc>
                <a:tc>
                  <a:txBody>
                    <a:bodyPr/>
                    <a:lstStyle/>
                    <a:p>
                      <a:pPr algn="ctr"/>
                      <a:r>
                        <a:rPr lang="fr-FR" dirty="0"/>
                        <a:t>« Ebauche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tcPr>
                </a:tc>
                <a:tc>
                  <a:txBody>
                    <a:bodyPr/>
                    <a:lstStyle/>
                    <a:p>
                      <a:pPr algn="ctr"/>
                      <a:r>
                        <a:rPr lang="fr-FR" dirty="0">
                          <a:solidFill>
                            <a:srgbClr val="FF0000"/>
                          </a:solidFill>
                        </a:rPr>
                        <a:t>Fraise hémisphérique</a:t>
                      </a:r>
                      <a:r>
                        <a:rPr lang="fr-FR" baseline="0" dirty="0">
                          <a:solidFill>
                            <a:srgbClr val="FF0000"/>
                          </a:solidFill>
                        </a:rPr>
                        <a:t> </a:t>
                      </a:r>
                      <a:r>
                        <a:rPr lang="fr-FR" dirty="0"/>
                        <a:t>ø10 </a:t>
                      </a:r>
                      <a:br>
                        <a:rPr lang="fr-FR" dirty="0"/>
                      </a:br>
                      <a:r>
                        <a:rPr lang="fr-FR" dirty="0"/>
                        <a:t>(2 dents)</a:t>
                      </a:r>
                      <a:br>
                        <a:rPr lang="fr-FR" dirty="0"/>
                      </a:br>
                      <a:r>
                        <a:rPr lang="fr-FR" dirty="0">
                          <a:solidFill>
                            <a:schemeClr val="accent1">
                              <a:lumMod val="75000"/>
                            </a:schemeClr>
                          </a:solidFill>
                        </a:rPr>
                        <a:t>V</a:t>
                      </a:r>
                      <a:r>
                        <a:rPr lang="fr-FR" baseline="-25000" dirty="0">
                          <a:solidFill>
                            <a:schemeClr val="accent1">
                              <a:lumMod val="75000"/>
                            </a:schemeClr>
                          </a:solidFill>
                        </a:rPr>
                        <a:t>c</a:t>
                      </a:r>
                      <a:r>
                        <a:rPr lang="fr-FR" dirty="0"/>
                        <a:t> =110m.min</a:t>
                      </a:r>
                      <a:r>
                        <a:rPr lang="fr-FR" baseline="30000" dirty="0"/>
                        <a:t>-1</a:t>
                      </a:r>
                      <a:br>
                        <a:rPr lang="fr-FR" baseline="0" dirty="0"/>
                      </a:br>
                      <a:r>
                        <a:rPr lang="fr-FR" dirty="0" err="1">
                          <a:solidFill>
                            <a:schemeClr val="accent1">
                              <a:lumMod val="75000"/>
                            </a:schemeClr>
                          </a:solidFill>
                        </a:rPr>
                        <a:t>f</a:t>
                      </a:r>
                      <a:r>
                        <a:rPr lang="fr-FR" baseline="-25000" dirty="0" err="1">
                          <a:solidFill>
                            <a:schemeClr val="accent1">
                              <a:lumMod val="75000"/>
                            </a:schemeClr>
                          </a:solidFill>
                        </a:rPr>
                        <a:t>z</a:t>
                      </a:r>
                      <a:r>
                        <a:rPr lang="fr-FR" dirty="0"/>
                        <a:t>=0,06 mm.tr</a:t>
                      </a:r>
                      <a:r>
                        <a:rPr lang="fr-FR" baseline="30000" dirty="0"/>
                        <a:t>-1</a:t>
                      </a:r>
                      <a:r>
                        <a:rPr lang="fr-FR" dirty="0"/>
                        <a:t>.dent</a:t>
                      </a:r>
                      <a:r>
                        <a:rPr lang="fr-FR" baseline="30000" dirty="0"/>
                        <a:t>-1</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aseline="0" dirty="0"/>
                        <a:t>0,2 mm de </a:t>
                      </a:r>
                      <a:r>
                        <a:rPr lang="fr-FR" sz="1800" baseline="0" dirty="0">
                          <a:solidFill>
                            <a:srgbClr val="80276C"/>
                          </a:solidFill>
                        </a:rPr>
                        <a:t>surépaisseur</a:t>
                      </a:r>
                    </a:p>
                  </a:txBody>
                  <a:tcPr anchor="ctr">
                    <a:lnL w="12700" cap="flat" cmpd="sng" algn="ctr">
                      <a:solidFill>
                        <a:schemeClr val="bg1">
                          <a:lumMod val="95000"/>
                        </a:schemeClr>
                      </a:solidFill>
                      <a:prstDash val="solid"/>
                      <a:round/>
                      <a:headEnd type="none" w="med" len="med"/>
                      <a:tailEnd type="none" w="med" len="med"/>
                    </a:lnL>
                  </a:tcPr>
                </a:tc>
                <a:tc>
                  <a:txBody>
                    <a:bodyPr/>
                    <a:lstStyle/>
                    <a:p>
                      <a:pPr algn="ctr"/>
                      <a:endParaRPr lang="fr-FR" dirty="0"/>
                    </a:p>
                  </a:txBody>
                  <a:tcPr anchor="ctr"/>
                </a:tc>
                <a:extLst>
                  <a:ext uri="{0D108BD9-81ED-4DB2-BD59-A6C34878D82A}">
                    <a16:rowId xmlns:a16="http://schemas.microsoft.com/office/drawing/2014/main" val="4168360011"/>
                  </a:ext>
                </a:extLst>
              </a:tr>
            </a:tbl>
          </a:graphicData>
        </a:graphic>
      </p:graphicFrame>
      <p:pic>
        <p:nvPicPr>
          <p:cNvPr id="6" name="Image 5"/>
          <p:cNvPicPr>
            <a:picLocks noChangeAspect="1"/>
          </p:cNvPicPr>
          <p:nvPr/>
        </p:nvPicPr>
        <p:blipFill>
          <a:blip r:embed="rId2"/>
          <a:stretch>
            <a:fillRect/>
          </a:stretch>
        </p:blipFill>
        <p:spPr>
          <a:xfrm>
            <a:off x="7393851" y="2705055"/>
            <a:ext cx="1453268" cy="1604294"/>
          </a:xfrm>
          <a:prstGeom prst="rect">
            <a:avLst/>
          </a:prstGeom>
        </p:spPr>
      </p:pic>
      <p:sp>
        <p:nvSpPr>
          <p:cNvPr id="7" name="Rectangle 6"/>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Gamme d’usinage (1 phase)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Définition des opérations</a:t>
            </a:r>
            <a:endParaRPr lang="fr-FR" altLang="fr-FR" sz="900" i="1"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70914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25</a:t>
            </a:fld>
            <a:endParaRPr lang="fr-FR" dirty="0"/>
          </a:p>
        </p:txBody>
      </p:sp>
      <p:graphicFrame>
        <p:nvGraphicFramePr>
          <p:cNvPr id="3" name="Tableau 2"/>
          <p:cNvGraphicFramePr>
            <a:graphicFrameLocks noGrp="1"/>
          </p:cNvGraphicFramePr>
          <p:nvPr>
            <p:extLst>
              <p:ext uri="{D42A27DB-BD31-4B8C-83A1-F6EECF244321}">
                <p14:modId xmlns:p14="http://schemas.microsoft.com/office/powerpoint/2010/main" val="2045117160"/>
              </p:ext>
            </p:extLst>
          </p:nvPr>
        </p:nvGraphicFramePr>
        <p:xfrm>
          <a:off x="449451" y="1396998"/>
          <a:ext cx="8392331" cy="4260156"/>
        </p:xfrm>
        <a:graphic>
          <a:graphicData uri="http://schemas.openxmlformats.org/drawingml/2006/table">
            <a:tbl>
              <a:tblPr firstRow="1" bandRow="1">
                <a:tableStyleId>{D03447BB-5D67-496B-8E87-E561075AD55C}</a:tableStyleId>
              </a:tblPr>
              <a:tblGrid>
                <a:gridCol w="1630809">
                  <a:extLst>
                    <a:ext uri="{9D8B030D-6E8A-4147-A177-3AD203B41FA5}">
                      <a16:colId xmlns:a16="http://schemas.microsoft.com/office/drawing/2014/main" val="4106028050"/>
                    </a:ext>
                  </a:extLst>
                </a:gridCol>
                <a:gridCol w="2565357">
                  <a:extLst>
                    <a:ext uri="{9D8B030D-6E8A-4147-A177-3AD203B41FA5}">
                      <a16:colId xmlns:a16="http://schemas.microsoft.com/office/drawing/2014/main" val="1932860622"/>
                    </a:ext>
                  </a:extLst>
                </a:gridCol>
                <a:gridCol w="2751088">
                  <a:extLst>
                    <a:ext uri="{9D8B030D-6E8A-4147-A177-3AD203B41FA5}">
                      <a16:colId xmlns:a16="http://schemas.microsoft.com/office/drawing/2014/main" val="2299909518"/>
                    </a:ext>
                  </a:extLst>
                </a:gridCol>
                <a:gridCol w="1445077">
                  <a:extLst>
                    <a:ext uri="{9D8B030D-6E8A-4147-A177-3AD203B41FA5}">
                      <a16:colId xmlns:a16="http://schemas.microsoft.com/office/drawing/2014/main" val="1666949514"/>
                    </a:ext>
                  </a:extLst>
                </a:gridCol>
              </a:tblGrid>
              <a:tr h="553722">
                <a:tc>
                  <a:txBody>
                    <a:bodyPr/>
                    <a:lstStyle/>
                    <a:p>
                      <a:pPr algn="ctr"/>
                      <a:r>
                        <a:rPr lang="fr-FR" dirty="0"/>
                        <a:t>Opération</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baseline="0" dirty="0"/>
                        <a:t>Macro 3Dexperience</a:t>
                      </a:r>
                      <a:endParaRPr lang="fr-FR" dirty="0"/>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dirty="0"/>
                        <a:t>Outil</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dirty="0"/>
                        <a:t>Surfaces</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676307379"/>
                  </a:ext>
                </a:extLst>
              </a:tr>
              <a:tr h="1853217">
                <a:tc>
                  <a:txBody>
                    <a:bodyPr/>
                    <a:lstStyle/>
                    <a:p>
                      <a:pPr algn="ctr"/>
                      <a:r>
                        <a:rPr lang="fr-FR" dirty="0"/>
                        <a:t>Finition</a:t>
                      </a:r>
                      <a:r>
                        <a:rPr lang="fr-FR" baseline="0" dirty="0"/>
                        <a:t> partie Haute</a:t>
                      </a:r>
                      <a:br>
                        <a:rPr lang="fr-FR" baseline="0" dirty="0"/>
                      </a:br>
                      <a:r>
                        <a:rPr lang="fr-FR" baseline="0" dirty="0"/>
                        <a:t>(4 Lobes)</a:t>
                      </a:r>
                      <a:endParaRPr lang="fr-FR" dirty="0"/>
                    </a:p>
                  </a:txBody>
                  <a:tcPr anchor="ctr">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dirty="0"/>
                        <a:t>« Niveau </a:t>
                      </a:r>
                      <a:r>
                        <a:rPr lang="fr-FR" baseline="0" dirty="0"/>
                        <a:t>Z</a:t>
                      </a:r>
                      <a:r>
                        <a:rPr lang="fr-FR" dirty="0"/>
                        <a:t> »</a:t>
                      </a:r>
                    </a:p>
                    <a:p>
                      <a:pPr algn="ctr"/>
                      <a:r>
                        <a:rPr lang="fr-FR" dirty="0"/>
                        <a:t>&amp;</a:t>
                      </a:r>
                    </a:p>
                    <a:p>
                      <a:pPr algn="ctr"/>
                      <a:r>
                        <a:rPr lang="fr-FR" dirty="0"/>
                        <a:t>« Fraisage en spirale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r>
                        <a:rPr lang="fr-FR" dirty="0">
                          <a:solidFill>
                            <a:srgbClr val="FF0000"/>
                          </a:solidFill>
                        </a:rPr>
                        <a:t>Fraise hémisphérique</a:t>
                      </a:r>
                      <a:r>
                        <a:rPr lang="fr-FR" baseline="0" dirty="0">
                          <a:solidFill>
                            <a:srgbClr val="FF0000"/>
                          </a:solidFill>
                        </a:rPr>
                        <a:t> </a:t>
                      </a:r>
                      <a:r>
                        <a:rPr lang="fr-FR" dirty="0"/>
                        <a:t>ø10 </a:t>
                      </a:r>
                      <a:br>
                        <a:rPr lang="fr-FR" dirty="0"/>
                      </a:br>
                      <a:r>
                        <a:rPr lang="fr-FR" dirty="0"/>
                        <a:t>(2 dents)</a:t>
                      </a:r>
                      <a:br>
                        <a:rPr lang="fr-FR" dirty="0"/>
                      </a:br>
                      <a:r>
                        <a:rPr lang="fr-FR" dirty="0">
                          <a:solidFill>
                            <a:schemeClr val="accent1">
                              <a:lumMod val="75000"/>
                            </a:schemeClr>
                          </a:solidFill>
                        </a:rPr>
                        <a:t>V</a:t>
                      </a:r>
                      <a:r>
                        <a:rPr lang="fr-FR" baseline="-25000" dirty="0">
                          <a:solidFill>
                            <a:schemeClr val="accent1">
                              <a:lumMod val="75000"/>
                            </a:schemeClr>
                          </a:solidFill>
                        </a:rPr>
                        <a:t>c</a:t>
                      </a:r>
                      <a:r>
                        <a:rPr lang="fr-FR" dirty="0"/>
                        <a:t> =130m.min</a:t>
                      </a:r>
                      <a:r>
                        <a:rPr lang="fr-FR" baseline="30000" dirty="0"/>
                        <a:t>-1</a:t>
                      </a:r>
                      <a:br>
                        <a:rPr lang="fr-FR" baseline="0" dirty="0"/>
                      </a:br>
                      <a:r>
                        <a:rPr lang="fr-FR" dirty="0" err="1">
                          <a:solidFill>
                            <a:schemeClr val="accent1">
                              <a:lumMod val="75000"/>
                            </a:schemeClr>
                          </a:solidFill>
                        </a:rPr>
                        <a:t>f</a:t>
                      </a:r>
                      <a:r>
                        <a:rPr lang="fr-FR" baseline="-25000" dirty="0" err="1">
                          <a:solidFill>
                            <a:schemeClr val="accent1">
                              <a:lumMod val="75000"/>
                            </a:schemeClr>
                          </a:solidFill>
                        </a:rPr>
                        <a:t>z</a:t>
                      </a:r>
                      <a:r>
                        <a:rPr lang="fr-FR" dirty="0"/>
                        <a:t>=0,08 mm.tr</a:t>
                      </a:r>
                      <a:r>
                        <a:rPr lang="fr-FR" baseline="30000" dirty="0"/>
                        <a:t>-1</a:t>
                      </a:r>
                      <a:r>
                        <a:rPr lang="fr-FR" dirty="0"/>
                        <a:t>.dent</a:t>
                      </a:r>
                      <a:r>
                        <a:rPr lang="fr-FR" baseline="30000" dirty="0"/>
                        <a:t>-1</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aseline="0" dirty="0">
                          <a:solidFill>
                            <a:srgbClr val="80276C"/>
                          </a:solidFill>
                        </a:rPr>
                        <a:t>Surépaisseur </a:t>
                      </a:r>
                      <a:r>
                        <a:rPr lang="fr-FR" sz="1800" baseline="0" dirty="0">
                          <a:solidFill>
                            <a:srgbClr val="FF0000"/>
                          </a:solidFill>
                        </a:rPr>
                        <a:t>= 0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algn="ctr"/>
                      <a:endParaRPr lang="fr-FR" dirty="0"/>
                    </a:p>
                  </a:txBody>
                  <a:tcPr anchor="ctr">
                    <a:lnL w="12700" cap="flat" cmpd="sng" algn="ctr">
                      <a:solidFill>
                        <a:schemeClr val="bg1">
                          <a:lumMod val="95000"/>
                        </a:schemeClr>
                      </a:solidFill>
                      <a:prstDash val="solid"/>
                      <a:round/>
                      <a:headEnd type="none" w="med" len="med"/>
                      <a:tailEnd type="none" w="med" len="med"/>
                    </a:lnL>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197799219"/>
                  </a:ext>
                </a:extLst>
              </a:tr>
              <a:tr h="1853217">
                <a:tc>
                  <a:txBody>
                    <a:bodyPr/>
                    <a:lstStyle/>
                    <a:p>
                      <a:pPr algn="ctr"/>
                      <a:r>
                        <a:rPr lang="fr-FR" dirty="0"/>
                        <a:t>Finition</a:t>
                      </a:r>
                      <a:r>
                        <a:rPr lang="fr-FR" baseline="0" dirty="0"/>
                        <a:t> partie Basse</a:t>
                      </a:r>
                      <a:br>
                        <a:rPr lang="fr-FR" baseline="0" dirty="0"/>
                      </a:br>
                      <a:r>
                        <a:rPr lang="fr-FR" baseline="0" dirty="0"/>
                        <a:t>(Zone central)</a:t>
                      </a:r>
                      <a:endParaRPr lang="fr-FR" dirty="0"/>
                    </a:p>
                  </a:txBody>
                  <a:tcPr anchor="ctr">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r>
                        <a:rPr lang="fr-FR" dirty="0"/>
                        <a:t>« Niveau</a:t>
                      </a:r>
                      <a:r>
                        <a:rPr lang="fr-FR" baseline="0" dirty="0"/>
                        <a:t> Z</a:t>
                      </a:r>
                      <a:r>
                        <a:rPr lang="fr-FR" dirty="0"/>
                        <a:t> »</a:t>
                      </a:r>
                    </a:p>
                    <a:p>
                      <a:pPr algn="ctr"/>
                      <a:r>
                        <a:rPr lang="fr-FR" dirty="0"/>
                        <a:t>&amp;</a:t>
                      </a:r>
                    </a:p>
                    <a:p>
                      <a:pPr algn="ctr"/>
                      <a:r>
                        <a:rPr lang="fr-FR" dirty="0"/>
                        <a:t>« Fraisage en spirale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r>
                        <a:rPr lang="fr-FR" dirty="0">
                          <a:solidFill>
                            <a:srgbClr val="FF0000"/>
                          </a:solidFill>
                        </a:rPr>
                        <a:t>Fraise torique </a:t>
                      </a:r>
                      <a:r>
                        <a:rPr lang="fr-FR" dirty="0"/>
                        <a:t>ø14, </a:t>
                      </a:r>
                      <a:r>
                        <a:rPr lang="fr-FR" dirty="0" err="1"/>
                        <a:t>Rc</a:t>
                      </a:r>
                      <a:r>
                        <a:rPr lang="fr-FR" dirty="0"/>
                        <a:t>=2mm (4 dents)</a:t>
                      </a:r>
                      <a:br>
                        <a:rPr lang="fr-FR" dirty="0"/>
                      </a:br>
                      <a:r>
                        <a:rPr lang="fr-FR" sz="1800" dirty="0">
                          <a:solidFill>
                            <a:schemeClr val="accent1">
                              <a:lumMod val="75000"/>
                            </a:schemeClr>
                          </a:solidFill>
                        </a:rPr>
                        <a:t>V</a:t>
                      </a:r>
                      <a:r>
                        <a:rPr lang="fr-FR" sz="1800" baseline="-25000" dirty="0">
                          <a:solidFill>
                            <a:schemeClr val="accent1">
                              <a:lumMod val="75000"/>
                            </a:schemeClr>
                          </a:solidFill>
                        </a:rPr>
                        <a:t>c</a:t>
                      </a:r>
                      <a:r>
                        <a:rPr lang="fr-FR" sz="1800" dirty="0"/>
                        <a:t> =120m.min</a:t>
                      </a:r>
                      <a:r>
                        <a:rPr lang="fr-FR" sz="1800" baseline="30000" dirty="0"/>
                        <a:t>-1</a:t>
                      </a:r>
                      <a:br>
                        <a:rPr lang="fr-FR" sz="1800" baseline="0" dirty="0"/>
                      </a:br>
                      <a:r>
                        <a:rPr lang="fr-FR" sz="1800" dirty="0" err="1">
                          <a:solidFill>
                            <a:schemeClr val="accent1">
                              <a:lumMod val="75000"/>
                            </a:schemeClr>
                          </a:solidFill>
                        </a:rPr>
                        <a:t>f</a:t>
                      </a:r>
                      <a:r>
                        <a:rPr lang="fr-FR" sz="1800" baseline="-25000" dirty="0" err="1">
                          <a:solidFill>
                            <a:schemeClr val="accent1">
                              <a:lumMod val="75000"/>
                            </a:schemeClr>
                          </a:solidFill>
                        </a:rPr>
                        <a:t>z</a:t>
                      </a:r>
                      <a:r>
                        <a:rPr lang="fr-FR" sz="1800" dirty="0"/>
                        <a:t> =0,08 mm.tr</a:t>
                      </a:r>
                      <a:r>
                        <a:rPr lang="fr-FR" sz="1800" baseline="30000" dirty="0"/>
                        <a:t>-1</a:t>
                      </a:r>
                      <a:r>
                        <a:rPr lang="fr-FR" sz="1800" dirty="0"/>
                        <a:t>.dent</a:t>
                      </a:r>
                      <a:r>
                        <a:rPr lang="fr-FR" sz="1800" baseline="30000" dirty="0"/>
                        <a:t>-1</a:t>
                      </a:r>
                      <a:br>
                        <a:rPr lang="fr-FR" sz="1800" baseline="30000" dirty="0"/>
                      </a:br>
                      <a:r>
                        <a:rPr lang="fr-FR" sz="1800" baseline="0" dirty="0">
                          <a:solidFill>
                            <a:srgbClr val="80276C"/>
                          </a:solidFill>
                        </a:rPr>
                        <a:t>Surépaisseur </a:t>
                      </a:r>
                      <a:r>
                        <a:rPr lang="fr-FR" sz="1800" baseline="0" dirty="0">
                          <a:solidFill>
                            <a:srgbClr val="FF0000"/>
                          </a:solidFill>
                        </a:rPr>
                        <a:t>= 0 !</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tcPr>
                </a:tc>
                <a:tc>
                  <a:txBody>
                    <a:bodyPr/>
                    <a:lstStyle/>
                    <a:p>
                      <a:pPr algn="ctr"/>
                      <a:endParaRPr lang="fr-FR" dirty="0"/>
                    </a:p>
                  </a:txBody>
                  <a:tcPr anchor="ctr">
                    <a:lnL w="12700" cap="flat" cmpd="sng" algn="ctr">
                      <a:solidFill>
                        <a:schemeClr val="bg1">
                          <a:lumMod val="95000"/>
                        </a:schemeClr>
                      </a:solidFill>
                      <a:prstDash val="solid"/>
                      <a:round/>
                      <a:headEnd type="none" w="med" len="med"/>
                      <a:tailEnd type="none" w="med" len="med"/>
                    </a:lnL>
                    <a:lnT w="12700" cap="flat" cmpd="sng" algn="ctr">
                      <a:solidFill>
                        <a:schemeClr val="bg1">
                          <a:lumMod val="95000"/>
                        </a:schemeClr>
                      </a:solidFill>
                      <a:prstDash val="solid"/>
                      <a:round/>
                      <a:headEnd type="none" w="med" len="med"/>
                      <a:tailEnd type="none" w="med" len="med"/>
                    </a:lnT>
                  </a:tcPr>
                </a:tc>
                <a:extLst>
                  <a:ext uri="{0D108BD9-81ED-4DB2-BD59-A6C34878D82A}">
                    <a16:rowId xmlns:a16="http://schemas.microsoft.com/office/drawing/2014/main" val="3189654533"/>
                  </a:ext>
                </a:extLst>
              </a:tr>
            </a:tbl>
          </a:graphicData>
        </a:graphic>
      </p:graphicFrame>
      <p:pic>
        <p:nvPicPr>
          <p:cNvPr id="7" name="Image 6"/>
          <p:cNvPicPr>
            <a:picLocks noChangeAspect="1"/>
          </p:cNvPicPr>
          <p:nvPr/>
        </p:nvPicPr>
        <p:blipFill>
          <a:blip r:embed="rId2"/>
          <a:stretch>
            <a:fillRect/>
          </a:stretch>
        </p:blipFill>
        <p:spPr>
          <a:xfrm>
            <a:off x="7391400" y="4205641"/>
            <a:ext cx="1450382" cy="1396853"/>
          </a:xfrm>
          <a:prstGeom prst="rect">
            <a:avLst/>
          </a:prstGeom>
        </p:spPr>
      </p:pic>
      <p:pic>
        <p:nvPicPr>
          <p:cNvPr id="8" name="Image 7"/>
          <p:cNvPicPr>
            <a:picLocks noChangeAspect="1"/>
          </p:cNvPicPr>
          <p:nvPr/>
        </p:nvPicPr>
        <p:blipFill>
          <a:blip r:embed="rId3"/>
          <a:stretch>
            <a:fillRect/>
          </a:stretch>
        </p:blipFill>
        <p:spPr>
          <a:xfrm>
            <a:off x="7401471" y="2256497"/>
            <a:ext cx="1501271" cy="1410364"/>
          </a:xfrm>
          <a:prstGeom prst="rect">
            <a:avLst/>
          </a:prstGeom>
        </p:spPr>
      </p:pic>
      <p:sp>
        <p:nvSpPr>
          <p:cNvPr id="9" name="Rectangle 8"/>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Gamme d’usinage (1 phase)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Définition des opérations</a:t>
            </a:r>
            <a:endParaRPr lang="fr-FR" altLang="fr-FR" sz="900" i="1"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40643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26</a:t>
            </a:fld>
            <a:endParaRPr lang="fr-FR" dirty="0"/>
          </a:p>
        </p:txBody>
      </p:sp>
      <p:grpSp>
        <p:nvGrpSpPr>
          <p:cNvPr id="3" name="Groupe 2"/>
          <p:cNvGrpSpPr/>
          <p:nvPr/>
        </p:nvGrpSpPr>
        <p:grpSpPr>
          <a:xfrm>
            <a:off x="6728574" y="1573240"/>
            <a:ext cx="2057243" cy="1736208"/>
            <a:chOff x="3971347" y="3882615"/>
            <a:chExt cx="2057243" cy="1736208"/>
          </a:xfrm>
        </p:grpSpPr>
        <p:pic>
          <p:nvPicPr>
            <p:cNvPr id="4" name="Image 3"/>
            <p:cNvPicPr>
              <a:picLocks noChangeAspect="1"/>
            </p:cNvPicPr>
            <p:nvPr/>
          </p:nvPicPr>
          <p:blipFill>
            <a:blip r:embed="rId2"/>
            <a:stretch>
              <a:fillRect/>
            </a:stretch>
          </p:blipFill>
          <p:spPr>
            <a:xfrm>
              <a:off x="3971347" y="3882615"/>
              <a:ext cx="2057243" cy="1736208"/>
            </a:xfrm>
            <a:prstGeom prst="rect">
              <a:avLst/>
            </a:prstGeom>
            <a:ln>
              <a:solidFill>
                <a:srgbClr val="80276C"/>
              </a:solidFill>
            </a:ln>
          </p:spPr>
        </p:pic>
        <p:sp>
          <p:nvSpPr>
            <p:cNvPr id="5" name="Pentagone 4"/>
            <p:cNvSpPr/>
            <p:nvPr/>
          </p:nvSpPr>
          <p:spPr>
            <a:xfrm rot="5400000" flipH="1">
              <a:off x="4592794" y="4578754"/>
              <a:ext cx="502518" cy="323117"/>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vert270" rtlCol="0" anchor="ctr"/>
            <a:lstStyle/>
            <a:p>
              <a:pPr algn="ctr"/>
              <a:r>
                <a:rPr lang="fr-FR" sz="1400" dirty="0">
                  <a:solidFill>
                    <a:srgbClr val="7030A0"/>
                  </a:solidFill>
                </a:rPr>
                <a:t>2</a:t>
              </a:r>
            </a:p>
          </p:txBody>
        </p:sp>
      </p:grpSp>
      <p:grpSp>
        <p:nvGrpSpPr>
          <p:cNvPr id="6" name="Groupe 5"/>
          <p:cNvGrpSpPr/>
          <p:nvPr/>
        </p:nvGrpSpPr>
        <p:grpSpPr>
          <a:xfrm>
            <a:off x="1418193" y="1409036"/>
            <a:ext cx="4873562" cy="878478"/>
            <a:chOff x="1204503" y="1999307"/>
            <a:chExt cx="4873562" cy="878478"/>
          </a:xfrm>
        </p:grpSpPr>
        <p:pic>
          <p:nvPicPr>
            <p:cNvPr id="11" name="Image 10"/>
            <p:cNvPicPr>
              <a:picLocks noChangeAspect="1"/>
            </p:cNvPicPr>
            <p:nvPr/>
          </p:nvPicPr>
          <p:blipFill>
            <a:blip r:embed="rId3"/>
            <a:stretch>
              <a:fillRect/>
            </a:stretch>
          </p:blipFill>
          <p:spPr>
            <a:xfrm>
              <a:off x="1204503" y="1999307"/>
              <a:ext cx="4873562" cy="538657"/>
            </a:xfrm>
            <a:prstGeom prst="rect">
              <a:avLst/>
            </a:prstGeom>
            <a:ln>
              <a:solidFill>
                <a:srgbClr val="80276C"/>
              </a:solidFill>
            </a:ln>
          </p:spPr>
        </p:pic>
        <p:sp>
          <p:nvSpPr>
            <p:cNvPr id="13" name="Pentagone 12"/>
            <p:cNvSpPr/>
            <p:nvPr/>
          </p:nvSpPr>
          <p:spPr>
            <a:xfrm rot="16200000" flipV="1">
              <a:off x="3642514" y="2498616"/>
              <a:ext cx="435220" cy="323117"/>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vert270" rtlCol="0" anchor="ctr"/>
            <a:lstStyle/>
            <a:p>
              <a:pPr algn="ctr"/>
              <a:r>
                <a:rPr lang="fr-FR" sz="1400" dirty="0">
                  <a:solidFill>
                    <a:srgbClr val="7030A0"/>
                  </a:solidFill>
                </a:rPr>
                <a:t>1</a:t>
              </a:r>
            </a:p>
          </p:txBody>
        </p:sp>
        <p:sp>
          <p:nvSpPr>
            <p:cNvPr id="37" name="Rectangle à coins arrondis 36"/>
            <p:cNvSpPr/>
            <p:nvPr/>
          </p:nvSpPr>
          <p:spPr>
            <a:xfrm>
              <a:off x="3720299" y="2163511"/>
              <a:ext cx="288100" cy="260315"/>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8" name="Rectangle 37"/>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Définition de l’outil</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9" name="Espace réservé du texte 3"/>
          <p:cNvSpPr txBox="1">
            <a:spLocks/>
          </p:cNvSpPr>
          <p:nvPr/>
        </p:nvSpPr>
        <p:spPr>
          <a:xfrm>
            <a:off x="239357" y="1104007"/>
            <a:ext cx="6423830" cy="3732304"/>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1- Créer un outil</a:t>
            </a:r>
          </a:p>
          <a:p>
            <a:endParaRPr lang="fr-FR" sz="1800" dirty="0"/>
          </a:p>
          <a:p>
            <a:endParaRPr lang="fr-FR" sz="1800" dirty="0"/>
          </a:p>
          <a:p>
            <a:r>
              <a:rPr lang="fr-FR" sz="1800" dirty="0"/>
              <a:t>2- Définir le type d’outil</a:t>
            </a:r>
          </a:p>
          <a:p>
            <a:endParaRPr lang="fr-FR" sz="1800" dirty="0"/>
          </a:p>
          <a:p>
            <a:r>
              <a:rPr lang="fr-FR" sz="1800" dirty="0"/>
              <a:t>3- Renommer la fraise et accéder aux 	paramètres  avancés. (par exemple </a:t>
            </a:r>
            <a:r>
              <a:rPr lang="fr-FR" sz="1800" dirty="0">
                <a:solidFill>
                  <a:srgbClr val="009999"/>
                </a:solidFill>
              </a:rPr>
              <a:t>« </a:t>
            </a:r>
            <a:r>
              <a:rPr lang="fr-FR" sz="1800" dirty="0" err="1">
                <a:solidFill>
                  <a:srgbClr val="009999"/>
                </a:solidFill>
              </a:rPr>
              <a:t>F_surf</a:t>
            </a:r>
            <a:r>
              <a:rPr lang="fr-FR" sz="1800" dirty="0">
                <a:solidFill>
                  <a:srgbClr val="009999"/>
                </a:solidFill>
              </a:rPr>
              <a:t> D32»</a:t>
            </a:r>
            <a:r>
              <a:rPr lang="fr-FR" sz="1800" dirty="0"/>
              <a:t>)</a:t>
            </a:r>
          </a:p>
          <a:p>
            <a:endParaRPr lang="fr-FR" sz="1800" dirty="0"/>
          </a:p>
          <a:p>
            <a:r>
              <a:rPr lang="fr-FR" sz="1800" dirty="0"/>
              <a:t>4- Parcourir les onglets pour renseigner les    	caractéristiques de la fraise (dimensions, 	nb de lèvre, vitesses etc.)</a:t>
            </a:r>
          </a:p>
        </p:txBody>
      </p:sp>
      <p:grpSp>
        <p:nvGrpSpPr>
          <p:cNvPr id="14" name="Groupe 13"/>
          <p:cNvGrpSpPr/>
          <p:nvPr/>
        </p:nvGrpSpPr>
        <p:grpSpPr>
          <a:xfrm>
            <a:off x="4090402" y="4583389"/>
            <a:ext cx="1922883" cy="2078284"/>
            <a:chOff x="7462327" y="3882615"/>
            <a:chExt cx="1746635" cy="1808923"/>
          </a:xfrm>
        </p:grpSpPr>
        <p:pic>
          <p:nvPicPr>
            <p:cNvPr id="15" name="Image 14"/>
            <p:cNvPicPr>
              <a:picLocks noChangeAspect="1"/>
            </p:cNvPicPr>
            <p:nvPr/>
          </p:nvPicPr>
          <p:blipFill>
            <a:blip r:embed="rId4"/>
            <a:stretch>
              <a:fillRect/>
            </a:stretch>
          </p:blipFill>
          <p:spPr>
            <a:xfrm>
              <a:off x="7838212" y="3882615"/>
              <a:ext cx="1246865" cy="1808923"/>
            </a:xfrm>
            <a:prstGeom prst="rect">
              <a:avLst/>
            </a:prstGeom>
            <a:ln>
              <a:solidFill>
                <a:srgbClr val="80276C"/>
              </a:solidFill>
            </a:ln>
          </p:spPr>
        </p:pic>
        <p:sp>
          <p:nvSpPr>
            <p:cNvPr id="16" name="Pentagone 15"/>
            <p:cNvSpPr/>
            <p:nvPr/>
          </p:nvSpPr>
          <p:spPr>
            <a:xfrm flipH="1">
              <a:off x="8461644" y="4363055"/>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4</a:t>
              </a:r>
            </a:p>
          </p:txBody>
        </p:sp>
        <p:sp>
          <p:nvSpPr>
            <p:cNvPr id="17" name="Pentagone 16"/>
            <p:cNvSpPr/>
            <p:nvPr/>
          </p:nvSpPr>
          <p:spPr>
            <a:xfrm flipH="1">
              <a:off x="8704962" y="4687167"/>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4</a:t>
              </a:r>
            </a:p>
          </p:txBody>
        </p:sp>
        <p:sp>
          <p:nvSpPr>
            <p:cNvPr id="18" name="Pentagone 17"/>
            <p:cNvSpPr/>
            <p:nvPr/>
          </p:nvSpPr>
          <p:spPr>
            <a:xfrm>
              <a:off x="7462327" y="4535076"/>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4</a:t>
              </a:r>
            </a:p>
          </p:txBody>
        </p:sp>
      </p:grpSp>
      <p:grpSp>
        <p:nvGrpSpPr>
          <p:cNvPr id="21" name="Groupe 20"/>
          <p:cNvGrpSpPr/>
          <p:nvPr/>
        </p:nvGrpSpPr>
        <p:grpSpPr>
          <a:xfrm>
            <a:off x="6663187" y="3508243"/>
            <a:ext cx="2065004" cy="1411209"/>
            <a:chOff x="5733706" y="3882615"/>
            <a:chExt cx="2065004" cy="1411209"/>
          </a:xfrm>
        </p:grpSpPr>
        <p:pic>
          <p:nvPicPr>
            <p:cNvPr id="22" name="Image 21"/>
            <p:cNvPicPr>
              <a:picLocks noChangeAspect="1"/>
            </p:cNvPicPr>
            <p:nvPr/>
          </p:nvPicPr>
          <p:blipFill>
            <a:blip r:embed="rId5"/>
            <a:stretch>
              <a:fillRect/>
            </a:stretch>
          </p:blipFill>
          <p:spPr>
            <a:xfrm>
              <a:off x="6068091" y="3882615"/>
              <a:ext cx="1730619" cy="1411209"/>
            </a:xfrm>
            <a:prstGeom prst="rect">
              <a:avLst/>
            </a:prstGeom>
            <a:ln>
              <a:solidFill>
                <a:srgbClr val="80276C"/>
              </a:solidFill>
            </a:ln>
          </p:spPr>
        </p:pic>
        <p:sp>
          <p:nvSpPr>
            <p:cNvPr id="23" name="Pentagone 22"/>
            <p:cNvSpPr/>
            <p:nvPr/>
          </p:nvSpPr>
          <p:spPr>
            <a:xfrm>
              <a:off x="5733706" y="4238153"/>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a:t>
              </a:r>
            </a:p>
          </p:txBody>
        </p:sp>
        <p:sp>
          <p:nvSpPr>
            <p:cNvPr id="24" name="Pentagone 23"/>
            <p:cNvSpPr/>
            <p:nvPr/>
          </p:nvSpPr>
          <p:spPr>
            <a:xfrm>
              <a:off x="6253603" y="4535076"/>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3b</a:t>
              </a:r>
            </a:p>
          </p:txBody>
        </p:sp>
      </p:grpSp>
      <p:sp>
        <p:nvSpPr>
          <p:cNvPr id="10" name="Rectangle 9"/>
          <p:cNvSpPr/>
          <p:nvPr/>
        </p:nvSpPr>
        <p:spPr>
          <a:xfrm>
            <a:off x="1481989" y="5000515"/>
            <a:ext cx="2740100" cy="646331"/>
          </a:xfrm>
          <a:prstGeom prst="rect">
            <a:avLst/>
          </a:prstGeom>
        </p:spPr>
        <p:txBody>
          <a:bodyPr wrap="square">
            <a:spAutoFit/>
          </a:bodyPr>
          <a:lstStyle/>
          <a:p>
            <a:r>
              <a:rPr lang="fr-FR" dirty="0"/>
              <a:t>(Outil décrit dans les diapos de la gamme)</a:t>
            </a:r>
          </a:p>
        </p:txBody>
      </p:sp>
    </p:spTree>
    <p:extLst>
      <p:ext uri="{BB962C8B-B14F-4D97-AF65-F5344CB8AC3E}">
        <p14:creationId xmlns:p14="http://schemas.microsoft.com/office/powerpoint/2010/main" val="36456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27</a:t>
            </a:fld>
            <a:endParaRPr lang="fr-FR" dirty="0"/>
          </a:p>
        </p:txBody>
      </p:sp>
      <p:sp>
        <p:nvSpPr>
          <p:cNvPr id="5" name="Rectangle 4"/>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Détails de l’outil: Géométrie</a:t>
            </a:r>
            <a:endParaRPr lang="fr-FR" altLang="fr-FR" sz="900" i="1" dirty="0">
              <a:solidFill>
                <a:srgbClr val="80276C"/>
              </a:solidFill>
              <a:latin typeface="Verdana" panose="020B0604030504040204" pitchFamily="34" charset="0"/>
              <a:ea typeface="Verdana" panose="020B0604030504040204" pitchFamily="34" charset="0"/>
            </a:endParaRPr>
          </a:p>
        </p:txBody>
      </p:sp>
      <p:grpSp>
        <p:nvGrpSpPr>
          <p:cNvPr id="14" name="Groupe 13"/>
          <p:cNvGrpSpPr>
            <a:grpSpLocks noChangeAspect="1"/>
          </p:cNvGrpSpPr>
          <p:nvPr/>
        </p:nvGrpSpPr>
        <p:grpSpPr>
          <a:xfrm>
            <a:off x="78259" y="1368915"/>
            <a:ext cx="5004000" cy="4204264"/>
            <a:chOff x="2872761" y="1363287"/>
            <a:chExt cx="5310406" cy="4461698"/>
          </a:xfrm>
        </p:grpSpPr>
        <p:grpSp>
          <p:nvGrpSpPr>
            <p:cNvPr id="8" name="Groupe 7"/>
            <p:cNvGrpSpPr/>
            <p:nvPr/>
          </p:nvGrpSpPr>
          <p:grpSpPr>
            <a:xfrm>
              <a:off x="2872761" y="1363287"/>
              <a:ext cx="5310406" cy="4461698"/>
              <a:chOff x="2427316" y="1363287"/>
              <a:chExt cx="5310406" cy="4461698"/>
            </a:xfrm>
          </p:grpSpPr>
          <p:pic>
            <p:nvPicPr>
              <p:cNvPr id="6" name="Image 5"/>
              <p:cNvPicPr>
                <a:picLocks noChangeAspect="1"/>
              </p:cNvPicPr>
              <p:nvPr/>
            </p:nvPicPr>
            <p:blipFill rotWithShape="1">
              <a:blip r:embed="rId2"/>
              <a:srcRect l="2499"/>
              <a:stretch/>
            </p:blipFill>
            <p:spPr>
              <a:xfrm>
                <a:off x="2427316" y="1363287"/>
                <a:ext cx="5310406" cy="4461698"/>
              </a:xfrm>
              <a:prstGeom prst="rect">
                <a:avLst/>
              </a:prstGeom>
            </p:spPr>
          </p:pic>
          <p:sp>
            <p:nvSpPr>
              <p:cNvPr id="7" name="Rectangle 6"/>
              <p:cNvSpPr/>
              <p:nvPr/>
            </p:nvSpPr>
            <p:spPr>
              <a:xfrm>
                <a:off x="2427316" y="1587731"/>
                <a:ext cx="440575" cy="789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à coins arrondis 8"/>
            <p:cNvSpPr/>
            <p:nvPr/>
          </p:nvSpPr>
          <p:spPr>
            <a:xfrm>
              <a:off x="4489056" y="4396361"/>
              <a:ext cx="1038908" cy="28370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4489056" y="4881098"/>
              <a:ext cx="1038908" cy="28370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4489056" y="5418483"/>
              <a:ext cx="1038908" cy="28370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à coins arrondis 11"/>
            <p:cNvSpPr/>
            <p:nvPr/>
          </p:nvSpPr>
          <p:spPr>
            <a:xfrm>
              <a:off x="5264911" y="3906082"/>
              <a:ext cx="1038908" cy="28370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3162114" y="3817508"/>
              <a:ext cx="709588" cy="283704"/>
            </a:xfrm>
            <a:prstGeom prst="roundRect">
              <a:avLst>
                <a:gd name="adj" fmla="val 10388"/>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Espace réservé du texte 3"/>
          <p:cNvSpPr txBox="1">
            <a:spLocks/>
          </p:cNvSpPr>
          <p:nvPr/>
        </p:nvSpPr>
        <p:spPr>
          <a:xfrm>
            <a:off x="5170516" y="2039174"/>
            <a:ext cx="3807229" cy="3025444"/>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b="1" u="sng" dirty="0"/>
              <a:t>Dimensions Importantes:</a:t>
            </a:r>
            <a:br>
              <a:rPr lang="fr-FR" sz="1600" dirty="0"/>
            </a:br>
            <a:br>
              <a:rPr lang="fr-FR" sz="1600" dirty="0"/>
            </a:br>
            <a:r>
              <a:rPr lang="fr-FR" sz="1600" dirty="0"/>
              <a:t>Diamètre de coupe ø32mm	(DC et DCX)</a:t>
            </a:r>
          </a:p>
          <a:p>
            <a:r>
              <a:rPr lang="fr-FR" sz="1600" dirty="0"/>
              <a:t>Diamètre non coupant =ø20mm	(</a:t>
            </a:r>
            <a:r>
              <a:rPr lang="fr-FR" sz="1600" dirty="0" err="1"/>
              <a:t>Dnc</a:t>
            </a:r>
            <a:r>
              <a:rPr lang="fr-FR" sz="1600" dirty="0"/>
              <a:t>)</a:t>
            </a:r>
            <a:br>
              <a:rPr lang="fr-FR" sz="1600" dirty="0"/>
            </a:br>
            <a:r>
              <a:rPr lang="fr-FR" sz="1600" dirty="0"/>
              <a:t>       </a:t>
            </a:r>
            <a:r>
              <a:rPr lang="fr-FR" sz="1400" i="1" dirty="0">
                <a:solidFill>
                  <a:schemeClr val="tx1"/>
                </a:solidFill>
              </a:rPr>
              <a:t>(spécifique aux fraises à surfacer)</a:t>
            </a:r>
            <a:endParaRPr lang="fr-FR" sz="1600" i="1" dirty="0">
              <a:solidFill>
                <a:schemeClr val="tx1"/>
              </a:solidFill>
            </a:endParaRPr>
          </a:p>
          <a:p>
            <a:r>
              <a:rPr lang="fr-FR" sz="1600" dirty="0"/>
              <a:t>Angle </a:t>
            </a:r>
            <a:r>
              <a:rPr lang="fr-FR" sz="2400" dirty="0">
                <a:sym typeface="Symbol" panose="05050102010706020507" pitchFamily="18" charset="2"/>
              </a:rPr>
              <a:t></a:t>
            </a:r>
            <a:r>
              <a:rPr lang="fr-FR" sz="1600" baseline="-25000" dirty="0">
                <a:sym typeface="Symbol" panose="05050102010706020507" pitchFamily="18" charset="2"/>
              </a:rPr>
              <a:t>r</a:t>
            </a:r>
            <a:r>
              <a:rPr lang="fr-FR" sz="1600" dirty="0">
                <a:sym typeface="Symbol" panose="05050102010706020507" pitchFamily="18" charset="2"/>
              </a:rPr>
              <a:t>= 90°</a:t>
            </a:r>
            <a:br>
              <a:rPr lang="fr-FR" sz="1600" dirty="0">
                <a:sym typeface="Symbol" panose="05050102010706020507" pitchFamily="18" charset="2"/>
              </a:rPr>
            </a:br>
            <a:r>
              <a:rPr lang="fr-FR" sz="1600" dirty="0">
                <a:sym typeface="Symbol" panose="05050102010706020507" pitchFamily="18" charset="2"/>
              </a:rPr>
              <a:t>	(KAPR)</a:t>
            </a:r>
          </a:p>
          <a:p>
            <a:r>
              <a:rPr lang="fr-FR" sz="1600" dirty="0">
                <a:sym typeface="Symbol" panose="05050102010706020507" pitchFamily="18" charset="2"/>
              </a:rPr>
              <a:t>Rayon de coin r=0mm</a:t>
            </a:r>
            <a:br>
              <a:rPr lang="fr-FR" sz="1600" dirty="0">
                <a:sym typeface="Symbol" panose="05050102010706020507" pitchFamily="18" charset="2"/>
              </a:rPr>
            </a:br>
            <a:r>
              <a:rPr lang="fr-FR" sz="1600" dirty="0">
                <a:sym typeface="Symbol" panose="05050102010706020507" pitchFamily="18" charset="2"/>
              </a:rPr>
              <a:t>	(RE)</a:t>
            </a:r>
          </a:p>
        </p:txBody>
      </p:sp>
    </p:spTree>
    <p:extLst>
      <p:ext uri="{BB962C8B-B14F-4D97-AF65-F5344CB8AC3E}">
        <p14:creationId xmlns:p14="http://schemas.microsoft.com/office/powerpoint/2010/main" val="3465990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485776" y="1252191"/>
            <a:ext cx="5151317" cy="4215417"/>
          </a:xfrm>
          <a:prstGeom prst="rect">
            <a:avLst/>
          </a:prstGeom>
        </p:spPr>
      </p:pic>
      <p:sp>
        <p:nvSpPr>
          <p:cNvPr id="2" name="Espace réservé du numéro de diapositive 1"/>
          <p:cNvSpPr>
            <a:spLocks noGrp="1"/>
          </p:cNvSpPr>
          <p:nvPr>
            <p:ph type="sldNum" sz="quarter" idx="4"/>
          </p:nvPr>
        </p:nvSpPr>
        <p:spPr/>
        <p:txBody>
          <a:bodyPr/>
          <a:lstStyle/>
          <a:p>
            <a:fld id="{5A4C5B2E-C222-42BA-A6AE-2E2D0C9DED18}" type="slidenum">
              <a:rPr lang="fr-FR" smtClean="0"/>
              <a:pPr/>
              <a:t>28</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Détails de l’outil: Technologie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6" name="Rectangle à coins arrondis 5"/>
          <p:cNvSpPr/>
          <p:nvPr/>
        </p:nvSpPr>
        <p:spPr>
          <a:xfrm>
            <a:off x="3425592" y="2545080"/>
            <a:ext cx="2007468" cy="228761"/>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6405651" y="1996110"/>
            <a:ext cx="2161709" cy="646331"/>
          </a:xfrm>
          <a:prstGeom prst="rect">
            <a:avLst/>
          </a:prstGeom>
        </p:spPr>
        <p:txBody>
          <a:bodyPr wrap="square">
            <a:spAutoFit/>
          </a:bodyPr>
          <a:lstStyle/>
          <a:p>
            <a:r>
              <a:rPr lang="fr-FR" dirty="0"/>
              <a:t>Nombre de dents de l’outils (Z)</a:t>
            </a:r>
          </a:p>
        </p:txBody>
      </p:sp>
      <p:cxnSp>
        <p:nvCxnSpPr>
          <p:cNvPr id="11" name="Connecteur en arc 10"/>
          <p:cNvCxnSpPr>
            <a:stCxn id="10" idx="1"/>
            <a:endCxn id="6" idx="3"/>
          </p:cNvCxnSpPr>
          <p:nvPr/>
        </p:nvCxnSpPr>
        <p:spPr>
          <a:xfrm rot="10800000" flipV="1">
            <a:off x="5433061" y="2319275"/>
            <a:ext cx="972591" cy="340185"/>
          </a:xfrm>
          <a:prstGeom prst="curvedConnector3">
            <a:avLst>
              <a:gd name="adj1" fmla="val 50000"/>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157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e 30">
            <a:extLst>
              <a:ext uri="{FF2B5EF4-FFF2-40B4-BE49-F238E27FC236}">
                <a16:creationId xmlns:a16="http://schemas.microsoft.com/office/drawing/2014/main" id="{3006816C-F19C-439F-9396-210FFA1F41C2}"/>
              </a:ext>
            </a:extLst>
          </p:cNvPr>
          <p:cNvGrpSpPr/>
          <p:nvPr/>
        </p:nvGrpSpPr>
        <p:grpSpPr>
          <a:xfrm>
            <a:off x="4728083" y="1319959"/>
            <a:ext cx="3996643" cy="4791076"/>
            <a:chOff x="-3201259" y="821610"/>
            <a:chExt cx="3996643" cy="4791076"/>
          </a:xfrm>
        </p:grpSpPr>
        <p:pic>
          <p:nvPicPr>
            <p:cNvPr id="29" name="Image 28">
              <a:extLst>
                <a:ext uri="{FF2B5EF4-FFF2-40B4-BE49-F238E27FC236}">
                  <a16:creationId xmlns:a16="http://schemas.microsoft.com/office/drawing/2014/main" id="{8C817DF0-828A-46D5-ABE4-92C39304F56D}"/>
                </a:ext>
              </a:extLst>
            </p:cNvPr>
            <p:cNvPicPr>
              <a:picLocks noChangeAspect="1"/>
            </p:cNvPicPr>
            <p:nvPr/>
          </p:nvPicPr>
          <p:blipFill rotWithShape="1">
            <a:blip r:embed="rId2"/>
            <a:srcRect l="92049"/>
            <a:stretch/>
          </p:blipFill>
          <p:spPr>
            <a:xfrm>
              <a:off x="332637" y="821610"/>
              <a:ext cx="462747" cy="4791075"/>
            </a:xfrm>
            <a:prstGeom prst="rect">
              <a:avLst/>
            </a:prstGeom>
          </p:spPr>
        </p:pic>
        <p:pic>
          <p:nvPicPr>
            <p:cNvPr id="30" name="Image 29">
              <a:extLst>
                <a:ext uri="{FF2B5EF4-FFF2-40B4-BE49-F238E27FC236}">
                  <a16:creationId xmlns:a16="http://schemas.microsoft.com/office/drawing/2014/main" id="{8EDC22D6-25EE-4A31-AEEE-F71D4353336D}"/>
                </a:ext>
              </a:extLst>
            </p:cNvPr>
            <p:cNvPicPr>
              <a:picLocks noChangeAspect="1"/>
            </p:cNvPicPr>
            <p:nvPr/>
          </p:nvPicPr>
          <p:blipFill rotWithShape="1">
            <a:blip r:embed="rId2"/>
            <a:srcRect r="39001"/>
            <a:stretch/>
          </p:blipFill>
          <p:spPr>
            <a:xfrm>
              <a:off x="-3201259" y="821611"/>
              <a:ext cx="3550016" cy="4791075"/>
            </a:xfrm>
            <a:prstGeom prst="rect">
              <a:avLst/>
            </a:prstGeom>
          </p:spPr>
        </p:pic>
      </p:grpSp>
      <p:sp>
        <p:nvSpPr>
          <p:cNvPr id="2" name="Espace réservé du numéro de diapositive 1"/>
          <p:cNvSpPr>
            <a:spLocks noGrp="1"/>
          </p:cNvSpPr>
          <p:nvPr>
            <p:ph type="sldNum" sz="quarter" idx="4"/>
          </p:nvPr>
        </p:nvSpPr>
        <p:spPr/>
        <p:txBody>
          <a:bodyPr/>
          <a:lstStyle/>
          <a:p>
            <a:fld id="{5A4C5B2E-C222-42BA-A6AE-2E2D0C9DED18}" type="slidenum">
              <a:rPr lang="fr-FR" smtClean="0"/>
              <a:pPr/>
              <a:t>29</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Détails de l’outil: Vitesses et Avances</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6" name="Pentagone 5"/>
          <p:cNvSpPr/>
          <p:nvPr/>
        </p:nvSpPr>
        <p:spPr>
          <a:xfrm>
            <a:off x="4281456" y="1548276"/>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a:t>
            </a:r>
          </a:p>
        </p:txBody>
      </p:sp>
      <p:sp>
        <p:nvSpPr>
          <p:cNvPr id="7" name="Espace réservé du texte 3"/>
          <p:cNvSpPr txBox="1">
            <a:spLocks/>
          </p:cNvSpPr>
          <p:nvPr/>
        </p:nvSpPr>
        <p:spPr>
          <a:xfrm>
            <a:off x="-7712" y="1319959"/>
            <a:ext cx="4354875" cy="4643322"/>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t>1- Définir le matériau, le type d’usinage et la qualité d’usinage</a:t>
            </a:r>
          </a:p>
          <a:p>
            <a:endParaRPr lang="fr-FR" sz="1600" dirty="0"/>
          </a:p>
          <a:p>
            <a:r>
              <a:rPr lang="fr-FR" sz="1600" dirty="0"/>
              <a:t>2- Les vitesses</a:t>
            </a:r>
          </a:p>
          <a:p>
            <a:pPr defTabSz="361950"/>
            <a:r>
              <a:rPr lang="fr-FR" sz="1600" dirty="0"/>
              <a:t>	Mode Vitesse:</a:t>
            </a:r>
          </a:p>
          <a:p>
            <a:pPr defTabSz="225425"/>
            <a:r>
              <a:rPr lang="fr-FR" sz="1600" dirty="0"/>
              <a:t>		</a:t>
            </a:r>
            <a:r>
              <a:rPr lang="fr-FR" sz="1600" i="1" dirty="0" err="1"/>
              <a:t>Linear</a:t>
            </a:r>
            <a:r>
              <a:rPr lang="fr-FR" sz="1600" dirty="0"/>
              <a:t> </a:t>
            </a:r>
            <a:r>
              <a:rPr lang="fr-FR" sz="1600" dirty="0">
                <a:sym typeface="Wingdings 3" panose="05040102010807070707" pitchFamily="18" charset="2"/>
              </a:rPr>
              <a:t></a:t>
            </a:r>
            <a:r>
              <a:rPr lang="fr-FR" sz="1600" dirty="0"/>
              <a:t> définir Vc </a:t>
            </a:r>
            <a:r>
              <a:rPr lang="fr-FR" sz="1200" dirty="0">
                <a:solidFill>
                  <a:schemeClr val="tx1"/>
                </a:solidFill>
              </a:rPr>
              <a:t>(m.min</a:t>
            </a:r>
            <a:r>
              <a:rPr lang="fr-FR" sz="1200" baseline="30000" dirty="0">
                <a:solidFill>
                  <a:schemeClr val="tx1"/>
                </a:solidFill>
              </a:rPr>
              <a:t>-1</a:t>
            </a:r>
            <a:r>
              <a:rPr lang="fr-FR" sz="1200" dirty="0">
                <a:solidFill>
                  <a:schemeClr val="tx1"/>
                </a:solidFill>
              </a:rPr>
              <a:t>)</a:t>
            </a:r>
            <a:br>
              <a:rPr lang="fr-FR" sz="1600" dirty="0"/>
            </a:br>
            <a:r>
              <a:rPr lang="fr-FR" sz="1600" dirty="0"/>
              <a:t>		</a:t>
            </a:r>
            <a:r>
              <a:rPr lang="fr-FR" sz="1600" i="1" dirty="0" err="1"/>
              <a:t>Angular</a:t>
            </a:r>
            <a:r>
              <a:rPr lang="fr-FR" sz="1600" dirty="0"/>
              <a:t> </a:t>
            </a:r>
            <a:r>
              <a:rPr lang="fr-FR" sz="1600" dirty="0">
                <a:sym typeface="Wingdings 3" panose="05040102010807070707" pitchFamily="18" charset="2"/>
              </a:rPr>
              <a:t></a:t>
            </a:r>
            <a:r>
              <a:rPr lang="fr-FR" sz="1600" dirty="0"/>
              <a:t> définir N </a:t>
            </a:r>
            <a:r>
              <a:rPr lang="fr-FR" sz="1200" dirty="0">
                <a:solidFill>
                  <a:schemeClr val="tx1"/>
                </a:solidFill>
              </a:rPr>
              <a:t>(tr.min</a:t>
            </a:r>
            <a:r>
              <a:rPr lang="fr-FR" sz="1200" baseline="30000" dirty="0">
                <a:solidFill>
                  <a:schemeClr val="tx1"/>
                </a:solidFill>
              </a:rPr>
              <a:t>-1</a:t>
            </a:r>
            <a:r>
              <a:rPr lang="fr-FR" sz="1200" dirty="0">
                <a:solidFill>
                  <a:schemeClr val="tx1"/>
                </a:solidFill>
              </a:rPr>
              <a:t>)</a:t>
            </a:r>
            <a:endParaRPr lang="fr-FR" sz="1600" dirty="0">
              <a:solidFill>
                <a:schemeClr val="tx1"/>
              </a:solidFill>
            </a:endParaRPr>
          </a:p>
          <a:p>
            <a:pPr defTabSz="361950"/>
            <a:endParaRPr lang="fr-FR" sz="1600" dirty="0"/>
          </a:p>
          <a:p>
            <a:pPr defTabSz="361950"/>
            <a:endParaRPr lang="fr-FR" sz="1600" dirty="0"/>
          </a:p>
          <a:p>
            <a:pPr defTabSz="361950"/>
            <a:endParaRPr lang="fr-FR" sz="1600" dirty="0"/>
          </a:p>
          <a:p>
            <a:pPr defTabSz="361950"/>
            <a:r>
              <a:rPr lang="fr-FR" sz="1600" dirty="0"/>
              <a:t>3- Les avances </a:t>
            </a:r>
          </a:p>
          <a:p>
            <a:pPr defTabSz="361950"/>
            <a:r>
              <a:rPr lang="fr-FR" sz="1600" dirty="0"/>
              <a:t>	Mode Avance</a:t>
            </a:r>
          </a:p>
          <a:p>
            <a:pPr defTabSz="361950">
              <a:tabLst>
                <a:tab pos="449263" algn="l"/>
              </a:tabLst>
            </a:pPr>
            <a:r>
              <a:rPr lang="fr-FR" sz="1600" dirty="0"/>
              <a:t>	</a:t>
            </a:r>
            <a:r>
              <a:rPr lang="fr-FR" sz="1600" i="1" dirty="0"/>
              <a:t>Global</a:t>
            </a:r>
            <a:r>
              <a:rPr lang="fr-FR" sz="1600" dirty="0"/>
              <a:t> </a:t>
            </a:r>
            <a:r>
              <a:rPr lang="fr-FR" sz="1600" dirty="0">
                <a:sym typeface="Wingdings 3" panose="05040102010807070707" pitchFamily="18" charset="2"/>
              </a:rPr>
              <a:t></a:t>
            </a:r>
            <a:r>
              <a:rPr lang="fr-FR" sz="1600" dirty="0"/>
              <a:t> définir Vf </a:t>
            </a:r>
            <a:r>
              <a:rPr lang="fr-FR" sz="1200" dirty="0">
                <a:solidFill>
                  <a:schemeClr val="tx1"/>
                </a:solidFill>
              </a:rPr>
              <a:t>(mm.min</a:t>
            </a:r>
            <a:r>
              <a:rPr lang="fr-FR" sz="1200" baseline="30000" dirty="0">
                <a:solidFill>
                  <a:schemeClr val="tx1"/>
                </a:solidFill>
              </a:rPr>
              <a:t>-1</a:t>
            </a:r>
            <a:r>
              <a:rPr lang="fr-FR" sz="1200" dirty="0">
                <a:solidFill>
                  <a:schemeClr val="tx1"/>
                </a:solidFill>
              </a:rPr>
              <a:t>) =(</a:t>
            </a:r>
            <a:r>
              <a:rPr lang="fr-FR" sz="1200" dirty="0" err="1"/>
              <a:t>f</a:t>
            </a:r>
            <a:r>
              <a:rPr lang="fr-FR" sz="1200" baseline="-25000" dirty="0" err="1"/>
              <a:t>z</a:t>
            </a:r>
            <a:r>
              <a:rPr lang="fr-FR" sz="1200" baseline="-25000" dirty="0"/>
              <a:t> </a:t>
            </a:r>
            <a:r>
              <a:rPr lang="fr-FR" sz="1200" dirty="0">
                <a:solidFill>
                  <a:schemeClr val="tx1"/>
                </a:solidFill>
              </a:rPr>
              <a:t>*</a:t>
            </a:r>
            <a:r>
              <a:rPr lang="fr-FR" sz="1200" dirty="0"/>
              <a:t>z</a:t>
            </a:r>
            <a:r>
              <a:rPr lang="fr-FR" sz="1200" dirty="0">
                <a:solidFill>
                  <a:schemeClr val="tx1"/>
                </a:solidFill>
              </a:rPr>
              <a:t>*</a:t>
            </a:r>
            <a:r>
              <a:rPr lang="fr-FR" sz="1200" dirty="0"/>
              <a:t>N</a:t>
            </a:r>
            <a:r>
              <a:rPr lang="fr-FR" sz="1200" dirty="0">
                <a:solidFill>
                  <a:schemeClr val="tx1"/>
                </a:solidFill>
              </a:rPr>
              <a:t>)</a:t>
            </a:r>
            <a:br>
              <a:rPr lang="fr-FR" sz="1600" dirty="0"/>
            </a:br>
            <a:r>
              <a:rPr lang="fr-FR" sz="1600" dirty="0"/>
              <a:t>	</a:t>
            </a:r>
            <a:r>
              <a:rPr lang="fr-FR" sz="1600" i="1" dirty="0" err="1"/>
              <a:t>PerTooth</a:t>
            </a:r>
            <a:r>
              <a:rPr lang="fr-FR" sz="1600" dirty="0"/>
              <a:t> </a:t>
            </a:r>
            <a:r>
              <a:rPr lang="fr-FR" sz="1600" dirty="0">
                <a:sym typeface="Wingdings 3" panose="05040102010807070707" pitchFamily="18" charset="2"/>
              </a:rPr>
              <a:t></a:t>
            </a:r>
            <a:r>
              <a:rPr lang="fr-FR" sz="1600" dirty="0"/>
              <a:t> définir </a:t>
            </a:r>
            <a:r>
              <a:rPr lang="fr-FR" sz="1600" dirty="0" err="1"/>
              <a:t>f</a:t>
            </a:r>
            <a:r>
              <a:rPr lang="fr-FR" sz="1600" baseline="-25000" dirty="0" err="1"/>
              <a:t>z</a:t>
            </a:r>
            <a:r>
              <a:rPr lang="fr-FR" sz="1600" dirty="0"/>
              <a:t> </a:t>
            </a:r>
            <a:r>
              <a:rPr lang="fr-FR" sz="1200" dirty="0">
                <a:solidFill>
                  <a:schemeClr val="tx1"/>
                </a:solidFill>
              </a:rPr>
              <a:t>(</a:t>
            </a:r>
            <a:r>
              <a:rPr lang="fr-FR" sz="1200" dirty="0" err="1">
                <a:solidFill>
                  <a:schemeClr val="tx1"/>
                </a:solidFill>
              </a:rPr>
              <a:t>mm.</a:t>
            </a:r>
            <a:r>
              <a:rPr lang="fr-FR" sz="1200" dirty="0">
                <a:solidFill>
                  <a:schemeClr val="tx1"/>
                </a:solidFill>
              </a:rPr>
              <a:t> tr</a:t>
            </a:r>
            <a:r>
              <a:rPr lang="fr-FR" sz="1200" baseline="30000" dirty="0">
                <a:solidFill>
                  <a:schemeClr val="tx1"/>
                </a:solidFill>
              </a:rPr>
              <a:t>-1</a:t>
            </a:r>
            <a:r>
              <a:rPr lang="fr-FR" sz="1200" dirty="0">
                <a:solidFill>
                  <a:schemeClr val="tx1"/>
                </a:solidFill>
              </a:rPr>
              <a:t>.dent</a:t>
            </a:r>
            <a:r>
              <a:rPr lang="fr-FR" sz="1200" baseline="30000" dirty="0">
                <a:solidFill>
                  <a:schemeClr val="tx1"/>
                </a:solidFill>
              </a:rPr>
              <a:t>-1</a:t>
            </a:r>
            <a:r>
              <a:rPr lang="fr-FR" sz="1200" dirty="0">
                <a:solidFill>
                  <a:schemeClr val="tx1"/>
                </a:solidFill>
              </a:rPr>
              <a:t>)</a:t>
            </a:r>
            <a:endParaRPr lang="fr-FR" sz="1600" dirty="0">
              <a:solidFill>
                <a:schemeClr val="tx1"/>
              </a:solidFill>
            </a:endParaRPr>
          </a:p>
        </p:txBody>
      </p:sp>
      <p:sp>
        <p:nvSpPr>
          <p:cNvPr id="8" name="Pentagone 7"/>
          <p:cNvSpPr/>
          <p:nvPr/>
        </p:nvSpPr>
        <p:spPr>
          <a:xfrm flipH="1">
            <a:off x="7633580" y="3106790"/>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a:t>
            </a:r>
          </a:p>
        </p:txBody>
      </p:sp>
      <p:sp>
        <p:nvSpPr>
          <p:cNvPr id="9" name="Pentagone 8"/>
          <p:cNvSpPr/>
          <p:nvPr/>
        </p:nvSpPr>
        <p:spPr>
          <a:xfrm flipH="1">
            <a:off x="7726074" y="3524560"/>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2b</a:t>
            </a:r>
          </a:p>
        </p:txBody>
      </p:sp>
      <p:sp>
        <p:nvSpPr>
          <p:cNvPr id="10" name="Pentagone 9"/>
          <p:cNvSpPr/>
          <p:nvPr/>
        </p:nvSpPr>
        <p:spPr>
          <a:xfrm flipH="1">
            <a:off x="7633580" y="3880275"/>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a:t>
            </a:r>
          </a:p>
        </p:txBody>
      </p:sp>
      <p:sp>
        <p:nvSpPr>
          <p:cNvPr id="11" name="Pentagone 10"/>
          <p:cNvSpPr/>
          <p:nvPr/>
        </p:nvSpPr>
        <p:spPr>
          <a:xfrm flipH="1">
            <a:off x="7733158" y="4296358"/>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3b</a:t>
            </a:r>
          </a:p>
        </p:txBody>
      </p:sp>
      <p:sp>
        <p:nvSpPr>
          <p:cNvPr id="13" name="Rectangle à coins arrondis 12"/>
          <p:cNvSpPr/>
          <p:nvPr/>
        </p:nvSpPr>
        <p:spPr>
          <a:xfrm>
            <a:off x="6482966" y="3373781"/>
            <a:ext cx="1206322" cy="529027"/>
          </a:xfrm>
          <a:prstGeom prst="roundRect">
            <a:avLst>
              <a:gd name="adj" fmla="val 0"/>
            </a:avLst>
          </a:prstGeom>
          <a:noFill/>
          <a:ln w="28575">
            <a:solidFill>
              <a:srgbClr val="FFA3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à coins arrondis 13"/>
          <p:cNvSpPr/>
          <p:nvPr/>
        </p:nvSpPr>
        <p:spPr>
          <a:xfrm>
            <a:off x="6501254" y="4147266"/>
            <a:ext cx="1225836" cy="529027"/>
          </a:xfrm>
          <a:prstGeom prst="roundRect">
            <a:avLst>
              <a:gd name="adj" fmla="val 0"/>
            </a:avLst>
          </a:prstGeom>
          <a:noFill/>
          <a:ln w="28575">
            <a:solidFill>
              <a:srgbClr val="FFA3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p:cNvSpPr txBox="1"/>
          <p:nvPr/>
        </p:nvSpPr>
        <p:spPr>
          <a:xfrm>
            <a:off x="765753" y="3559043"/>
            <a:ext cx="3407927" cy="923330"/>
          </a:xfrm>
          <a:prstGeom prst="rect">
            <a:avLst/>
          </a:prstGeom>
          <a:noFill/>
          <a:ln w="28575">
            <a:solidFill>
              <a:srgbClr val="FF0000"/>
            </a:solidFill>
          </a:ln>
        </p:spPr>
        <p:txBody>
          <a:bodyPr wrap="square" rtlCol="0">
            <a:spAutoFit/>
          </a:bodyPr>
          <a:lstStyle/>
          <a:p>
            <a:pPr algn="ctr"/>
            <a:r>
              <a:rPr lang="fr-FR" dirty="0"/>
              <a:t>Il faut s’assurer que la </a:t>
            </a:r>
            <a:r>
              <a:rPr lang="fr-FR" b="1" dirty="0">
                <a:solidFill>
                  <a:srgbClr val="80276C"/>
                </a:solidFill>
              </a:rPr>
              <a:t>vitesse de broche</a:t>
            </a:r>
            <a:r>
              <a:rPr lang="fr-FR" dirty="0"/>
              <a:t> ne dépasse pas </a:t>
            </a:r>
            <a:r>
              <a:rPr lang="fr-FR" dirty="0" err="1"/>
              <a:t>N</a:t>
            </a:r>
            <a:r>
              <a:rPr lang="fr-FR" baseline="-25000" dirty="0" err="1"/>
              <a:t>max</a:t>
            </a:r>
            <a:br>
              <a:rPr lang="fr-FR" baseline="-25000" dirty="0"/>
            </a:br>
            <a:r>
              <a:rPr lang="fr-FR" dirty="0"/>
              <a:t>(</a:t>
            </a:r>
            <a:r>
              <a:rPr lang="fr-FR" sz="1600" dirty="0"/>
              <a:t>pour SOMAB</a:t>
            </a:r>
            <a:r>
              <a:rPr lang="fr-FR" dirty="0"/>
              <a:t>: </a:t>
            </a:r>
            <a:r>
              <a:rPr lang="fr-FR" dirty="0" err="1"/>
              <a:t>N</a:t>
            </a:r>
            <a:r>
              <a:rPr lang="fr-FR" baseline="-25000" dirty="0" err="1"/>
              <a:t>max</a:t>
            </a:r>
            <a:r>
              <a:rPr lang="fr-FR" dirty="0"/>
              <a:t> =5 000 tr.min</a:t>
            </a:r>
            <a:r>
              <a:rPr lang="fr-FR" baseline="30000" dirty="0"/>
              <a:t>-1</a:t>
            </a:r>
            <a:r>
              <a:rPr lang="fr-FR" dirty="0"/>
              <a:t>)</a:t>
            </a:r>
          </a:p>
        </p:txBody>
      </p:sp>
      <p:pic>
        <p:nvPicPr>
          <p:cNvPr id="16" name="Image 15" descr="File:Attention Sign.svg - Wikimedia Comm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3" y="3684165"/>
            <a:ext cx="768396" cy="673086"/>
          </a:xfrm>
          <a:prstGeom prst="rect">
            <a:avLst/>
          </a:prstGeom>
        </p:spPr>
      </p:pic>
      <p:sp>
        <p:nvSpPr>
          <p:cNvPr id="17" name="Pentagone 5">
            <a:extLst>
              <a:ext uri="{FF2B5EF4-FFF2-40B4-BE49-F238E27FC236}">
                <a16:creationId xmlns:a16="http://schemas.microsoft.com/office/drawing/2014/main" id="{8C7FE806-0F9A-4DEF-BD3F-533A9047CDE6}"/>
              </a:ext>
            </a:extLst>
          </p:cNvPr>
          <p:cNvSpPr/>
          <p:nvPr/>
        </p:nvSpPr>
        <p:spPr>
          <a:xfrm rot="2910275">
            <a:off x="7879713" y="1239976"/>
            <a:ext cx="617448"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1b</a:t>
            </a:r>
          </a:p>
        </p:txBody>
      </p:sp>
      <p:cxnSp>
        <p:nvCxnSpPr>
          <p:cNvPr id="18" name="Connecteur en arc 10">
            <a:extLst>
              <a:ext uri="{FF2B5EF4-FFF2-40B4-BE49-F238E27FC236}">
                <a16:creationId xmlns:a16="http://schemas.microsoft.com/office/drawing/2014/main" id="{B55F1134-F6A8-4F8D-BDFD-B3965B9994C7}"/>
              </a:ext>
            </a:extLst>
          </p:cNvPr>
          <p:cNvCxnSpPr>
            <a:cxnSpLocks/>
            <a:stCxn id="15" idx="3"/>
          </p:cNvCxnSpPr>
          <p:nvPr/>
        </p:nvCxnSpPr>
        <p:spPr>
          <a:xfrm flipV="1">
            <a:off x="4173680" y="3774407"/>
            <a:ext cx="2385870" cy="246301"/>
          </a:xfrm>
          <a:prstGeom prst="curvedConnector3">
            <a:avLst>
              <a:gd name="adj1" fmla="val 50000"/>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8555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30</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Détails de l’outil: Vitesses et Avances</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2" name="Rectangle 11"/>
          <p:cNvSpPr/>
          <p:nvPr/>
        </p:nvSpPr>
        <p:spPr>
          <a:xfrm>
            <a:off x="532221" y="1315005"/>
            <a:ext cx="5983113" cy="369332"/>
          </a:xfrm>
          <a:prstGeom prst="rect">
            <a:avLst/>
          </a:prstGeom>
        </p:spPr>
        <p:txBody>
          <a:bodyPr wrap="none">
            <a:spAutoFit/>
          </a:bodyPr>
          <a:lstStyle/>
          <a:p>
            <a:r>
              <a:rPr lang="fr-FR" dirty="0"/>
              <a:t>Il est possible de définir plusieurs jeux de conditions de coupe</a:t>
            </a:r>
          </a:p>
        </p:txBody>
      </p:sp>
      <p:sp>
        <p:nvSpPr>
          <p:cNvPr id="17" name="Rectangle 16"/>
          <p:cNvSpPr/>
          <p:nvPr/>
        </p:nvSpPr>
        <p:spPr>
          <a:xfrm>
            <a:off x="247741" y="2274838"/>
            <a:ext cx="3145064" cy="2308324"/>
          </a:xfrm>
          <a:prstGeom prst="rect">
            <a:avLst/>
          </a:prstGeom>
        </p:spPr>
        <p:txBody>
          <a:bodyPr wrap="square">
            <a:spAutoFit/>
          </a:bodyPr>
          <a:lstStyle/>
          <a:p>
            <a:r>
              <a:rPr lang="fr-FR" dirty="0">
                <a:solidFill>
                  <a:srgbClr val="80276C"/>
                </a:solidFill>
              </a:rPr>
              <a:t>Le jeu de conditions de coupe  à utiliser sera à choisir dans l’opération.</a:t>
            </a:r>
          </a:p>
          <a:p>
            <a:endParaRPr lang="fr-FR" dirty="0">
              <a:solidFill>
                <a:srgbClr val="80276C"/>
              </a:solidFill>
            </a:endParaRPr>
          </a:p>
          <a:p>
            <a:endParaRPr lang="fr-FR" dirty="0">
              <a:solidFill>
                <a:srgbClr val="80276C"/>
              </a:solidFill>
            </a:endParaRPr>
          </a:p>
          <a:p>
            <a:r>
              <a:rPr lang="fr-FR" dirty="0">
                <a:solidFill>
                  <a:srgbClr val="80276C"/>
                </a:solidFill>
              </a:rPr>
              <a:t>Chaque opération peut utiliser un jeu de conditions de coupe différent !</a:t>
            </a:r>
          </a:p>
        </p:txBody>
      </p:sp>
      <p:pic>
        <p:nvPicPr>
          <p:cNvPr id="6" name="Image 5">
            <a:extLst>
              <a:ext uri="{FF2B5EF4-FFF2-40B4-BE49-F238E27FC236}">
                <a16:creationId xmlns:a16="http://schemas.microsoft.com/office/drawing/2014/main" id="{8B869178-FA8A-4098-882A-359976DBB5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3777" y="1684337"/>
            <a:ext cx="5223075" cy="4291300"/>
          </a:xfrm>
          <a:prstGeom prst="rect">
            <a:avLst/>
          </a:prstGeom>
        </p:spPr>
      </p:pic>
      <p:sp>
        <p:nvSpPr>
          <p:cNvPr id="9" name="Rectangle à coins arrondis 13">
            <a:extLst>
              <a:ext uri="{FF2B5EF4-FFF2-40B4-BE49-F238E27FC236}">
                <a16:creationId xmlns:a16="http://schemas.microsoft.com/office/drawing/2014/main" id="{C644B582-72B2-420A-A0AA-3AD825034656}"/>
              </a:ext>
            </a:extLst>
          </p:cNvPr>
          <p:cNvSpPr/>
          <p:nvPr/>
        </p:nvSpPr>
        <p:spPr>
          <a:xfrm>
            <a:off x="6202680" y="2348272"/>
            <a:ext cx="1059180" cy="745448"/>
          </a:xfrm>
          <a:prstGeom prst="roundRect">
            <a:avLst>
              <a:gd name="adj" fmla="val 2120"/>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13">
            <a:extLst>
              <a:ext uri="{FF2B5EF4-FFF2-40B4-BE49-F238E27FC236}">
                <a16:creationId xmlns:a16="http://schemas.microsoft.com/office/drawing/2014/main" id="{09A411B5-171D-40CF-AA69-605E3E986D33}"/>
              </a:ext>
            </a:extLst>
          </p:cNvPr>
          <p:cNvSpPr/>
          <p:nvPr/>
        </p:nvSpPr>
        <p:spPr>
          <a:xfrm>
            <a:off x="5120640" y="2348272"/>
            <a:ext cx="1059180" cy="745448"/>
          </a:xfrm>
          <a:prstGeom prst="roundRect">
            <a:avLst>
              <a:gd name="adj" fmla="val 2120"/>
            </a:avLst>
          </a:prstGeom>
          <a:noFill/>
          <a:ln>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1E4A2E89-73BE-44E8-94FD-6F28FC65BFB2}"/>
              </a:ext>
            </a:extLst>
          </p:cNvPr>
          <p:cNvSpPr txBox="1"/>
          <p:nvPr/>
        </p:nvSpPr>
        <p:spPr>
          <a:xfrm rot="1259678">
            <a:off x="7683155" y="3484447"/>
            <a:ext cx="1213104" cy="923330"/>
          </a:xfrm>
          <a:prstGeom prst="rect">
            <a:avLst/>
          </a:prstGeom>
          <a:noFill/>
        </p:spPr>
        <p:txBody>
          <a:bodyPr wrap="square" rtlCol="0">
            <a:spAutoFit/>
          </a:bodyPr>
          <a:lstStyle/>
          <a:p>
            <a:pPr algn="ctr"/>
            <a:r>
              <a:rPr lang="fr-FR" dirty="0">
                <a:solidFill>
                  <a:srgbClr val="FF0000"/>
                </a:solidFill>
              </a:rPr>
              <a:t>Pas 2 triplets identiques</a:t>
            </a:r>
          </a:p>
        </p:txBody>
      </p:sp>
      <p:cxnSp>
        <p:nvCxnSpPr>
          <p:cNvPr id="13" name="Connecteur en arc 10">
            <a:extLst>
              <a:ext uri="{FF2B5EF4-FFF2-40B4-BE49-F238E27FC236}">
                <a16:creationId xmlns:a16="http://schemas.microsoft.com/office/drawing/2014/main" id="{494DEEF0-F3F1-4012-8657-F85DE8BF5493}"/>
              </a:ext>
            </a:extLst>
          </p:cNvPr>
          <p:cNvCxnSpPr>
            <a:cxnSpLocks/>
            <a:stCxn id="7" idx="1"/>
            <a:endCxn id="9" idx="3"/>
          </p:cNvCxnSpPr>
          <p:nvPr/>
        </p:nvCxnSpPr>
        <p:spPr>
          <a:xfrm rot="10800000">
            <a:off x="7261860" y="2720996"/>
            <a:ext cx="461562" cy="1007800"/>
          </a:xfrm>
          <a:prstGeom prst="curvedConnector3">
            <a:avLst>
              <a:gd name="adj1" fmla="val 50000"/>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necteur en arc 10">
            <a:extLst>
              <a:ext uri="{FF2B5EF4-FFF2-40B4-BE49-F238E27FC236}">
                <a16:creationId xmlns:a16="http://schemas.microsoft.com/office/drawing/2014/main" id="{5AAB57B4-C66E-4910-B976-433B6754C675}"/>
              </a:ext>
            </a:extLst>
          </p:cNvPr>
          <p:cNvCxnSpPr>
            <a:cxnSpLocks/>
            <a:stCxn id="7" idx="1"/>
            <a:endCxn id="10" idx="2"/>
          </p:cNvCxnSpPr>
          <p:nvPr/>
        </p:nvCxnSpPr>
        <p:spPr>
          <a:xfrm rot="10800000">
            <a:off x="5650230" y="3093720"/>
            <a:ext cx="2073192" cy="635076"/>
          </a:xfrm>
          <a:prstGeom prst="curvedConnector2">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515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31</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Modifier un outil</a:t>
            </a:r>
          </a:p>
        </p:txBody>
      </p:sp>
      <p:grpSp>
        <p:nvGrpSpPr>
          <p:cNvPr id="12" name="Groupe 11"/>
          <p:cNvGrpSpPr>
            <a:grpSpLocks noChangeAspect="1"/>
          </p:cNvGrpSpPr>
          <p:nvPr/>
        </p:nvGrpSpPr>
        <p:grpSpPr>
          <a:xfrm>
            <a:off x="2089815" y="2002034"/>
            <a:ext cx="4611650" cy="3388080"/>
            <a:chOff x="3056303" y="2739320"/>
            <a:chExt cx="2889778" cy="2123058"/>
          </a:xfrm>
        </p:grpSpPr>
        <p:pic>
          <p:nvPicPr>
            <p:cNvPr id="4" name="Image 3"/>
            <p:cNvPicPr>
              <a:picLocks noChangeAspect="1"/>
            </p:cNvPicPr>
            <p:nvPr/>
          </p:nvPicPr>
          <p:blipFill>
            <a:blip r:embed="rId2"/>
            <a:stretch>
              <a:fillRect/>
            </a:stretch>
          </p:blipFill>
          <p:spPr>
            <a:xfrm>
              <a:off x="3560303" y="2739320"/>
              <a:ext cx="2385778" cy="2123058"/>
            </a:xfrm>
            <a:prstGeom prst="rect">
              <a:avLst/>
            </a:prstGeom>
            <a:ln>
              <a:solidFill>
                <a:srgbClr val="80276C"/>
              </a:solidFill>
            </a:ln>
          </p:spPr>
        </p:pic>
        <p:grpSp>
          <p:nvGrpSpPr>
            <p:cNvPr id="5" name="Groupe 4"/>
            <p:cNvGrpSpPr/>
            <p:nvPr/>
          </p:nvGrpSpPr>
          <p:grpSpPr>
            <a:xfrm>
              <a:off x="3056303" y="3373410"/>
              <a:ext cx="2775738" cy="864424"/>
              <a:chOff x="1397984" y="5264204"/>
              <a:chExt cx="2775738" cy="864424"/>
            </a:xfrm>
          </p:grpSpPr>
          <p:sp>
            <p:nvSpPr>
              <p:cNvPr id="6" name="Pentagone 5"/>
              <p:cNvSpPr/>
              <p:nvPr/>
            </p:nvSpPr>
            <p:spPr>
              <a:xfrm>
                <a:off x="1397984" y="5264204"/>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7" name="Pentagone 6"/>
              <p:cNvSpPr/>
              <p:nvPr/>
            </p:nvSpPr>
            <p:spPr>
              <a:xfrm flipH="1">
                <a:off x="3669722" y="5876628"/>
                <a:ext cx="504000" cy="252000"/>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grpSp>
      </p:grpSp>
      <p:sp>
        <p:nvSpPr>
          <p:cNvPr id="13" name="Espace réservé du texte 3"/>
          <p:cNvSpPr txBox="1">
            <a:spLocks/>
          </p:cNvSpPr>
          <p:nvPr/>
        </p:nvSpPr>
        <p:spPr>
          <a:xfrm>
            <a:off x="239357" y="1306188"/>
            <a:ext cx="8641172" cy="445453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1. Ouvrir l’onglet des</a:t>
            </a:r>
            <a:r>
              <a:rPr lang="fr-FR" sz="1800" i="1" dirty="0"/>
              <a:t> </a:t>
            </a:r>
            <a:r>
              <a:rPr lang="fr-FR" sz="1800" i="1" dirty="0">
                <a:solidFill>
                  <a:srgbClr val="009999"/>
                </a:solidFill>
              </a:rPr>
              <a:t>Ressources</a:t>
            </a:r>
          </a:p>
          <a:p>
            <a:r>
              <a:rPr lang="fr-FR" sz="1800" dirty="0"/>
              <a:t>	(Ne pas confondre avec l’onglet </a:t>
            </a:r>
            <a:r>
              <a:rPr lang="fr-FR" sz="1800" i="1" dirty="0"/>
              <a:t>Arbre)</a:t>
            </a:r>
          </a:p>
          <a:p>
            <a:endParaRPr lang="fr-FR" sz="1800" i="1" dirty="0"/>
          </a:p>
          <a:p>
            <a:endParaRPr lang="fr-FR" sz="1800" i="1" dirty="0"/>
          </a:p>
          <a:p>
            <a:endParaRPr lang="fr-FR" sz="1800" i="1" dirty="0"/>
          </a:p>
          <a:p>
            <a:endParaRPr lang="fr-FR" sz="1800" i="1" dirty="0"/>
          </a:p>
          <a:p>
            <a:endParaRPr lang="fr-FR" sz="1800" i="1" dirty="0"/>
          </a:p>
          <a:p>
            <a:endParaRPr lang="fr-FR" sz="1800" i="1" dirty="0"/>
          </a:p>
          <a:p>
            <a:endParaRPr lang="fr-FR" sz="1800" i="1" dirty="0"/>
          </a:p>
          <a:p>
            <a:endParaRPr lang="fr-FR" sz="1800" i="1" dirty="0"/>
          </a:p>
          <a:p>
            <a:endParaRPr lang="fr-FR" sz="1800" i="1" dirty="0"/>
          </a:p>
          <a:p>
            <a:r>
              <a:rPr lang="fr-FR" sz="1800" dirty="0"/>
              <a:t>2. Clic-droit sur l’outil à modifier </a:t>
            </a:r>
            <a:r>
              <a:rPr lang="fr-FR" sz="1800" dirty="0">
                <a:sym typeface="Wingdings 3" panose="05040102010807070707" pitchFamily="18" charset="2"/>
              </a:rPr>
              <a:t> « </a:t>
            </a:r>
            <a:r>
              <a:rPr lang="fr-FR" sz="1800" dirty="0">
                <a:solidFill>
                  <a:srgbClr val="009999"/>
                </a:solidFill>
                <a:sym typeface="Wingdings 3" panose="05040102010807070707" pitchFamily="18" charset="2"/>
              </a:rPr>
              <a:t>Modifier une ressource CN en 3D</a:t>
            </a:r>
            <a:r>
              <a:rPr lang="fr-FR" sz="1800" dirty="0">
                <a:sym typeface="Wingdings 3" panose="05040102010807070707" pitchFamily="18" charset="2"/>
              </a:rPr>
              <a:t> »</a:t>
            </a:r>
            <a:endParaRPr lang="fr-FR" sz="1800" dirty="0"/>
          </a:p>
        </p:txBody>
      </p:sp>
    </p:spTree>
    <p:extLst>
      <p:ext uri="{BB962C8B-B14F-4D97-AF65-F5344CB8AC3E}">
        <p14:creationId xmlns:p14="http://schemas.microsoft.com/office/powerpoint/2010/main" val="28603847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32</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Créer l’opération</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5" name="ZoneTexte 4"/>
          <p:cNvSpPr txBox="1"/>
          <p:nvPr/>
        </p:nvSpPr>
        <p:spPr>
          <a:xfrm>
            <a:off x="979732" y="1575214"/>
            <a:ext cx="2763898"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a:t>
            </a:r>
            <a:r>
              <a:rPr lang="fr-FR" b="1" dirty="0" err="1">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Surfacage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6" name="Rectangle 5"/>
          <p:cNvSpPr/>
          <p:nvPr/>
        </p:nvSpPr>
        <p:spPr>
          <a:xfrm>
            <a:off x="346880" y="1299624"/>
            <a:ext cx="3647152"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err="1">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Prismatic</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a:t>
            </a:r>
            <a:r>
              <a:rPr lang="fr-FR" b="1" dirty="0" err="1">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Machining</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pic>
        <p:nvPicPr>
          <p:cNvPr id="7" name="Image 6"/>
          <p:cNvPicPr>
            <a:picLocks noChangeAspect="1"/>
          </p:cNvPicPr>
          <p:nvPr/>
        </p:nvPicPr>
        <p:blipFill rotWithShape="1">
          <a:blip r:embed="rId2"/>
          <a:srcRect l="11912" t="4638" r="14392" b="17170"/>
          <a:stretch/>
        </p:blipFill>
        <p:spPr>
          <a:xfrm>
            <a:off x="3929886" y="1503807"/>
            <a:ext cx="780289" cy="841248"/>
          </a:xfrm>
          <a:prstGeom prst="rect">
            <a:avLst/>
          </a:prstGeom>
          <a:ln>
            <a:solidFill>
              <a:srgbClr val="2DB5B2"/>
            </a:solidFill>
          </a:ln>
        </p:spPr>
      </p:pic>
      <p:sp>
        <p:nvSpPr>
          <p:cNvPr id="8" name="Rectangle 7"/>
          <p:cNvSpPr/>
          <p:nvPr/>
        </p:nvSpPr>
        <p:spPr>
          <a:xfrm>
            <a:off x="346880" y="2826036"/>
            <a:ext cx="8651727" cy="646331"/>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Sélectionner l’opération de référence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après laquelle insérer </a:t>
            </a:r>
            <a:r>
              <a:rPr lang="fr-FR" dirty="0">
                <a:latin typeface="Arial" panose="020B0604020202020204" pitchFamily="34" charset="0"/>
                <a:cs typeface="Arial" panose="020B0604020202020204" pitchFamily="34" charset="0"/>
                <a:sym typeface="Wingdings" panose="05000000000000000000" pitchFamily="2" charset="2"/>
              </a:rPr>
              <a:t>le surfaçage</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	Ici ce sera le « programme de fabrication » (car 1</a:t>
            </a:r>
            <a:r>
              <a:rPr lang="fr-FR" baseline="30000" dirty="0">
                <a:latin typeface="Arial" panose="020B0604020202020204" pitchFamily="34" charset="0"/>
                <a:cs typeface="Arial" panose="020B0604020202020204" pitchFamily="34" charset="0"/>
                <a:sym typeface="Wingdings" panose="05000000000000000000" pitchFamily="2" charset="2"/>
              </a:rPr>
              <a:t>ère</a:t>
            </a:r>
            <a:r>
              <a:rPr lang="fr-FR" dirty="0">
                <a:latin typeface="Arial" panose="020B0604020202020204" pitchFamily="34" charset="0"/>
                <a:cs typeface="Arial" panose="020B0604020202020204" pitchFamily="34" charset="0"/>
                <a:sym typeface="Wingdings" panose="05000000000000000000" pitchFamily="2" charset="2"/>
              </a:rPr>
              <a:t> opération de la phase)</a:t>
            </a:r>
            <a:endParaRPr lang="fr-FR" dirty="0"/>
          </a:p>
        </p:txBody>
      </p:sp>
      <p:grpSp>
        <p:nvGrpSpPr>
          <p:cNvPr id="15" name="Groupe 14"/>
          <p:cNvGrpSpPr/>
          <p:nvPr/>
        </p:nvGrpSpPr>
        <p:grpSpPr>
          <a:xfrm>
            <a:off x="1238383" y="3526313"/>
            <a:ext cx="5920120" cy="2038350"/>
            <a:chOff x="1472063" y="3505993"/>
            <a:chExt cx="5920120" cy="2038350"/>
          </a:xfrm>
        </p:grpSpPr>
        <p:pic>
          <p:nvPicPr>
            <p:cNvPr id="9" name="Image 8"/>
            <p:cNvPicPr>
              <a:picLocks noChangeAspect="1"/>
            </p:cNvPicPr>
            <p:nvPr/>
          </p:nvPicPr>
          <p:blipFill>
            <a:blip r:embed="rId3"/>
            <a:stretch>
              <a:fillRect/>
            </a:stretch>
          </p:blipFill>
          <p:spPr>
            <a:xfrm>
              <a:off x="2029608" y="3505993"/>
              <a:ext cx="5362575" cy="2038350"/>
            </a:xfrm>
            <a:prstGeom prst="rect">
              <a:avLst/>
            </a:prstGeom>
          </p:spPr>
        </p:pic>
        <p:sp>
          <p:nvSpPr>
            <p:cNvPr id="12" name="Pentagone 11"/>
            <p:cNvSpPr/>
            <p:nvPr/>
          </p:nvSpPr>
          <p:spPr>
            <a:xfrm>
              <a:off x="1472063" y="3559544"/>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13" name="Pentagone 12"/>
            <p:cNvSpPr/>
            <p:nvPr/>
          </p:nvSpPr>
          <p:spPr>
            <a:xfrm flipH="1">
              <a:off x="5631179" y="4848245"/>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grpSp>
    </p:spTree>
    <p:extLst>
      <p:ext uri="{BB962C8B-B14F-4D97-AF65-F5344CB8AC3E}">
        <p14:creationId xmlns:p14="http://schemas.microsoft.com/office/powerpoint/2010/main" val="811666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9479AB4-234C-4E44-B9A5-00E507A3D5F4}"/>
              </a:ext>
            </a:extLst>
          </p:cNvPr>
          <p:cNvSpPr>
            <a:spLocks noGrp="1"/>
          </p:cNvSpPr>
          <p:nvPr>
            <p:ph type="sldNum" sz="quarter" idx="4"/>
          </p:nvPr>
        </p:nvSpPr>
        <p:spPr/>
        <p:txBody>
          <a:bodyPr/>
          <a:lstStyle/>
          <a:p>
            <a:fld id="{5A4C5B2E-C222-42BA-A6AE-2E2D0C9DED18}" type="slidenum">
              <a:rPr lang="fr-FR" smtClean="0"/>
              <a:pPr/>
              <a:t>33</a:t>
            </a:fld>
            <a:endParaRPr lang="fr-FR" dirty="0"/>
          </a:p>
        </p:txBody>
      </p:sp>
      <p:pic>
        <p:nvPicPr>
          <p:cNvPr id="3" name="Image 2">
            <a:extLst>
              <a:ext uri="{FF2B5EF4-FFF2-40B4-BE49-F238E27FC236}">
                <a16:creationId xmlns:a16="http://schemas.microsoft.com/office/drawing/2014/main" id="{7E288EEB-97C2-48FE-94C9-3DD35A1BA688}"/>
              </a:ext>
            </a:extLst>
          </p:cNvPr>
          <p:cNvPicPr>
            <a:picLocks noChangeAspect="1"/>
          </p:cNvPicPr>
          <p:nvPr/>
        </p:nvPicPr>
        <p:blipFill>
          <a:blip r:embed="rId2"/>
          <a:stretch>
            <a:fillRect/>
          </a:stretch>
        </p:blipFill>
        <p:spPr>
          <a:xfrm>
            <a:off x="5090545" y="1323527"/>
            <a:ext cx="3938475" cy="3412490"/>
          </a:xfrm>
          <a:prstGeom prst="rect">
            <a:avLst/>
          </a:prstGeom>
        </p:spPr>
      </p:pic>
      <p:sp>
        <p:nvSpPr>
          <p:cNvPr id="4" name="Rectangle 3">
            <a:extLst>
              <a:ext uri="{FF2B5EF4-FFF2-40B4-BE49-F238E27FC236}">
                <a16:creationId xmlns:a16="http://schemas.microsoft.com/office/drawing/2014/main" id="{C189D992-55F1-4C6A-A181-56206D6E4DDB}"/>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Sélection de l’outil</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A69872E0-F5A8-4190-988D-CEE735170BEF}"/>
              </a:ext>
            </a:extLst>
          </p:cNvPr>
          <p:cNvSpPr/>
          <p:nvPr/>
        </p:nvSpPr>
        <p:spPr>
          <a:xfrm>
            <a:off x="189108" y="1089122"/>
            <a:ext cx="4382892" cy="1200329"/>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Vous pouvez choisir un outil qui a déjà été crée dans la base de données: il suffit d’utiliser les paramètres pour filtrer la recherche.</a:t>
            </a:r>
            <a:endParaRPr lang="fr-FR" dirty="0"/>
          </a:p>
        </p:txBody>
      </p:sp>
      <p:sp>
        <p:nvSpPr>
          <p:cNvPr id="6" name="Rectangle 5">
            <a:extLst>
              <a:ext uri="{FF2B5EF4-FFF2-40B4-BE49-F238E27FC236}">
                <a16:creationId xmlns:a16="http://schemas.microsoft.com/office/drawing/2014/main" id="{B5CBB2B4-AE4F-4863-A047-1BE20296F460}"/>
              </a:ext>
            </a:extLst>
          </p:cNvPr>
          <p:cNvSpPr/>
          <p:nvPr/>
        </p:nvSpPr>
        <p:spPr>
          <a:xfrm>
            <a:off x="142625" y="2315576"/>
            <a:ext cx="4693920" cy="2893100"/>
          </a:xfrm>
          <a:prstGeom prst="rect">
            <a:avLst/>
          </a:prstGeom>
        </p:spPr>
        <p:txBody>
          <a:bodyPr wrap="square">
            <a:spAutoFit/>
          </a:bodyPr>
          <a:lstStyle/>
          <a:p>
            <a:r>
              <a:rPr lang="fr-FR" sz="2000" b="1" i="1" u="sng" dirty="0">
                <a:solidFill>
                  <a:srgbClr val="80276C"/>
                </a:solidFill>
                <a:latin typeface="Arial" panose="020B0604020202020204" pitchFamily="34" charset="0"/>
                <a:cs typeface="Arial" panose="020B0604020202020204" pitchFamily="34" charset="0"/>
                <a:sym typeface="Wingdings" panose="05000000000000000000" pitchFamily="2" charset="2"/>
              </a:rPr>
              <a:t>Dans notre cas:</a:t>
            </a:r>
          </a:p>
          <a:p>
            <a:endParaRPr lang="fr-FR" dirty="0">
              <a:latin typeface="Arial" panose="020B0604020202020204" pitchFamily="34" charset="0"/>
              <a:cs typeface="Arial" panose="020B0604020202020204" pitchFamily="34" charset="0"/>
              <a:sym typeface="Wingdings" panose="05000000000000000000" pitchFamily="2" charset="2"/>
            </a:endParaRPr>
          </a:p>
          <a:p>
            <a:r>
              <a:rPr lang="fr-FR" dirty="0">
                <a:latin typeface="Arial" panose="020B0604020202020204" pitchFamily="34" charset="0"/>
                <a:cs typeface="Arial" panose="020B0604020202020204" pitchFamily="34" charset="0"/>
                <a:sym typeface="Wingdings" panose="05000000000000000000" pitchFamily="2" charset="2"/>
              </a:rPr>
              <a:t>1) Nous utiliserons l’outil que nous venons juste de créer.</a:t>
            </a:r>
          </a:p>
          <a:p>
            <a:r>
              <a:rPr lang="fr-FR" dirty="0">
                <a:latin typeface="Arial" panose="020B0604020202020204" pitchFamily="34" charset="0"/>
                <a:cs typeface="Arial" panose="020B0604020202020204" pitchFamily="34" charset="0"/>
                <a:sym typeface="Wingdings" panose="05000000000000000000" pitchFamily="2" charset="2"/>
              </a:rPr>
              <a:t>	→</a:t>
            </a:r>
            <a:r>
              <a:rPr lang="fr-FR" b="1" dirty="0">
                <a:solidFill>
                  <a:srgbClr val="FFA300"/>
                </a:solidFill>
                <a:latin typeface="Arial" panose="020B0604020202020204" pitchFamily="34" charset="0"/>
                <a:cs typeface="Arial" panose="020B0604020202020204" pitchFamily="34" charset="0"/>
                <a:sym typeface="Wingdings" panose="05000000000000000000" pitchFamily="2" charset="2"/>
              </a:rPr>
              <a:t> Sélectionnez dans la session </a:t>
            </a:r>
          </a:p>
          <a:p>
            <a:endParaRPr lang="fr-FR" b="1" dirty="0">
              <a:solidFill>
                <a:srgbClr val="FFA300"/>
              </a:solidFill>
              <a:latin typeface="Arial" panose="020B0604020202020204" pitchFamily="34" charset="0"/>
              <a:cs typeface="Arial" panose="020B0604020202020204" pitchFamily="34" charset="0"/>
              <a:sym typeface="Wingdings" panose="05000000000000000000" pitchFamily="2" charset="2"/>
            </a:endParaRPr>
          </a:p>
          <a:p>
            <a:r>
              <a:rPr lang="fr-FR" dirty="0">
                <a:latin typeface="Arial" panose="020B0604020202020204" pitchFamily="34" charset="0"/>
                <a:cs typeface="Arial" panose="020B0604020202020204" pitchFamily="34" charset="0"/>
                <a:sym typeface="Wingdings" panose="05000000000000000000" pitchFamily="2" charset="2"/>
              </a:rPr>
              <a:t>2) Sélectionner l’outil dans l’onglet « arbre » </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	</a:t>
            </a:r>
            <a:r>
              <a:rPr lang="fr-FR" i="1" dirty="0">
                <a:latin typeface="Arial" panose="020B0604020202020204" pitchFamily="34" charset="0"/>
                <a:cs typeface="Arial" panose="020B0604020202020204" pitchFamily="34" charset="0"/>
                <a:sym typeface="Wingdings" panose="05000000000000000000" pitchFamily="2" charset="2"/>
              </a:rPr>
              <a:t>(Onglets du coté gauche)</a:t>
            </a:r>
            <a:r>
              <a:rPr lang="fr-FR" dirty="0">
                <a:latin typeface="Arial" panose="020B0604020202020204" pitchFamily="34" charset="0"/>
                <a:cs typeface="Arial" panose="020B0604020202020204" pitchFamily="34" charset="0"/>
                <a:sym typeface="Wingdings" panose="05000000000000000000" pitchFamily="2" charset="2"/>
              </a:rPr>
              <a:t>	</a:t>
            </a:r>
          </a:p>
          <a:p>
            <a:endParaRPr lang="fr-FR" dirty="0">
              <a:latin typeface="Arial" panose="020B0604020202020204" pitchFamily="34" charset="0"/>
              <a:cs typeface="Arial" panose="020B0604020202020204" pitchFamily="34" charset="0"/>
              <a:sym typeface="Wingdings" panose="05000000000000000000" pitchFamily="2" charset="2"/>
            </a:endParaRPr>
          </a:p>
          <a:p>
            <a:r>
              <a:rPr lang="fr-FR" dirty="0">
                <a:latin typeface="Arial" panose="020B0604020202020204" pitchFamily="34" charset="0"/>
                <a:cs typeface="Arial" panose="020B0604020202020204" pitchFamily="34" charset="0"/>
                <a:sym typeface="Wingdings" panose="05000000000000000000" pitchFamily="2" charset="2"/>
              </a:rPr>
              <a:t>3) Ne pas rechercher d’assemblage d’outil</a:t>
            </a:r>
            <a:endParaRPr lang="fr-FR" dirty="0"/>
          </a:p>
        </p:txBody>
      </p:sp>
      <p:sp>
        <p:nvSpPr>
          <p:cNvPr id="7" name="Rectangle à coins arrondis 5">
            <a:extLst>
              <a:ext uri="{FF2B5EF4-FFF2-40B4-BE49-F238E27FC236}">
                <a16:creationId xmlns:a16="http://schemas.microsoft.com/office/drawing/2014/main" id="{F28BB382-2836-4E7C-8FAE-4A7CD53B21F6}"/>
              </a:ext>
            </a:extLst>
          </p:cNvPr>
          <p:cNvSpPr/>
          <p:nvPr/>
        </p:nvSpPr>
        <p:spPr>
          <a:xfrm>
            <a:off x="6618659" y="4371143"/>
            <a:ext cx="271270" cy="251637"/>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8" name="Connecteur en arc 10">
            <a:extLst>
              <a:ext uri="{FF2B5EF4-FFF2-40B4-BE49-F238E27FC236}">
                <a16:creationId xmlns:a16="http://schemas.microsoft.com/office/drawing/2014/main" id="{894EAB7D-3AD1-4FB9-BFD0-54D30FFDFD4A}"/>
              </a:ext>
            </a:extLst>
          </p:cNvPr>
          <p:cNvCxnSpPr>
            <a:cxnSpLocks/>
            <a:endCxn id="7" idx="1"/>
          </p:cNvCxnSpPr>
          <p:nvPr/>
        </p:nvCxnSpPr>
        <p:spPr>
          <a:xfrm>
            <a:off x="4694878" y="3616960"/>
            <a:ext cx="1923781" cy="880002"/>
          </a:xfrm>
          <a:prstGeom prst="curvedConnector3">
            <a:avLst>
              <a:gd name="adj1" fmla="val 50000"/>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8EEF3A72-09AB-4ADC-87D5-9674535B6B29}"/>
              </a:ext>
            </a:extLst>
          </p:cNvPr>
          <p:cNvPicPr>
            <a:picLocks noChangeAspect="1"/>
          </p:cNvPicPr>
          <p:nvPr/>
        </p:nvPicPr>
        <p:blipFill>
          <a:blip r:embed="rId3"/>
          <a:stretch>
            <a:fillRect/>
          </a:stretch>
        </p:blipFill>
        <p:spPr>
          <a:xfrm>
            <a:off x="2189924" y="5205622"/>
            <a:ext cx="2512574" cy="1343654"/>
          </a:xfrm>
          <a:prstGeom prst="rect">
            <a:avLst/>
          </a:prstGeom>
        </p:spPr>
      </p:pic>
      <p:sp>
        <p:nvSpPr>
          <p:cNvPr id="12" name="Rectangle à coins arrondis 5">
            <a:extLst>
              <a:ext uri="{FF2B5EF4-FFF2-40B4-BE49-F238E27FC236}">
                <a16:creationId xmlns:a16="http://schemas.microsoft.com/office/drawing/2014/main" id="{676BF9E8-1DB6-43C7-9C7C-DACD752FD7FE}"/>
              </a:ext>
            </a:extLst>
          </p:cNvPr>
          <p:cNvSpPr/>
          <p:nvPr/>
        </p:nvSpPr>
        <p:spPr>
          <a:xfrm>
            <a:off x="4167558" y="6297639"/>
            <a:ext cx="467941" cy="176821"/>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Pentagone 11">
            <a:extLst>
              <a:ext uri="{FF2B5EF4-FFF2-40B4-BE49-F238E27FC236}">
                <a16:creationId xmlns:a16="http://schemas.microsoft.com/office/drawing/2014/main" id="{C99AAD54-8133-43C8-88DE-2596651DBF1B}"/>
              </a:ext>
            </a:extLst>
          </p:cNvPr>
          <p:cNvSpPr/>
          <p:nvPr/>
        </p:nvSpPr>
        <p:spPr>
          <a:xfrm rot="2591043">
            <a:off x="6175508" y="4056786"/>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16" name="Pentagone 12">
            <a:extLst>
              <a:ext uri="{FF2B5EF4-FFF2-40B4-BE49-F238E27FC236}">
                <a16:creationId xmlns:a16="http://schemas.microsoft.com/office/drawing/2014/main" id="{EF36DAEB-86AB-461C-95A1-6B0FCE0FC2E9}"/>
              </a:ext>
            </a:extLst>
          </p:cNvPr>
          <p:cNvSpPr/>
          <p:nvPr/>
        </p:nvSpPr>
        <p:spPr>
          <a:xfrm flipH="1">
            <a:off x="4635499" y="6241286"/>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spTree>
    <p:extLst>
      <p:ext uri="{BB962C8B-B14F-4D97-AF65-F5344CB8AC3E}">
        <p14:creationId xmlns:p14="http://schemas.microsoft.com/office/powerpoint/2010/main" val="30408547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EE182D2A-4CE9-46F6-A4C8-EB6F2CBB8065}"/>
              </a:ext>
            </a:extLst>
          </p:cNvPr>
          <p:cNvPicPr>
            <a:picLocks noChangeAspect="1"/>
          </p:cNvPicPr>
          <p:nvPr/>
        </p:nvPicPr>
        <p:blipFill>
          <a:blip r:embed="rId2"/>
          <a:stretch>
            <a:fillRect/>
          </a:stretch>
        </p:blipFill>
        <p:spPr>
          <a:xfrm>
            <a:off x="4356829" y="1422555"/>
            <a:ext cx="4306724" cy="4552433"/>
          </a:xfrm>
          <a:prstGeom prst="rect">
            <a:avLst/>
          </a:prstGeom>
        </p:spPr>
      </p:pic>
      <p:sp>
        <p:nvSpPr>
          <p:cNvPr id="2" name="Espace réservé du numéro de diapositive 1"/>
          <p:cNvSpPr>
            <a:spLocks noGrp="1"/>
          </p:cNvSpPr>
          <p:nvPr>
            <p:ph type="sldNum" sz="quarter" idx="4"/>
          </p:nvPr>
        </p:nvSpPr>
        <p:spPr/>
        <p:txBody>
          <a:bodyPr/>
          <a:lstStyle/>
          <a:p>
            <a:fld id="{5A4C5B2E-C222-42BA-A6AE-2E2D0C9DED18}" type="slidenum">
              <a:rPr lang="fr-FR" smtClean="0"/>
              <a:pPr/>
              <a:t>34</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Les onglets d’une opération d’usinage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5" name="Pentagone 4"/>
          <p:cNvSpPr/>
          <p:nvPr/>
        </p:nvSpPr>
        <p:spPr>
          <a:xfrm rot="16200000" flipH="1">
            <a:off x="4923936" y="1386354"/>
            <a:ext cx="468000" cy="40215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7030A0"/>
                </a:solidFill>
              </a:rPr>
              <a:t>1</a:t>
            </a:r>
          </a:p>
        </p:txBody>
      </p:sp>
      <p:sp>
        <p:nvSpPr>
          <p:cNvPr id="6" name="Espace réservé du texte 3"/>
          <p:cNvSpPr txBox="1">
            <a:spLocks/>
          </p:cNvSpPr>
          <p:nvPr/>
        </p:nvSpPr>
        <p:spPr>
          <a:xfrm>
            <a:off x="0" y="1723032"/>
            <a:ext cx="4403763" cy="31642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Outil</a:t>
            </a:r>
            <a:br>
              <a:rPr lang="fr-FR" sz="1800" dirty="0"/>
            </a:br>
            <a:endParaRPr lang="fr-FR" sz="1800" dirty="0"/>
          </a:p>
          <a:p>
            <a:pPr marL="342900" indent="-342900">
              <a:buAutoNum type="arabicPeriod"/>
            </a:pPr>
            <a:r>
              <a:rPr lang="fr-FR" sz="1800" dirty="0"/>
              <a:t>Géométrie : Surfaces concernées</a:t>
            </a:r>
            <a:br>
              <a:rPr lang="fr-FR" sz="1800" dirty="0"/>
            </a:br>
            <a:endParaRPr lang="fr-FR" sz="1800" dirty="0"/>
          </a:p>
          <a:p>
            <a:pPr marL="342900" indent="-342900">
              <a:buAutoNum type="arabicPeriod"/>
            </a:pPr>
            <a:r>
              <a:rPr lang="fr-FR" sz="1800" dirty="0"/>
              <a:t>Stratégie d’usinage</a:t>
            </a:r>
            <a:br>
              <a:rPr lang="fr-FR" sz="1800" dirty="0"/>
            </a:br>
            <a:endParaRPr lang="fr-FR" sz="1800" dirty="0"/>
          </a:p>
          <a:p>
            <a:pPr marL="342900" indent="-342900">
              <a:buAutoNum type="arabicPeriod"/>
            </a:pPr>
            <a:r>
              <a:rPr lang="fr-FR" sz="1800" dirty="0"/>
              <a:t>Axe outil</a:t>
            </a:r>
          </a:p>
          <a:p>
            <a:pPr marL="342900" indent="-342900">
              <a:buAutoNum type="arabicPeriod"/>
            </a:pPr>
            <a:endParaRPr lang="fr-FR" sz="1800" dirty="0"/>
          </a:p>
          <a:p>
            <a:pPr marL="342900" indent="-342900">
              <a:buAutoNum type="arabicPeriod"/>
            </a:pPr>
            <a:r>
              <a:rPr lang="fr-FR" sz="1800" dirty="0"/>
              <a:t>Trajectoire d’Approche/Retrait</a:t>
            </a:r>
          </a:p>
          <a:p>
            <a:pPr marL="342900" indent="-342900">
              <a:buAutoNum type="arabicPeriod"/>
            </a:pPr>
            <a:endParaRPr lang="fr-FR" sz="1800" dirty="0"/>
          </a:p>
          <a:p>
            <a:pPr marL="342900" indent="-342900">
              <a:buAutoNum type="arabicPeriod"/>
            </a:pPr>
            <a:r>
              <a:rPr lang="fr-FR" sz="1800" dirty="0"/>
              <a:t>Vitesses</a:t>
            </a:r>
          </a:p>
        </p:txBody>
      </p:sp>
      <p:sp>
        <p:nvSpPr>
          <p:cNvPr id="7" name="Pentagone 6"/>
          <p:cNvSpPr/>
          <p:nvPr/>
        </p:nvSpPr>
        <p:spPr>
          <a:xfrm rot="16200000" flipH="1">
            <a:off x="5983390" y="1386354"/>
            <a:ext cx="468000" cy="40215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7030A0"/>
                </a:solidFill>
              </a:rPr>
              <a:t>3</a:t>
            </a:r>
          </a:p>
        </p:txBody>
      </p:sp>
      <p:sp>
        <p:nvSpPr>
          <p:cNvPr id="8" name="Pentagone 7"/>
          <p:cNvSpPr/>
          <p:nvPr/>
        </p:nvSpPr>
        <p:spPr>
          <a:xfrm rot="16200000" flipH="1">
            <a:off x="7057202" y="1386354"/>
            <a:ext cx="468000" cy="40215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7030A0"/>
                </a:solidFill>
              </a:rPr>
              <a:t>5</a:t>
            </a:r>
          </a:p>
        </p:txBody>
      </p:sp>
      <p:sp>
        <p:nvSpPr>
          <p:cNvPr id="9" name="Pentagone 8"/>
          <p:cNvSpPr/>
          <p:nvPr/>
        </p:nvSpPr>
        <p:spPr>
          <a:xfrm rot="16200000" flipH="1">
            <a:off x="5446466" y="1386354"/>
            <a:ext cx="468000" cy="402154"/>
          </a:xfrm>
          <a:prstGeom prst="homePlate">
            <a:avLst/>
          </a:prstGeom>
          <a:solidFill>
            <a:srgbClr val="80276C"/>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FFA300"/>
                </a:solidFill>
              </a:rPr>
              <a:t>2</a:t>
            </a:r>
          </a:p>
        </p:txBody>
      </p:sp>
      <p:sp>
        <p:nvSpPr>
          <p:cNvPr id="10" name="Pentagone 9"/>
          <p:cNvSpPr/>
          <p:nvPr/>
        </p:nvSpPr>
        <p:spPr>
          <a:xfrm rot="16200000" flipH="1">
            <a:off x="6532243" y="1386354"/>
            <a:ext cx="468000" cy="402154"/>
          </a:xfrm>
          <a:prstGeom prst="homePlate">
            <a:avLst/>
          </a:prstGeom>
          <a:solidFill>
            <a:srgbClr val="80276C"/>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FFA300"/>
                </a:solidFill>
              </a:rPr>
              <a:t>4</a:t>
            </a:r>
          </a:p>
        </p:txBody>
      </p:sp>
      <p:sp>
        <p:nvSpPr>
          <p:cNvPr id="12" name="Pentagone 9">
            <a:extLst>
              <a:ext uri="{FF2B5EF4-FFF2-40B4-BE49-F238E27FC236}">
                <a16:creationId xmlns:a16="http://schemas.microsoft.com/office/drawing/2014/main" id="{1C11ED53-0369-4C36-87F1-A3840EAD6763}"/>
              </a:ext>
            </a:extLst>
          </p:cNvPr>
          <p:cNvSpPr/>
          <p:nvPr/>
        </p:nvSpPr>
        <p:spPr>
          <a:xfrm rot="16200000" flipH="1">
            <a:off x="7565544" y="1386354"/>
            <a:ext cx="468000" cy="402154"/>
          </a:xfrm>
          <a:prstGeom prst="homePlate">
            <a:avLst/>
          </a:prstGeom>
          <a:solidFill>
            <a:srgbClr val="80276C"/>
          </a:solidFill>
          <a:ln>
            <a:noFill/>
          </a:ln>
        </p:spPr>
        <p:style>
          <a:lnRef idx="2">
            <a:schemeClr val="accent4">
              <a:shade val="50000"/>
            </a:schemeClr>
          </a:lnRef>
          <a:fillRef idx="1">
            <a:schemeClr val="accent4"/>
          </a:fillRef>
          <a:effectRef idx="0">
            <a:schemeClr val="accent4"/>
          </a:effectRef>
          <a:fontRef idx="minor">
            <a:schemeClr val="lt1"/>
          </a:fontRef>
        </p:style>
        <p:txBody>
          <a:bodyPr vert="vert" rtlCol="0" anchor="ctr"/>
          <a:lstStyle/>
          <a:p>
            <a:pPr algn="ctr"/>
            <a:r>
              <a:rPr lang="fr-FR" sz="1400" dirty="0">
                <a:solidFill>
                  <a:srgbClr val="FFA300"/>
                </a:solidFill>
              </a:rPr>
              <a:t>6</a:t>
            </a:r>
          </a:p>
        </p:txBody>
      </p:sp>
    </p:spTree>
    <p:extLst>
      <p:ext uri="{BB962C8B-B14F-4D97-AF65-F5344CB8AC3E}">
        <p14:creationId xmlns:p14="http://schemas.microsoft.com/office/powerpoint/2010/main" val="2981697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4265DEF-A6CF-4644-B9BF-F514E55F2419}"/>
              </a:ext>
            </a:extLst>
          </p:cNvPr>
          <p:cNvSpPr>
            <a:spLocks noGrp="1"/>
          </p:cNvSpPr>
          <p:nvPr>
            <p:ph type="sldNum" sz="quarter" idx="4"/>
          </p:nvPr>
        </p:nvSpPr>
        <p:spPr/>
        <p:txBody>
          <a:bodyPr/>
          <a:lstStyle/>
          <a:p>
            <a:fld id="{5A4C5B2E-C222-42BA-A6AE-2E2D0C9DED18}" type="slidenum">
              <a:rPr lang="fr-FR" smtClean="0"/>
              <a:pPr/>
              <a:t>35</a:t>
            </a:fld>
            <a:endParaRPr lang="fr-FR" dirty="0"/>
          </a:p>
        </p:txBody>
      </p:sp>
      <p:sp>
        <p:nvSpPr>
          <p:cNvPr id="3" name="Rectangle 2">
            <a:extLst>
              <a:ext uri="{FF2B5EF4-FFF2-40B4-BE49-F238E27FC236}">
                <a16:creationId xmlns:a16="http://schemas.microsoft.com/office/drawing/2014/main" id="{46D1D45C-F148-4F26-848C-90ACA1C77127}"/>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L’outil</a:t>
            </a:r>
            <a:endParaRPr lang="fr-FR" altLang="fr-FR" sz="900" i="1" dirty="0">
              <a:solidFill>
                <a:srgbClr val="80276C"/>
              </a:solidFill>
              <a:latin typeface="Verdana" panose="020B0604030504040204" pitchFamily="34" charset="0"/>
              <a:ea typeface="Verdana" panose="020B0604030504040204" pitchFamily="34" charset="0"/>
            </a:endParaRPr>
          </a:p>
        </p:txBody>
      </p:sp>
      <p:grpSp>
        <p:nvGrpSpPr>
          <p:cNvPr id="6" name="Groupe 5">
            <a:extLst>
              <a:ext uri="{FF2B5EF4-FFF2-40B4-BE49-F238E27FC236}">
                <a16:creationId xmlns:a16="http://schemas.microsoft.com/office/drawing/2014/main" id="{03404350-AE61-4E53-B2F5-1F3CB9FFEBAC}"/>
              </a:ext>
            </a:extLst>
          </p:cNvPr>
          <p:cNvGrpSpPr/>
          <p:nvPr/>
        </p:nvGrpSpPr>
        <p:grpSpPr>
          <a:xfrm>
            <a:off x="3654410" y="1295805"/>
            <a:ext cx="5371454" cy="4402577"/>
            <a:chOff x="961191" y="1352143"/>
            <a:chExt cx="5371454" cy="4402577"/>
          </a:xfrm>
        </p:grpSpPr>
        <p:pic>
          <p:nvPicPr>
            <p:cNvPr id="4" name="Image 3">
              <a:extLst>
                <a:ext uri="{FF2B5EF4-FFF2-40B4-BE49-F238E27FC236}">
                  <a16:creationId xmlns:a16="http://schemas.microsoft.com/office/drawing/2014/main" id="{D92618BF-56C2-4AA2-B96A-B742CC591AE5}"/>
                </a:ext>
              </a:extLst>
            </p:cNvPr>
            <p:cNvPicPr>
              <a:picLocks noChangeAspect="1"/>
            </p:cNvPicPr>
            <p:nvPr/>
          </p:nvPicPr>
          <p:blipFill>
            <a:blip r:embed="rId2"/>
            <a:stretch>
              <a:fillRect/>
            </a:stretch>
          </p:blipFill>
          <p:spPr>
            <a:xfrm>
              <a:off x="961191" y="1352143"/>
              <a:ext cx="5371454" cy="4402577"/>
            </a:xfrm>
            <a:prstGeom prst="rect">
              <a:avLst/>
            </a:prstGeom>
          </p:spPr>
        </p:pic>
        <p:sp>
          <p:nvSpPr>
            <p:cNvPr id="5" name="Rectangle à coins arrondis 7">
              <a:extLst>
                <a:ext uri="{FF2B5EF4-FFF2-40B4-BE49-F238E27FC236}">
                  <a16:creationId xmlns:a16="http://schemas.microsoft.com/office/drawing/2014/main" id="{9EDE0625-9D5E-4757-9DBB-183576F6C139}"/>
                </a:ext>
              </a:extLst>
            </p:cNvPr>
            <p:cNvSpPr/>
            <p:nvPr/>
          </p:nvSpPr>
          <p:spPr>
            <a:xfrm flipH="1">
              <a:off x="1845697" y="1390243"/>
              <a:ext cx="549657" cy="330097"/>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sp>
        <p:nvSpPr>
          <p:cNvPr id="7" name="Espace réservé du texte 3">
            <a:extLst>
              <a:ext uri="{FF2B5EF4-FFF2-40B4-BE49-F238E27FC236}">
                <a16:creationId xmlns:a16="http://schemas.microsoft.com/office/drawing/2014/main" id="{04E6BA74-F7A3-45AB-89A7-81C9EDEAFD95}"/>
              </a:ext>
            </a:extLst>
          </p:cNvPr>
          <p:cNvSpPr txBox="1">
            <a:spLocks/>
          </p:cNvSpPr>
          <p:nvPr/>
        </p:nvSpPr>
        <p:spPr>
          <a:xfrm>
            <a:off x="118136" y="1695886"/>
            <a:ext cx="3403277" cy="3673781"/>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L’outil a été choisi à la création de l’opération, mais il peut être changé.</a:t>
            </a:r>
            <a:br>
              <a:rPr lang="fr-FR" sz="1800" dirty="0"/>
            </a:br>
            <a:endParaRPr lang="fr-FR" sz="1800" dirty="0"/>
          </a:p>
          <a:p>
            <a:pPr marL="342900" indent="-342900">
              <a:buAutoNum type="arabicPeriod"/>
            </a:pPr>
            <a:r>
              <a:rPr lang="fr-FR" sz="1800" dirty="0"/>
              <a:t>Jeu de conditions de coupe à utiliser (trajectoire verte)</a:t>
            </a:r>
            <a:br>
              <a:rPr lang="fr-FR" sz="1800" dirty="0"/>
            </a:br>
            <a:endParaRPr lang="fr-FR" sz="1800" dirty="0"/>
          </a:p>
          <a:p>
            <a:pPr marL="342900" indent="-342900">
              <a:buFont typeface="Arial" panose="020B0604020202020204" pitchFamily="34" charset="0"/>
              <a:buAutoNum type="arabicPeriod"/>
            </a:pPr>
            <a:r>
              <a:rPr lang="fr-FR" sz="1800" dirty="0"/>
              <a:t>Défini l’</a:t>
            </a:r>
            <a:r>
              <a:rPr lang="fr-FR" sz="1800" dirty="0">
                <a:solidFill>
                  <a:srgbClr val="009999"/>
                </a:solidFill>
              </a:rPr>
              <a:t>emplacement </a:t>
            </a:r>
            <a:r>
              <a:rPr lang="fr-FR" sz="1800" dirty="0"/>
              <a:t>de l’outil dans la </a:t>
            </a:r>
            <a:r>
              <a:rPr lang="fr-FR" sz="1800" dirty="0">
                <a:solidFill>
                  <a:srgbClr val="009999"/>
                </a:solidFill>
              </a:rPr>
              <a:t>tourelle</a:t>
            </a:r>
            <a:r>
              <a:rPr lang="fr-FR" sz="1800" dirty="0"/>
              <a:t> </a:t>
            </a:r>
            <a:r>
              <a:rPr lang="fr-FR" sz="1800" dirty="0">
                <a:solidFill>
                  <a:srgbClr val="009999"/>
                </a:solidFill>
              </a:rPr>
              <a:t>porte-outils</a:t>
            </a:r>
            <a:r>
              <a:rPr lang="fr-FR" sz="1800" dirty="0"/>
              <a:t> (Important pour préparer la machine avant usinage)</a:t>
            </a:r>
            <a:br>
              <a:rPr lang="fr-FR" sz="1800" dirty="0"/>
            </a:br>
            <a:endParaRPr lang="fr-FR" sz="1800" dirty="0"/>
          </a:p>
        </p:txBody>
      </p:sp>
      <p:sp>
        <p:nvSpPr>
          <p:cNvPr id="8" name="Pentagone 12">
            <a:extLst>
              <a:ext uri="{FF2B5EF4-FFF2-40B4-BE49-F238E27FC236}">
                <a16:creationId xmlns:a16="http://schemas.microsoft.com/office/drawing/2014/main" id="{075CFEB8-D984-4849-BAC4-81E4D20BE244}"/>
              </a:ext>
            </a:extLst>
          </p:cNvPr>
          <p:cNvSpPr/>
          <p:nvPr/>
        </p:nvSpPr>
        <p:spPr>
          <a:xfrm>
            <a:off x="6160291" y="2109125"/>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sp>
        <p:nvSpPr>
          <p:cNvPr id="9" name="Pentagone 15">
            <a:extLst>
              <a:ext uri="{FF2B5EF4-FFF2-40B4-BE49-F238E27FC236}">
                <a16:creationId xmlns:a16="http://schemas.microsoft.com/office/drawing/2014/main" id="{7518785F-EBB0-4BE9-B339-01AC73420FE4}"/>
              </a:ext>
            </a:extLst>
          </p:cNvPr>
          <p:cNvSpPr/>
          <p:nvPr/>
        </p:nvSpPr>
        <p:spPr>
          <a:xfrm rot="20977193" flipH="1">
            <a:off x="6736691" y="1702465"/>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10" name="Pentagone 17">
            <a:extLst>
              <a:ext uri="{FF2B5EF4-FFF2-40B4-BE49-F238E27FC236}">
                <a16:creationId xmlns:a16="http://schemas.microsoft.com/office/drawing/2014/main" id="{E097FEBA-E605-45EB-A3A6-61FEC5B689F6}"/>
              </a:ext>
            </a:extLst>
          </p:cNvPr>
          <p:cNvSpPr/>
          <p:nvPr/>
        </p:nvSpPr>
        <p:spPr>
          <a:xfrm rot="1306229" flipH="1">
            <a:off x="6967558" y="2617034"/>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spTree>
    <p:extLst>
      <p:ext uri="{BB962C8B-B14F-4D97-AF65-F5344CB8AC3E}">
        <p14:creationId xmlns:p14="http://schemas.microsoft.com/office/powerpoint/2010/main" val="1247972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36</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Surfaçage</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Définition des géométries</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31" name="Rectangle 30"/>
          <p:cNvSpPr/>
          <p:nvPr/>
        </p:nvSpPr>
        <p:spPr>
          <a:xfrm>
            <a:off x="330740" y="2136338"/>
            <a:ext cx="3454526" cy="2585323"/>
          </a:xfrm>
          <a:prstGeom prst="rect">
            <a:avLst/>
          </a:prstGeom>
          <a:ln>
            <a:noFill/>
          </a:ln>
        </p:spPr>
        <p:txBody>
          <a:bodyPr wrap="square">
            <a:spAutoFit/>
          </a:bodyPr>
          <a:lstStyle/>
          <a:p>
            <a:r>
              <a:rPr lang="fr-FR" dirty="0"/>
              <a:t>Il faut sélectionner les éléments nécessaires.</a:t>
            </a:r>
          </a:p>
          <a:p>
            <a:endParaRPr lang="fr-FR" dirty="0"/>
          </a:p>
          <a:p>
            <a:r>
              <a:rPr lang="fr-FR" dirty="0"/>
              <a:t>Un survol sur le nom permet l’affichage d’une aide visuelle.</a:t>
            </a:r>
          </a:p>
          <a:p>
            <a:endParaRPr lang="fr-FR" dirty="0"/>
          </a:p>
          <a:p>
            <a:r>
              <a:rPr lang="fr-FR" dirty="0"/>
              <a:t>Les valeurs numériques permettent de gérer des surépaisseurs, des décalages …</a:t>
            </a:r>
          </a:p>
        </p:txBody>
      </p:sp>
      <p:pic>
        <p:nvPicPr>
          <p:cNvPr id="5" name="Image 4">
            <a:extLst>
              <a:ext uri="{FF2B5EF4-FFF2-40B4-BE49-F238E27FC236}">
                <a16:creationId xmlns:a16="http://schemas.microsoft.com/office/drawing/2014/main" id="{BEAB60CC-B956-4922-8F12-F6C06A32144D}"/>
              </a:ext>
            </a:extLst>
          </p:cNvPr>
          <p:cNvPicPr>
            <a:picLocks noChangeAspect="1"/>
          </p:cNvPicPr>
          <p:nvPr/>
        </p:nvPicPr>
        <p:blipFill>
          <a:blip r:embed="rId2"/>
          <a:stretch>
            <a:fillRect/>
          </a:stretch>
        </p:blipFill>
        <p:spPr>
          <a:xfrm>
            <a:off x="3882350" y="1843392"/>
            <a:ext cx="4667250" cy="3657600"/>
          </a:xfrm>
          <a:prstGeom prst="rect">
            <a:avLst/>
          </a:prstGeom>
        </p:spPr>
      </p:pic>
    </p:spTree>
    <p:extLst>
      <p:ext uri="{BB962C8B-B14F-4D97-AF65-F5344CB8AC3E}">
        <p14:creationId xmlns:p14="http://schemas.microsoft.com/office/powerpoint/2010/main" val="3214995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37</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Stratégie d’usinage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7" name="Espace réservé du texte 3"/>
          <p:cNvSpPr txBox="1">
            <a:spLocks/>
          </p:cNvSpPr>
          <p:nvPr/>
        </p:nvSpPr>
        <p:spPr>
          <a:xfrm>
            <a:off x="127397" y="1923237"/>
            <a:ext cx="3801665" cy="287249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Le Mode d’usinage défini le </a:t>
            </a:r>
            <a:r>
              <a:rPr lang="fr-FR" sz="1800" dirty="0">
                <a:solidFill>
                  <a:srgbClr val="009999"/>
                </a:solidFill>
              </a:rPr>
              <a:t>parcours</a:t>
            </a:r>
            <a:r>
              <a:rPr lang="fr-FR" sz="1800" dirty="0"/>
              <a:t> de l’outil (spirale, aller retour …)</a:t>
            </a:r>
            <a:br>
              <a:rPr lang="fr-FR" sz="1800" dirty="0"/>
            </a:br>
            <a:endParaRPr lang="fr-FR" sz="1800" dirty="0"/>
          </a:p>
          <a:p>
            <a:pPr marL="342900" indent="-342900">
              <a:buAutoNum type="arabicPeriod"/>
            </a:pPr>
            <a:r>
              <a:rPr lang="fr-FR" sz="1800" dirty="0"/>
              <a:t>Onglets de paramétrages de l’opération (passe axiale a</a:t>
            </a:r>
            <a:r>
              <a:rPr lang="fr-FR" sz="1800" baseline="-25000" dirty="0"/>
              <a:t>p</a:t>
            </a:r>
            <a:r>
              <a:rPr lang="fr-FR" sz="1800" dirty="0"/>
              <a:t>, passe radiale </a:t>
            </a:r>
            <a:r>
              <a:rPr lang="fr-FR" sz="1800" dirty="0" err="1"/>
              <a:t>a</a:t>
            </a:r>
            <a:r>
              <a:rPr lang="fr-FR" sz="1800" baseline="-25000" dirty="0" err="1"/>
              <a:t>e</a:t>
            </a:r>
            <a:r>
              <a:rPr lang="fr-FR" sz="1800" dirty="0"/>
              <a:t> …)</a:t>
            </a:r>
            <a:br>
              <a:rPr lang="fr-FR" sz="1400" dirty="0"/>
            </a:br>
            <a:endParaRPr lang="fr-FR" sz="1400" dirty="0"/>
          </a:p>
          <a:p>
            <a:pPr marL="342900" indent="-342900">
              <a:buAutoNum type="arabicPeriod"/>
            </a:pPr>
            <a:r>
              <a:rPr lang="fr-FR" sz="1800" dirty="0"/>
              <a:t>Important à maitriser sur les surfaces gauches </a:t>
            </a:r>
            <a:br>
              <a:rPr lang="fr-FR" sz="1800" dirty="0"/>
            </a:br>
            <a:endParaRPr lang="fr-FR" sz="1800" dirty="0"/>
          </a:p>
        </p:txBody>
      </p:sp>
      <p:grpSp>
        <p:nvGrpSpPr>
          <p:cNvPr id="11" name="Groupe 10">
            <a:extLst>
              <a:ext uri="{FF2B5EF4-FFF2-40B4-BE49-F238E27FC236}">
                <a16:creationId xmlns:a16="http://schemas.microsoft.com/office/drawing/2014/main" id="{5F17577C-F98F-4BE0-A885-C76562BA1609}"/>
              </a:ext>
            </a:extLst>
          </p:cNvPr>
          <p:cNvGrpSpPr/>
          <p:nvPr/>
        </p:nvGrpSpPr>
        <p:grpSpPr>
          <a:xfrm>
            <a:off x="4055294" y="1582110"/>
            <a:ext cx="5019675" cy="3270719"/>
            <a:chOff x="4055294" y="1940740"/>
            <a:chExt cx="5019675" cy="3270719"/>
          </a:xfrm>
        </p:grpSpPr>
        <p:pic>
          <p:nvPicPr>
            <p:cNvPr id="6" name="Image 5">
              <a:extLst>
                <a:ext uri="{FF2B5EF4-FFF2-40B4-BE49-F238E27FC236}">
                  <a16:creationId xmlns:a16="http://schemas.microsoft.com/office/drawing/2014/main" id="{8694A217-6062-42B0-876C-B79EF5E1E476}"/>
                </a:ext>
              </a:extLst>
            </p:cNvPr>
            <p:cNvPicPr>
              <a:picLocks noChangeAspect="1"/>
            </p:cNvPicPr>
            <p:nvPr/>
          </p:nvPicPr>
          <p:blipFill>
            <a:blip r:embed="rId2"/>
            <a:stretch>
              <a:fillRect/>
            </a:stretch>
          </p:blipFill>
          <p:spPr>
            <a:xfrm>
              <a:off x="4055294" y="1940740"/>
              <a:ext cx="5019675" cy="3143250"/>
            </a:xfrm>
            <a:prstGeom prst="rect">
              <a:avLst/>
            </a:prstGeom>
          </p:spPr>
        </p:pic>
        <p:sp>
          <p:nvSpPr>
            <p:cNvPr id="5" name="Pentagone 4"/>
            <p:cNvSpPr/>
            <p:nvPr/>
          </p:nvSpPr>
          <p:spPr>
            <a:xfrm rot="18848840" flipH="1">
              <a:off x="7849131" y="2772810"/>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8" name="Rectangle à coins arrondis 7"/>
            <p:cNvSpPr/>
            <p:nvPr/>
          </p:nvSpPr>
          <p:spPr>
            <a:xfrm flipH="1">
              <a:off x="4221801" y="3005310"/>
              <a:ext cx="487357" cy="2006600"/>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entagone 8"/>
            <p:cNvSpPr/>
            <p:nvPr/>
          </p:nvSpPr>
          <p:spPr>
            <a:xfrm rot="1107101" flipH="1">
              <a:off x="4808215" y="4921934"/>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sp>
          <p:nvSpPr>
            <p:cNvPr id="10" name="Pentagone 9"/>
            <p:cNvSpPr/>
            <p:nvPr/>
          </p:nvSpPr>
          <p:spPr>
            <a:xfrm>
              <a:off x="6287702" y="3675319"/>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grpSp>
      <p:sp>
        <p:nvSpPr>
          <p:cNvPr id="13" name="Rectangle 12">
            <a:extLst>
              <a:ext uri="{FF2B5EF4-FFF2-40B4-BE49-F238E27FC236}">
                <a16:creationId xmlns:a16="http://schemas.microsoft.com/office/drawing/2014/main" id="{D3294026-1CA6-478D-9E8A-D2E9190562E4}"/>
              </a:ext>
            </a:extLst>
          </p:cNvPr>
          <p:cNvSpPr/>
          <p:nvPr/>
        </p:nvSpPr>
        <p:spPr>
          <a:xfrm>
            <a:off x="985095" y="5045831"/>
            <a:ext cx="7168797" cy="707886"/>
          </a:xfrm>
          <a:prstGeom prst="rect">
            <a:avLst/>
          </a:prstGeom>
        </p:spPr>
        <p:txBody>
          <a:bodyPr wrap="square">
            <a:spAutoFit/>
          </a:bodyPr>
          <a:lstStyle/>
          <a:p>
            <a:pPr algn="ctr"/>
            <a:r>
              <a:rPr lang="fr-FR" sz="2000" dirty="0">
                <a:solidFill>
                  <a:srgbClr val="80276C"/>
                </a:solidFill>
              </a:rPr>
              <a:t>Tolérance d’usinage </a:t>
            </a:r>
            <a:r>
              <a:rPr lang="fr-FR" sz="2000" dirty="0">
                <a:solidFill>
                  <a:srgbClr val="FFA300"/>
                </a:solidFill>
              </a:rPr>
              <a:t>= écart entre trajectoire outil et surface pièce</a:t>
            </a:r>
            <a:br>
              <a:rPr lang="fr-FR" sz="2000" dirty="0">
                <a:solidFill>
                  <a:srgbClr val="FFA300"/>
                </a:solidFill>
              </a:rPr>
            </a:br>
            <a:r>
              <a:rPr lang="fr-FR" sz="2000" dirty="0"/>
              <a:t>(</a:t>
            </a:r>
            <a:r>
              <a:rPr lang="fr-FR" sz="2000" i="1" dirty="0"/>
              <a:t>pour 3Dexperience)</a:t>
            </a:r>
            <a:endParaRPr lang="fr-FR" sz="2000" dirty="0"/>
          </a:p>
        </p:txBody>
      </p:sp>
    </p:spTree>
    <p:extLst>
      <p:ext uri="{BB962C8B-B14F-4D97-AF65-F5344CB8AC3E}">
        <p14:creationId xmlns:p14="http://schemas.microsoft.com/office/powerpoint/2010/main" val="4063212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BDF62DA-5276-4943-9FEF-05F3F3A2D4D4}"/>
              </a:ext>
            </a:extLst>
          </p:cNvPr>
          <p:cNvSpPr>
            <a:spLocks noGrp="1"/>
          </p:cNvSpPr>
          <p:nvPr>
            <p:ph type="sldNum" sz="quarter" idx="4"/>
          </p:nvPr>
        </p:nvSpPr>
        <p:spPr/>
        <p:txBody>
          <a:bodyPr/>
          <a:lstStyle/>
          <a:p>
            <a:fld id="{5A4C5B2E-C222-42BA-A6AE-2E2D0C9DED18}" type="slidenum">
              <a:rPr lang="fr-FR" smtClean="0"/>
              <a:pPr/>
              <a:t>38</a:t>
            </a:fld>
            <a:endParaRPr lang="fr-FR" dirty="0"/>
          </a:p>
        </p:txBody>
      </p:sp>
      <p:grpSp>
        <p:nvGrpSpPr>
          <p:cNvPr id="10" name="Groupe 9">
            <a:extLst>
              <a:ext uri="{FF2B5EF4-FFF2-40B4-BE49-F238E27FC236}">
                <a16:creationId xmlns:a16="http://schemas.microsoft.com/office/drawing/2014/main" id="{35C794AF-3ED1-4AF2-BB01-FF5A3A909B72}"/>
              </a:ext>
            </a:extLst>
          </p:cNvPr>
          <p:cNvGrpSpPr/>
          <p:nvPr/>
        </p:nvGrpSpPr>
        <p:grpSpPr>
          <a:xfrm>
            <a:off x="568960" y="1185594"/>
            <a:ext cx="4112474" cy="2376791"/>
            <a:chOff x="1101551" y="935956"/>
            <a:chExt cx="4112474" cy="2376791"/>
          </a:xfrm>
        </p:grpSpPr>
        <p:pic>
          <p:nvPicPr>
            <p:cNvPr id="3" name="Image 2">
              <a:extLst>
                <a:ext uri="{FF2B5EF4-FFF2-40B4-BE49-F238E27FC236}">
                  <a16:creationId xmlns:a16="http://schemas.microsoft.com/office/drawing/2014/main" id="{203E0644-574E-4C13-AFAF-4BE5423327D8}"/>
                </a:ext>
              </a:extLst>
            </p:cNvPr>
            <p:cNvPicPr>
              <a:picLocks noChangeAspect="1"/>
            </p:cNvPicPr>
            <p:nvPr/>
          </p:nvPicPr>
          <p:blipFill>
            <a:blip r:embed="rId2"/>
            <a:stretch>
              <a:fillRect/>
            </a:stretch>
          </p:blipFill>
          <p:spPr>
            <a:xfrm>
              <a:off x="1101551" y="935956"/>
              <a:ext cx="4112474" cy="2376791"/>
            </a:xfrm>
            <a:prstGeom prst="rect">
              <a:avLst/>
            </a:prstGeom>
          </p:spPr>
        </p:pic>
        <p:sp>
          <p:nvSpPr>
            <p:cNvPr id="4" name="Rectangle à coins arrondis 7">
              <a:extLst>
                <a:ext uri="{FF2B5EF4-FFF2-40B4-BE49-F238E27FC236}">
                  <a16:creationId xmlns:a16="http://schemas.microsoft.com/office/drawing/2014/main" id="{9002E3DF-66A8-4518-BE82-A1636CBAA0DF}"/>
                </a:ext>
              </a:extLst>
            </p:cNvPr>
            <p:cNvSpPr/>
            <p:nvPr/>
          </p:nvSpPr>
          <p:spPr>
            <a:xfrm flipH="1">
              <a:off x="1267893" y="1552252"/>
              <a:ext cx="375920"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5" name="Rectangle à coins arrondis 7">
              <a:extLst>
                <a:ext uri="{FF2B5EF4-FFF2-40B4-BE49-F238E27FC236}">
                  <a16:creationId xmlns:a16="http://schemas.microsoft.com/office/drawing/2014/main" id="{ECBED10B-9BC5-4BE0-8959-6F500A449970}"/>
                </a:ext>
              </a:extLst>
            </p:cNvPr>
            <p:cNvSpPr/>
            <p:nvPr/>
          </p:nvSpPr>
          <p:spPr>
            <a:xfrm flipH="1">
              <a:off x="2572436" y="1101148"/>
              <a:ext cx="549657"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sp>
        <p:nvSpPr>
          <p:cNvPr id="9" name="Rectangle 8">
            <a:extLst>
              <a:ext uri="{FF2B5EF4-FFF2-40B4-BE49-F238E27FC236}">
                <a16:creationId xmlns:a16="http://schemas.microsoft.com/office/drawing/2014/main" id="{CF7F691D-165C-432D-92ED-4F4D74E89895}"/>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Stratégie d’usinage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1" name="Rectangle 10">
            <a:extLst>
              <a:ext uri="{FF2B5EF4-FFF2-40B4-BE49-F238E27FC236}">
                <a16:creationId xmlns:a16="http://schemas.microsoft.com/office/drawing/2014/main" id="{1FEA731B-A99A-4E28-83BD-399EE2DC3FB0}"/>
              </a:ext>
            </a:extLst>
          </p:cNvPr>
          <p:cNvSpPr/>
          <p:nvPr/>
        </p:nvSpPr>
        <p:spPr>
          <a:xfrm>
            <a:off x="4907279" y="1801890"/>
            <a:ext cx="3589321" cy="923330"/>
          </a:xfrm>
          <a:prstGeom prst="rect">
            <a:avLst/>
          </a:prstGeom>
        </p:spPr>
        <p:txBody>
          <a:bodyPr wrap="square">
            <a:spAutoFit/>
          </a:bodyPr>
          <a:lstStyle/>
          <a:p>
            <a:r>
              <a:rPr lang="fr-FR" dirty="0"/>
              <a:t>Pour un surfaçage prismatique, la tolérance d’usinage n’est pas importante !</a:t>
            </a:r>
          </a:p>
        </p:txBody>
      </p:sp>
      <p:sp>
        <p:nvSpPr>
          <p:cNvPr id="15" name="Rectangle à coins arrondis 7">
            <a:extLst>
              <a:ext uri="{FF2B5EF4-FFF2-40B4-BE49-F238E27FC236}">
                <a16:creationId xmlns:a16="http://schemas.microsoft.com/office/drawing/2014/main" id="{4EFC4333-2C6C-4486-8D4A-8C95A408F83F}"/>
              </a:ext>
            </a:extLst>
          </p:cNvPr>
          <p:cNvSpPr/>
          <p:nvPr/>
        </p:nvSpPr>
        <p:spPr>
          <a:xfrm flipH="1">
            <a:off x="735302" y="2786809"/>
            <a:ext cx="375920" cy="330097"/>
          </a:xfrm>
          <a:prstGeom prst="roundRect">
            <a:avLst>
              <a:gd name="adj" fmla="val 10388"/>
            </a:avLst>
          </a:prstGeom>
          <a:noFill/>
          <a:ln w="190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6" name="Rectangle à coins arrondis 7">
            <a:extLst>
              <a:ext uri="{FF2B5EF4-FFF2-40B4-BE49-F238E27FC236}">
                <a16:creationId xmlns:a16="http://schemas.microsoft.com/office/drawing/2014/main" id="{A5034C84-78AD-4D22-8CB7-88DB78D11DC6}"/>
              </a:ext>
            </a:extLst>
          </p:cNvPr>
          <p:cNvSpPr/>
          <p:nvPr/>
        </p:nvSpPr>
        <p:spPr>
          <a:xfrm flipH="1">
            <a:off x="735302" y="3104257"/>
            <a:ext cx="375920" cy="330097"/>
          </a:xfrm>
          <a:prstGeom prst="roundRect">
            <a:avLst>
              <a:gd name="adj" fmla="val 10388"/>
            </a:avLst>
          </a:prstGeom>
          <a:noFill/>
          <a:ln w="190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7" name="Rectangle 16">
            <a:extLst>
              <a:ext uri="{FF2B5EF4-FFF2-40B4-BE49-F238E27FC236}">
                <a16:creationId xmlns:a16="http://schemas.microsoft.com/office/drawing/2014/main" id="{9546E645-3267-4B56-A904-94E0C3E00302}"/>
              </a:ext>
            </a:extLst>
          </p:cNvPr>
          <p:cNvSpPr/>
          <p:nvPr/>
        </p:nvSpPr>
        <p:spPr>
          <a:xfrm>
            <a:off x="1779651" y="3965530"/>
            <a:ext cx="6479131" cy="646331"/>
          </a:xfrm>
          <a:prstGeom prst="rect">
            <a:avLst/>
          </a:prstGeom>
        </p:spPr>
        <p:txBody>
          <a:bodyPr wrap="square">
            <a:spAutoFit/>
          </a:bodyPr>
          <a:lstStyle/>
          <a:p>
            <a:r>
              <a:rPr lang="fr-FR" i="1" dirty="0"/>
              <a:t>Pour définir passe de finition (dernière pas particulière). Pas utile dans notre cas.</a:t>
            </a:r>
          </a:p>
        </p:txBody>
      </p:sp>
      <p:sp>
        <p:nvSpPr>
          <p:cNvPr id="18" name="Rectangle 17">
            <a:extLst>
              <a:ext uri="{FF2B5EF4-FFF2-40B4-BE49-F238E27FC236}">
                <a16:creationId xmlns:a16="http://schemas.microsoft.com/office/drawing/2014/main" id="{A83E2D86-50AC-4B80-9564-F26F4F2775A8}"/>
              </a:ext>
            </a:extLst>
          </p:cNvPr>
          <p:cNvSpPr/>
          <p:nvPr/>
        </p:nvSpPr>
        <p:spPr>
          <a:xfrm>
            <a:off x="1779651" y="5015006"/>
            <a:ext cx="6479131" cy="646331"/>
          </a:xfrm>
          <a:prstGeom prst="rect">
            <a:avLst/>
          </a:prstGeom>
        </p:spPr>
        <p:txBody>
          <a:bodyPr wrap="square">
            <a:spAutoFit/>
          </a:bodyPr>
          <a:lstStyle/>
          <a:p>
            <a:r>
              <a:rPr lang="fr-FR" i="1" dirty="0"/>
              <a:t>Pour utiliser des trajectoire utilisée en Usinage Grande Vitesse (UGV). Pas utile dans notre cas.</a:t>
            </a:r>
          </a:p>
        </p:txBody>
      </p:sp>
      <p:cxnSp>
        <p:nvCxnSpPr>
          <p:cNvPr id="19" name="Connecteur en arc 10">
            <a:extLst>
              <a:ext uri="{FF2B5EF4-FFF2-40B4-BE49-F238E27FC236}">
                <a16:creationId xmlns:a16="http://schemas.microsoft.com/office/drawing/2014/main" id="{549E6630-408B-4E26-BA59-2FB778B02CF4}"/>
              </a:ext>
            </a:extLst>
          </p:cNvPr>
          <p:cNvCxnSpPr>
            <a:cxnSpLocks/>
            <a:stCxn id="15" idx="1"/>
            <a:endCxn id="17" idx="1"/>
          </p:cNvCxnSpPr>
          <p:nvPr/>
        </p:nvCxnSpPr>
        <p:spPr>
          <a:xfrm>
            <a:off x="1111222" y="2951858"/>
            <a:ext cx="668429" cy="1336838"/>
          </a:xfrm>
          <a:prstGeom prst="curvedConnector3">
            <a:avLst>
              <a:gd name="adj1" fmla="val 50000"/>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Connecteur en arc 10">
            <a:extLst>
              <a:ext uri="{FF2B5EF4-FFF2-40B4-BE49-F238E27FC236}">
                <a16:creationId xmlns:a16="http://schemas.microsoft.com/office/drawing/2014/main" id="{ACD314DD-9334-4F87-A6AC-CFF0C6F80692}"/>
              </a:ext>
            </a:extLst>
          </p:cNvPr>
          <p:cNvCxnSpPr>
            <a:cxnSpLocks/>
            <a:stCxn id="16" idx="2"/>
            <a:endCxn id="18" idx="1"/>
          </p:cNvCxnSpPr>
          <p:nvPr/>
        </p:nvCxnSpPr>
        <p:spPr>
          <a:xfrm rot="16200000" flipH="1">
            <a:off x="399547" y="3958068"/>
            <a:ext cx="1903818" cy="856389"/>
          </a:xfrm>
          <a:prstGeom prst="curvedConnector2">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244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4A2ACCB-2C36-4609-A436-2FDF487939BE}"/>
              </a:ext>
            </a:extLst>
          </p:cNvPr>
          <p:cNvSpPr>
            <a:spLocks noGrp="1"/>
          </p:cNvSpPr>
          <p:nvPr>
            <p:ph type="sldNum" sz="quarter" idx="4"/>
          </p:nvPr>
        </p:nvSpPr>
        <p:spPr/>
        <p:txBody>
          <a:bodyPr/>
          <a:lstStyle/>
          <a:p>
            <a:fld id="{5A4C5B2E-C222-42BA-A6AE-2E2D0C9DED18}" type="slidenum">
              <a:rPr lang="fr-FR" smtClean="0"/>
              <a:pPr/>
              <a:t>39</a:t>
            </a:fld>
            <a:endParaRPr lang="fr-FR" dirty="0"/>
          </a:p>
        </p:txBody>
      </p:sp>
      <p:pic>
        <p:nvPicPr>
          <p:cNvPr id="3" name="Image 2">
            <a:extLst>
              <a:ext uri="{FF2B5EF4-FFF2-40B4-BE49-F238E27FC236}">
                <a16:creationId xmlns:a16="http://schemas.microsoft.com/office/drawing/2014/main" id="{6C1A23E0-BFB3-4692-9B41-3151AAF2B3BC}"/>
              </a:ext>
            </a:extLst>
          </p:cNvPr>
          <p:cNvPicPr>
            <a:picLocks noChangeAspect="1"/>
          </p:cNvPicPr>
          <p:nvPr/>
        </p:nvPicPr>
        <p:blipFill>
          <a:blip r:embed="rId2"/>
          <a:stretch>
            <a:fillRect/>
          </a:stretch>
        </p:blipFill>
        <p:spPr>
          <a:xfrm>
            <a:off x="690252" y="3673862"/>
            <a:ext cx="3834956" cy="2186940"/>
          </a:xfrm>
          <a:prstGeom prst="rect">
            <a:avLst/>
          </a:prstGeom>
        </p:spPr>
      </p:pic>
      <p:grpSp>
        <p:nvGrpSpPr>
          <p:cNvPr id="4" name="Groupe 3">
            <a:extLst>
              <a:ext uri="{FF2B5EF4-FFF2-40B4-BE49-F238E27FC236}">
                <a16:creationId xmlns:a16="http://schemas.microsoft.com/office/drawing/2014/main" id="{24C597B0-52B3-4E94-A2CB-D4D259B65F8E}"/>
              </a:ext>
            </a:extLst>
          </p:cNvPr>
          <p:cNvGrpSpPr/>
          <p:nvPr/>
        </p:nvGrpSpPr>
        <p:grpSpPr>
          <a:xfrm>
            <a:off x="4337248" y="1322105"/>
            <a:ext cx="3772472" cy="2186940"/>
            <a:chOff x="4120364" y="3615725"/>
            <a:chExt cx="3772472" cy="2186940"/>
          </a:xfrm>
        </p:grpSpPr>
        <p:pic>
          <p:nvPicPr>
            <p:cNvPr id="5" name="Image 4">
              <a:extLst>
                <a:ext uri="{FF2B5EF4-FFF2-40B4-BE49-F238E27FC236}">
                  <a16:creationId xmlns:a16="http://schemas.microsoft.com/office/drawing/2014/main" id="{643D34FF-839F-4DAF-A819-D1457F1ACCFC}"/>
                </a:ext>
              </a:extLst>
            </p:cNvPr>
            <p:cNvPicPr>
              <a:picLocks noChangeAspect="1"/>
            </p:cNvPicPr>
            <p:nvPr/>
          </p:nvPicPr>
          <p:blipFill>
            <a:blip r:embed="rId3"/>
            <a:stretch>
              <a:fillRect/>
            </a:stretch>
          </p:blipFill>
          <p:spPr>
            <a:xfrm>
              <a:off x="4120364" y="3615725"/>
              <a:ext cx="3772472" cy="2186940"/>
            </a:xfrm>
            <a:prstGeom prst="rect">
              <a:avLst/>
            </a:prstGeom>
          </p:spPr>
        </p:pic>
        <p:sp>
          <p:nvSpPr>
            <p:cNvPr id="6" name="Rectangle à coins arrondis 7">
              <a:extLst>
                <a:ext uri="{FF2B5EF4-FFF2-40B4-BE49-F238E27FC236}">
                  <a16:creationId xmlns:a16="http://schemas.microsoft.com/office/drawing/2014/main" id="{18252CAD-E930-4990-9672-08BE8B8E7522}"/>
                </a:ext>
              </a:extLst>
            </p:cNvPr>
            <p:cNvSpPr/>
            <p:nvPr/>
          </p:nvSpPr>
          <p:spPr>
            <a:xfrm flipH="1">
              <a:off x="4120364" y="4505516"/>
              <a:ext cx="375920"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7" name="Rectangle à coins arrondis 7">
              <a:extLst>
                <a:ext uri="{FF2B5EF4-FFF2-40B4-BE49-F238E27FC236}">
                  <a16:creationId xmlns:a16="http://schemas.microsoft.com/office/drawing/2014/main" id="{0306C2A2-E864-4028-AD75-F77B53334603}"/>
                </a:ext>
              </a:extLst>
            </p:cNvPr>
            <p:cNvSpPr/>
            <p:nvPr/>
          </p:nvSpPr>
          <p:spPr>
            <a:xfrm flipH="1">
              <a:off x="5429987" y="3729292"/>
              <a:ext cx="549657"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sp>
        <p:nvSpPr>
          <p:cNvPr id="8" name="Rectangle 7">
            <a:extLst>
              <a:ext uri="{FF2B5EF4-FFF2-40B4-BE49-F238E27FC236}">
                <a16:creationId xmlns:a16="http://schemas.microsoft.com/office/drawing/2014/main" id="{715B1F88-C382-44B7-9313-6101582F0B97}"/>
              </a:ext>
            </a:extLst>
          </p:cNvPr>
          <p:cNvSpPr/>
          <p:nvPr/>
        </p:nvSpPr>
        <p:spPr>
          <a:xfrm>
            <a:off x="462068" y="1984937"/>
            <a:ext cx="3772472" cy="646331"/>
          </a:xfrm>
          <a:prstGeom prst="rect">
            <a:avLst/>
          </a:prstGeom>
        </p:spPr>
        <p:txBody>
          <a:bodyPr wrap="square">
            <a:spAutoFit/>
          </a:bodyPr>
          <a:lstStyle/>
          <a:p>
            <a:pPr algn="ctr"/>
            <a:r>
              <a:rPr lang="fr-FR" dirty="0"/>
              <a:t>Définition de la prise de </a:t>
            </a:r>
            <a:r>
              <a:rPr lang="fr-FR" b="1" i="1" u="sng" dirty="0">
                <a:solidFill>
                  <a:srgbClr val="FFA300"/>
                </a:solidFill>
              </a:rPr>
              <a:t>passe radiale</a:t>
            </a:r>
            <a:r>
              <a:rPr lang="fr-FR" dirty="0"/>
              <a:t>:</a:t>
            </a:r>
            <a:br>
              <a:rPr lang="fr-FR" dirty="0"/>
            </a:br>
            <a:r>
              <a:rPr lang="fr-FR" dirty="0"/>
              <a:t> </a:t>
            </a:r>
            <a:r>
              <a:rPr lang="fr-FR" b="1" dirty="0" err="1">
                <a:solidFill>
                  <a:srgbClr val="80276C"/>
                </a:solidFill>
              </a:rPr>
              <a:t>a</a:t>
            </a:r>
            <a:r>
              <a:rPr lang="fr-FR" b="1" baseline="-25000" dirty="0" err="1">
                <a:solidFill>
                  <a:srgbClr val="80276C"/>
                </a:solidFill>
              </a:rPr>
              <a:t>e</a:t>
            </a:r>
            <a:r>
              <a:rPr lang="fr-FR" b="1" dirty="0">
                <a:solidFill>
                  <a:srgbClr val="80276C"/>
                </a:solidFill>
              </a:rPr>
              <a:t> = 60% * </a:t>
            </a:r>
            <a:r>
              <a:rPr lang="fr-FR" b="1" dirty="0" err="1">
                <a:solidFill>
                  <a:srgbClr val="80276C"/>
                </a:solidFill>
              </a:rPr>
              <a:t>ø</a:t>
            </a:r>
            <a:r>
              <a:rPr lang="fr-FR" b="1" baseline="-25000" dirty="0" err="1">
                <a:solidFill>
                  <a:srgbClr val="80276C"/>
                </a:solidFill>
              </a:rPr>
              <a:t>outil</a:t>
            </a:r>
            <a:r>
              <a:rPr lang="fr-FR" b="1" dirty="0">
                <a:solidFill>
                  <a:srgbClr val="80276C"/>
                </a:solidFill>
              </a:rPr>
              <a:t> </a:t>
            </a:r>
            <a:r>
              <a:rPr lang="fr-FR" dirty="0"/>
              <a:t>= 19,2mm</a:t>
            </a:r>
          </a:p>
        </p:txBody>
      </p:sp>
      <p:sp>
        <p:nvSpPr>
          <p:cNvPr id="9" name="Rectangle 8">
            <a:extLst>
              <a:ext uri="{FF2B5EF4-FFF2-40B4-BE49-F238E27FC236}">
                <a16:creationId xmlns:a16="http://schemas.microsoft.com/office/drawing/2014/main" id="{D6CA0D95-6478-4A1A-BB71-520746F44F58}"/>
              </a:ext>
            </a:extLst>
          </p:cNvPr>
          <p:cNvSpPr/>
          <p:nvPr/>
        </p:nvSpPr>
        <p:spPr>
          <a:xfrm>
            <a:off x="4618792" y="4502707"/>
            <a:ext cx="3834956" cy="646331"/>
          </a:xfrm>
          <a:prstGeom prst="rect">
            <a:avLst/>
          </a:prstGeom>
        </p:spPr>
        <p:txBody>
          <a:bodyPr wrap="square">
            <a:spAutoFit/>
          </a:bodyPr>
          <a:lstStyle/>
          <a:p>
            <a:pPr algn="ctr"/>
            <a:r>
              <a:rPr lang="fr-FR" dirty="0"/>
              <a:t>Définition de la prise de </a:t>
            </a:r>
            <a:r>
              <a:rPr lang="fr-FR" b="1" i="1" u="sng" dirty="0">
                <a:solidFill>
                  <a:srgbClr val="FFA300"/>
                </a:solidFill>
              </a:rPr>
              <a:t>passe axiale</a:t>
            </a:r>
            <a:r>
              <a:rPr lang="fr-FR" dirty="0"/>
              <a:t>:</a:t>
            </a:r>
            <a:br>
              <a:rPr lang="fr-FR" dirty="0"/>
            </a:br>
            <a:r>
              <a:rPr lang="fr-FR" dirty="0"/>
              <a:t> </a:t>
            </a:r>
            <a:r>
              <a:rPr lang="fr-FR" b="1" dirty="0" err="1">
                <a:solidFill>
                  <a:srgbClr val="80276C"/>
                </a:solidFill>
              </a:rPr>
              <a:t>a</a:t>
            </a:r>
            <a:r>
              <a:rPr lang="fr-FR" b="1" baseline="-25000" dirty="0" err="1">
                <a:solidFill>
                  <a:srgbClr val="80276C"/>
                </a:solidFill>
              </a:rPr>
              <a:t>p</a:t>
            </a:r>
            <a:r>
              <a:rPr lang="fr-FR" b="1" dirty="0">
                <a:solidFill>
                  <a:srgbClr val="80276C"/>
                </a:solidFill>
              </a:rPr>
              <a:t> = 2mm</a:t>
            </a:r>
            <a:endParaRPr lang="fr-FR" dirty="0"/>
          </a:p>
        </p:txBody>
      </p:sp>
      <p:sp>
        <p:nvSpPr>
          <p:cNvPr id="10" name="Rectangle à coins arrondis 7">
            <a:extLst>
              <a:ext uri="{FF2B5EF4-FFF2-40B4-BE49-F238E27FC236}">
                <a16:creationId xmlns:a16="http://schemas.microsoft.com/office/drawing/2014/main" id="{EADEC239-F7E2-4C49-964A-F96675C3F7A8}"/>
              </a:ext>
            </a:extLst>
          </p:cNvPr>
          <p:cNvSpPr/>
          <p:nvPr/>
        </p:nvSpPr>
        <p:spPr>
          <a:xfrm flipH="1">
            <a:off x="690252" y="4818214"/>
            <a:ext cx="375920"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11" name="Rectangle à coins arrondis 7">
            <a:extLst>
              <a:ext uri="{FF2B5EF4-FFF2-40B4-BE49-F238E27FC236}">
                <a16:creationId xmlns:a16="http://schemas.microsoft.com/office/drawing/2014/main" id="{B7306D52-831F-4D98-942E-32940C5D1842}"/>
              </a:ext>
            </a:extLst>
          </p:cNvPr>
          <p:cNvSpPr/>
          <p:nvPr/>
        </p:nvSpPr>
        <p:spPr>
          <a:xfrm flipH="1">
            <a:off x="1999875" y="3737190"/>
            <a:ext cx="549657" cy="330097"/>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12" name="Rectangle 11">
            <a:extLst>
              <a:ext uri="{FF2B5EF4-FFF2-40B4-BE49-F238E27FC236}">
                <a16:creationId xmlns:a16="http://schemas.microsoft.com/office/drawing/2014/main" id="{BF7671AE-DC35-4B47-9606-8BB49635038F}"/>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Prise de passe</a:t>
            </a:r>
            <a:endParaRPr lang="fr-FR" altLang="fr-FR" sz="900" i="1"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991710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2D738BD-F67F-434A-8416-FF50440DA2DF}"/>
              </a:ext>
            </a:extLst>
          </p:cNvPr>
          <p:cNvSpPr>
            <a:spLocks noGrp="1"/>
          </p:cNvSpPr>
          <p:nvPr>
            <p:ph type="sldNum" sz="quarter" idx="4"/>
          </p:nvPr>
        </p:nvSpPr>
        <p:spPr/>
        <p:txBody>
          <a:bodyPr/>
          <a:lstStyle/>
          <a:p>
            <a:fld id="{5A4C5B2E-C222-42BA-A6AE-2E2D0C9DED18}" type="slidenum">
              <a:rPr lang="fr-FR" smtClean="0"/>
              <a:pPr/>
              <a:t>40</a:t>
            </a:fld>
            <a:endParaRPr lang="fr-FR" dirty="0"/>
          </a:p>
        </p:txBody>
      </p:sp>
      <p:pic>
        <p:nvPicPr>
          <p:cNvPr id="3" name="Image 2">
            <a:extLst>
              <a:ext uri="{FF2B5EF4-FFF2-40B4-BE49-F238E27FC236}">
                <a16:creationId xmlns:a16="http://schemas.microsoft.com/office/drawing/2014/main" id="{82B413D3-B3CB-4F20-974D-306355BE05E1}"/>
              </a:ext>
            </a:extLst>
          </p:cNvPr>
          <p:cNvPicPr>
            <a:picLocks noChangeAspect="1"/>
          </p:cNvPicPr>
          <p:nvPr/>
        </p:nvPicPr>
        <p:blipFill>
          <a:blip r:embed="rId2"/>
          <a:stretch>
            <a:fillRect/>
          </a:stretch>
        </p:blipFill>
        <p:spPr>
          <a:xfrm>
            <a:off x="265791" y="1614791"/>
            <a:ext cx="4750790" cy="3164833"/>
          </a:xfrm>
          <a:prstGeom prst="rect">
            <a:avLst/>
          </a:prstGeom>
        </p:spPr>
      </p:pic>
      <p:sp>
        <p:nvSpPr>
          <p:cNvPr id="4" name="Rectangle 3">
            <a:extLst>
              <a:ext uri="{FF2B5EF4-FFF2-40B4-BE49-F238E27FC236}">
                <a16:creationId xmlns:a16="http://schemas.microsoft.com/office/drawing/2014/main" id="{524B340E-950A-4989-BD6A-E0B206D61184}"/>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Approches et Retraits</a:t>
            </a:r>
            <a:endParaRPr lang="fr-FR" altLang="fr-FR" sz="900" i="1" dirty="0">
              <a:solidFill>
                <a:srgbClr val="80276C"/>
              </a:solidFill>
              <a:latin typeface="Verdana" panose="020B0604030504040204" pitchFamily="34" charset="0"/>
              <a:ea typeface="Verdana" panose="020B0604030504040204" pitchFamily="34" charset="0"/>
            </a:endParaRPr>
          </a:p>
        </p:txBody>
      </p:sp>
      <p:pic>
        <p:nvPicPr>
          <p:cNvPr id="5" name="Image 4">
            <a:extLst>
              <a:ext uri="{FF2B5EF4-FFF2-40B4-BE49-F238E27FC236}">
                <a16:creationId xmlns:a16="http://schemas.microsoft.com/office/drawing/2014/main" id="{552162E5-8593-4AFB-87F1-D7111FC13991}"/>
              </a:ext>
            </a:extLst>
          </p:cNvPr>
          <p:cNvPicPr>
            <a:picLocks noChangeAspect="1"/>
          </p:cNvPicPr>
          <p:nvPr/>
        </p:nvPicPr>
        <p:blipFill>
          <a:blip r:embed="rId3"/>
          <a:stretch>
            <a:fillRect/>
          </a:stretch>
        </p:blipFill>
        <p:spPr>
          <a:xfrm>
            <a:off x="5604378" y="1330359"/>
            <a:ext cx="3313867" cy="2098642"/>
          </a:xfrm>
          <a:prstGeom prst="rect">
            <a:avLst/>
          </a:prstGeom>
          <a:ln>
            <a:solidFill>
              <a:srgbClr val="FFA300"/>
            </a:solidFill>
          </a:ln>
        </p:spPr>
      </p:pic>
      <p:pic>
        <p:nvPicPr>
          <p:cNvPr id="6" name="Image 5">
            <a:extLst>
              <a:ext uri="{FF2B5EF4-FFF2-40B4-BE49-F238E27FC236}">
                <a16:creationId xmlns:a16="http://schemas.microsoft.com/office/drawing/2014/main" id="{0171E57A-D131-4454-B000-1BB3A9A13C3E}"/>
              </a:ext>
            </a:extLst>
          </p:cNvPr>
          <p:cNvPicPr>
            <a:picLocks noChangeAspect="1"/>
          </p:cNvPicPr>
          <p:nvPr/>
        </p:nvPicPr>
        <p:blipFill>
          <a:blip r:embed="rId4"/>
          <a:stretch>
            <a:fillRect/>
          </a:stretch>
        </p:blipFill>
        <p:spPr>
          <a:xfrm>
            <a:off x="5604378" y="3600980"/>
            <a:ext cx="3313867" cy="2357287"/>
          </a:xfrm>
          <a:prstGeom prst="rect">
            <a:avLst/>
          </a:prstGeom>
          <a:ln>
            <a:solidFill>
              <a:srgbClr val="FFA300"/>
            </a:solidFill>
          </a:ln>
        </p:spPr>
      </p:pic>
      <p:sp>
        <p:nvSpPr>
          <p:cNvPr id="7" name="Rectangle à coins arrondis 7">
            <a:extLst>
              <a:ext uri="{FF2B5EF4-FFF2-40B4-BE49-F238E27FC236}">
                <a16:creationId xmlns:a16="http://schemas.microsoft.com/office/drawing/2014/main" id="{57FCB2B9-4F03-45E6-84F2-A879DC10316B}"/>
              </a:ext>
            </a:extLst>
          </p:cNvPr>
          <p:cNvSpPr/>
          <p:nvPr/>
        </p:nvSpPr>
        <p:spPr>
          <a:xfrm flipH="1">
            <a:off x="3939539" y="2080260"/>
            <a:ext cx="209551" cy="179070"/>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8" name="Rectangle à coins arrondis 7">
            <a:extLst>
              <a:ext uri="{FF2B5EF4-FFF2-40B4-BE49-F238E27FC236}">
                <a16:creationId xmlns:a16="http://schemas.microsoft.com/office/drawing/2014/main" id="{2B628190-1032-4303-940D-2C3EA80252A1}"/>
              </a:ext>
            </a:extLst>
          </p:cNvPr>
          <p:cNvSpPr/>
          <p:nvPr/>
        </p:nvSpPr>
        <p:spPr>
          <a:xfrm flipH="1">
            <a:off x="3939538" y="2329815"/>
            <a:ext cx="209551" cy="179070"/>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cxnSp>
        <p:nvCxnSpPr>
          <p:cNvPr id="9" name="Connecteur en arc 10">
            <a:extLst>
              <a:ext uri="{FF2B5EF4-FFF2-40B4-BE49-F238E27FC236}">
                <a16:creationId xmlns:a16="http://schemas.microsoft.com/office/drawing/2014/main" id="{68537EC1-0904-42C4-B84C-1959A5FC3B5B}"/>
              </a:ext>
            </a:extLst>
          </p:cNvPr>
          <p:cNvCxnSpPr>
            <a:cxnSpLocks/>
            <a:stCxn id="7" idx="1"/>
            <a:endCxn id="5" idx="1"/>
          </p:cNvCxnSpPr>
          <p:nvPr/>
        </p:nvCxnSpPr>
        <p:spPr>
          <a:xfrm>
            <a:off x="4149090" y="2169795"/>
            <a:ext cx="1455288" cy="209885"/>
          </a:xfrm>
          <a:prstGeom prst="curvedConnector3">
            <a:avLst>
              <a:gd name="adj1" fmla="val 50000"/>
            </a:avLst>
          </a:prstGeom>
          <a:ln w="19050">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Connecteur en arc 10">
            <a:extLst>
              <a:ext uri="{FF2B5EF4-FFF2-40B4-BE49-F238E27FC236}">
                <a16:creationId xmlns:a16="http://schemas.microsoft.com/office/drawing/2014/main" id="{9A92A717-BB54-4E00-AC17-8A8B0D5C2EAE}"/>
              </a:ext>
            </a:extLst>
          </p:cNvPr>
          <p:cNvCxnSpPr>
            <a:cxnSpLocks/>
            <a:stCxn id="8" idx="1"/>
            <a:endCxn id="6" idx="1"/>
          </p:cNvCxnSpPr>
          <p:nvPr/>
        </p:nvCxnSpPr>
        <p:spPr>
          <a:xfrm>
            <a:off x="4149089" y="2419350"/>
            <a:ext cx="1455289" cy="2360274"/>
          </a:xfrm>
          <a:prstGeom prst="curvedConnector3">
            <a:avLst>
              <a:gd name="adj1" fmla="val 50000"/>
            </a:avLst>
          </a:prstGeom>
          <a:ln w="19050">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sp>
        <p:nvSpPr>
          <p:cNvPr id="17" name="Rectangle à coins arrondis 7">
            <a:extLst>
              <a:ext uri="{FF2B5EF4-FFF2-40B4-BE49-F238E27FC236}">
                <a16:creationId xmlns:a16="http://schemas.microsoft.com/office/drawing/2014/main" id="{B1E4509F-31AC-4476-A58D-8AC4682BA708}"/>
              </a:ext>
            </a:extLst>
          </p:cNvPr>
          <p:cNvSpPr/>
          <p:nvPr/>
        </p:nvSpPr>
        <p:spPr>
          <a:xfrm flipH="1">
            <a:off x="260750" y="2571750"/>
            <a:ext cx="2067922" cy="2207874"/>
          </a:xfrm>
          <a:prstGeom prst="roundRect">
            <a:avLst>
              <a:gd name="adj" fmla="val 0"/>
            </a:avLst>
          </a:prstGeom>
          <a:noFill/>
          <a:ln w="19050">
            <a:solidFill>
              <a:srgbClr val="80276C"/>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18" name="Rectangle 17">
            <a:extLst>
              <a:ext uri="{FF2B5EF4-FFF2-40B4-BE49-F238E27FC236}">
                <a16:creationId xmlns:a16="http://schemas.microsoft.com/office/drawing/2014/main" id="{FC4BC5AC-3AE5-461C-A3E1-B66F7746F513}"/>
              </a:ext>
            </a:extLst>
          </p:cNvPr>
          <p:cNvSpPr/>
          <p:nvPr/>
        </p:nvSpPr>
        <p:spPr>
          <a:xfrm>
            <a:off x="1877691" y="4987966"/>
            <a:ext cx="3138890" cy="923330"/>
          </a:xfrm>
          <a:prstGeom prst="rect">
            <a:avLst/>
          </a:prstGeom>
        </p:spPr>
        <p:txBody>
          <a:bodyPr wrap="square">
            <a:spAutoFit/>
          </a:bodyPr>
          <a:lstStyle/>
          <a:p>
            <a:r>
              <a:rPr lang="fr-FR" i="1" dirty="0">
                <a:solidFill>
                  <a:srgbClr val="80276C"/>
                </a:solidFill>
              </a:rPr>
              <a:t>A renseigner en fonction de l’opération (si vous voyez des collisions lors de la simulation)</a:t>
            </a:r>
          </a:p>
        </p:txBody>
      </p:sp>
      <p:cxnSp>
        <p:nvCxnSpPr>
          <p:cNvPr id="19" name="Connecteur en arc 10">
            <a:extLst>
              <a:ext uri="{FF2B5EF4-FFF2-40B4-BE49-F238E27FC236}">
                <a16:creationId xmlns:a16="http://schemas.microsoft.com/office/drawing/2014/main" id="{E08FB830-904A-4A69-B1F0-CE3FE2009D72}"/>
              </a:ext>
            </a:extLst>
          </p:cNvPr>
          <p:cNvCxnSpPr>
            <a:cxnSpLocks/>
            <a:stCxn id="17" idx="2"/>
            <a:endCxn id="18" idx="1"/>
          </p:cNvCxnSpPr>
          <p:nvPr/>
        </p:nvCxnSpPr>
        <p:spPr>
          <a:xfrm rot="16200000" flipH="1">
            <a:off x="1251198" y="4823137"/>
            <a:ext cx="670007" cy="582980"/>
          </a:xfrm>
          <a:prstGeom prst="curvedConnector2">
            <a:avLst/>
          </a:prstGeom>
          <a:ln w="1905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sp>
        <p:nvSpPr>
          <p:cNvPr id="23" name="Rectangle à coins arrondis 7">
            <a:extLst>
              <a:ext uri="{FF2B5EF4-FFF2-40B4-BE49-F238E27FC236}">
                <a16:creationId xmlns:a16="http://schemas.microsoft.com/office/drawing/2014/main" id="{91E24381-740D-4074-B18B-65C9A24CD590}"/>
              </a:ext>
            </a:extLst>
          </p:cNvPr>
          <p:cNvSpPr/>
          <p:nvPr/>
        </p:nvSpPr>
        <p:spPr>
          <a:xfrm flipH="1">
            <a:off x="3250147" y="1662866"/>
            <a:ext cx="499688" cy="300088"/>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Tree>
    <p:extLst>
      <p:ext uri="{BB962C8B-B14F-4D97-AF65-F5344CB8AC3E}">
        <p14:creationId xmlns:p14="http://schemas.microsoft.com/office/powerpoint/2010/main" val="678734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A12213-FF46-41F4-9D54-BBFCC92B0607}"/>
              </a:ext>
            </a:extLst>
          </p:cNvPr>
          <p:cNvSpPr>
            <a:spLocks noGrp="1"/>
          </p:cNvSpPr>
          <p:nvPr>
            <p:ph type="sldNum" sz="quarter" idx="4"/>
          </p:nvPr>
        </p:nvSpPr>
        <p:spPr/>
        <p:txBody>
          <a:bodyPr/>
          <a:lstStyle/>
          <a:p>
            <a:fld id="{5A4C5B2E-C222-42BA-A6AE-2E2D0C9DED18}" type="slidenum">
              <a:rPr lang="fr-FR" smtClean="0"/>
              <a:pPr/>
              <a:t>41</a:t>
            </a:fld>
            <a:endParaRPr lang="fr-FR" dirty="0"/>
          </a:p>
        </p:txBody>
      </p:sp>
      <p:sp>
        <p:nvSpPr>
          <p:cNvPr id="5" name="Rectangle 4">
            <a:extLst>
              <a:ext uri="{FF2B5EF4-FFF2-40B4-BE49-F238E27FC236}">
                <a16:creationId xmlns:a16="http://schemas.microsoft.com/office/drawing/2014/main" id="{6F203486-0536-4B15-B85E-7412D38F4035}"/>
              </a:ext>
            </a:extLst>
          </p:cNvPr>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Paramètres de coupe</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8EAAB44F-8DCC-4708-A8FD-24AED25CFA71}"/>
              </a:ext>
            </a:extLst>
          </p:cNvPr>
          <p:cNvSpPr/>
          <p:nvPr/>
        </p:nvSpPr>
        <p:spPr>
          <a:xfrm>
            <a:off x="5591192" y="2044005"/>
            <a:ext cx="3169761" cy="1200329"/>
          </a:xfrm>
          <a:prstGeom prst="rect">
            <a:avLst/>
          </a:prstGeom>
          <a:ln w="19050">
            <a:solidFill>
              <a:srgbClr val="80276C"/>
            </a:solidFill>
          </a:ln>
        </p:spPr>
        <p:txBody>
          <a:bodyPr wrap="square">
            <a:spAutoFit/>
          </a:bodyPr>
          <a:lstStyle/>
          <a:p>
            <a:r>
              <a:rPr lang="fr-FR" dirty="0"/>
              <a:t>Vitesse de broche et d’avance verrouillées si un jeu de conditions de coupe a été choisi</a:t>
            </a:r>
            <a:br>
              <a:rPr lang="fr-FR" dirty="0"/>
            </a:br>
            <a:r>
              <a:rPr lang="fr-FR" dirty="0"/>
              <a:t>(1</a:t>
            </a:r>
            <a:r>
              <a:rPr lang="fr-FR" baseline="30000" dirty="0"/>
              <a:t>er</a:t>
            </a:r>
            <a:r>
              <a:rPr lang="fr-FR" dirty="0"/>
              <a:t> onglet de l’opération)</a:t>
            </a:r>
          </a:p>
        </p:txBody>
      </p:sp>
      <p:grpSp>
        <p:nvGrpSpPr>
          <p:cNvPr id="9" name="Groupe 8">
            <a:extLst>
              <a:ext uri="{FF2B5EF4-FFF2-40B4-BE49-F238E27FC236}">
                <a16:creationId xmlns:a16="http://schemas.microsoft.com/office/drawing/2014/main" id="{811ADADA-8010-4CAA-AA24-1463D6E8D9D0}"/>
              </a:ext>
            </a:extLst>
          </p:cNvPr>
          <p:cNvGrpSpPr/>
          <p:nvPr/>
        </p:nvGrpSpPr>
        <p:grpSpPr>
          <a:xfrm>
            <a:off x="256063" y="1215956"/>
            <a:ext cx="4562420" cy="2084151"/>
            <a:chOff x="489527" y="1498059"/>
            <a:chExt cx="4562420" cy="2084151"/>
          </a:xfrm>
        </p:grpSpPr>
        <p:grpSp>
          <p:nvGrpSpPr>
            <p:cNvPr id="6" name="Groupe 5">
              <a:extLst>
                <a:ext uri="{FF2B5EF4-FFF2-40B4-BE49-F238E27FC236}">
                  <a16:creationId xmlns:a16="http://schemas.microsoft.com/office/drawing/2014/main" id="{C456167D-93CF-4B03-A59B-8627227EFDE8}"/>
                </a:ext>
              </a:extLst>
            </p:cNvPr>
            <p:cNvGrpSpPr/>
            <p:nvPr/>
          </p:nvGrpSpPr>
          <p:grpSpPr>
            <a:xfrm>
              <a:off x="489527" y="1498059"/>
              <a:ext cx="4562420" cy="2084151"/>
              <a:chOff x="1046839" y="1945531"/>
              <a:chExt cx="4562420" cy="2084151"/>
            </a:xfrm>
          </p:grpSpPr>
          <p:pic>
            <p:nvPicPr>
              <p:cNvPr id="3" name="Image 2">
                <a:extLst>
                  <a:ext uri="{FF2B5EF4-FFF2-40B4-BE49-F238E27FC236}">
                    <a16:creationId xmlns:a16="http://schemas.microsoft.com/office/drawing/2014/main" id="{B66FA43B-72E0-4565-BD3E-1F184F87758A}"/>
                  </a:ext>
                </a:extLst>
              </p:cNvPr>
              <p:cNvPicPr>
                <a:picLocks noChangeAspect="1"/>
              </p:cNvPicPr>
              <p:nvPr/>
            </p:nvPicPr>
            <p:blipFill>
              <a:blip r:embed="rId2"/>
              <a:stretch>
                <a:fillRect/>
              </a:stretch>
            </p:blipFill>
            <p:spPr>
              <a:xfrm>
                <a:off x="1046839" y="1945531"/>
                <a:ext cx="4562420" cy="2084151"/>
              </a:xfrm>
              <a:prstGeom prst="rect">
                <a:avLst/>
              </a:prstGeom>
            </p:spPr>
          </p:pic>
          <p:sp>
            <p:nvSpPr>
              <p:cNvPr id="4" name="Rectangle à coins arrondis 7">
                <a:extLst>
                  <a:ext uri="{FF2B5EF4-FFF2-40B4-BE49-F238E27FC236}">
                    <a16:creationId xmlns:a16="http://schemas.microsoft.com/office/drawing/2014/main" id="{6A160F5C-1999-49CB-8B29-EE9E4A3116C3}"/>
                  </a:ext>
                </a:extLst>
              </p:cNvPr>
              <p:cNvSpPr/>
              <p:nvPr/>
            </p:nvSpPr>
            <p:spPr>
              <a:xfrm flipH="1">
                <a:off x="4412812" y="2016760"/>
                <a:ext cx="454262" cy="275378"/>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sp>
          <p:nvSpPr>
            <p:cNvPr id="8" name="Rectangle à coins arrondis 7">
              <a:extLst>
                <a:ext uri="{FF2B5EF4-FFF2-40B4-BE49-F238E27FC236}">
                  <a16:creationId xmlns:a16="http://schemas.microsoft.com/office/drawing/2014/main" id="{31C8435E-D90E-445B-AFEF-20596EA21FE4}"/>
                </a:ext>
              </a:extLst>
            </p:cNvPr>
            <p:cNvSpPr/>
            <p:nvPr/>
          </p:nvSpPr>
          <p:spPr>
            <a:xfrm flipH="1">
              <a:off x="493429" y="1938698"/>
              <a:ext cx="310267" cy="275378"/>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grpSp>
        <p:nvGrpSpPr>
          <p:cNvPr id="12" name="Groupe 11">
            <a:extLst>
              <a:ext uri="{FF2B5EF4-FFF2-40B4-BE49-F238E27FC236}">
                <a16:creationId xmlns:a16="http://schemas.microsoft.com/office/drawing/2014/main" id="{306B58D2-8A35-45E9-A89F-8559CE53049A}"/>
              </a:ext>
            </a:extLst>
          </p:cNvPr>
          <p:cNvGrpSpPr/>
          <p:nvPr/>
        </p:nvGrpSpPr>
        <p:grpSpPr>
          <a:xfrm>
            <a:off x="256063" y="3980897"/>
            <a:ext cx="4630766" cy="967013"/>
            <a:chOff x="489527" y="3662761"/>
            <a:chExt cx="4630766" cy="967013"/>
          </a:xfrm>
        </p:grpSpPr>
        <p:pic>
          <p:nvPicPr>
            <p:cNvPr id="10" name="Image 9">
              <a:extLst>
                <a:ext uri="{FF2B5EF4-FFF2-40B4-BE49-F238E27FC236}">
                  <a16:creationId xmlns:a16="http://schemas.microsoft.com/office/drawing/2014/main" id="{20EAD322-C237-4D84-AB29-3ABB08236773}"/>
                </a:ext>
              </a:extLst>
            </p:cNvPr>
            <p:cNvPicPr>
              <a:picLocks noChangeAspect="1"/>
            </p:cNvPicPr>
            <p:nvPr/>
          </p:nvPicPr>
          <p:blipFill>
            <a:blip r:embed="rId3"/>
            <a:stretch>
              <a:fillRect/>
            </a:stretch>
          </p:blipFill>
          <p:spPr>
            <a:xfrm>
              <a:off x="489527" y="3662761"/>
              <a:ext cx="4630766" cy="967013"/>
            </a:xfrm>
            <a:prstGeom prst="rect">
              <a:avLst/>
            </a:prstGeom>
          </p:spPr>
        </p:pic>
        <p:sp>
          <p:nvSpPr>
            <p:cNvPr id="11" name="Rectangle à coins arrondis 7">
              <a:extLst>
                <a:ext uri="{FF2B5EF4-FFF2-40B4-BE49-F238E27FC236}">
                  <a16:creationId xmlns:a16="http://schemas.microsoft.com/office/drawing/2014/main" id="{614200F2-F143-48F4-A230-784DBB63064C}"/>
                </a:ext>
              </a:extLst>
            </p:cNvPr>
            <p:cNvSpPr/>
            <p:nvPr/>
          </p:nvSpPr>
          <p:spPr>
            <a:xfrm flipH="1">
              <a:off x="509847" y="3982353"/>
              <a:ext cx="310267" cy="275378"/>
            </a:xfrm>
            <a:prstGeom prst="roundRect">
              <a:avLst>
                <a:gd name="adj" fmla="val 10388"/>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cxnSp>
        <p:nvCxnSpPr>
          <p:cNvPr id="14" name="Connecteur droit avec flèche 13">
            <a:extLst>
              <a:ext uri="{FF2B5EF4-FFF2-40B4-BE49-F238E27FC236}">
                <a16:creationId xmlns:a16="http://schemas.microsoft.com/office/drawing/2014/main" id="{FA1C8199-7757-4E2C-AE66-02A3E0115F4A}"/>
              </a:ext>
            </a:extLst>
          </p:cNvPr>
          <p:cNvCxnSpPr>
            <a:stCxn id="7" idx="1"/>
          </p:cNvCxnSpPr>
          <p:nvPr/>
        </p:nvCxnSpPr>
        <p:spPr>
          <a:xfrm flipH="1" flipV="1">
            <a:off x="4250988" y="2208180"/>
            <a:ext cx="1340204" cy="435990"/>
          </a:xfrm>
          <a:prstGeom prst="straightConnector1">
            <a:avLst/>
          </a:prstGeom>
          <a:ln w="1905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FAD8C06A-141C-4461-9093-3784D4E6E4A5}"/>
              </a:ext>
            </a:extLst>
          </p:cNvPr>
          <p:cNvCxnSpPr>
            <a:cxnSpLocks/>
            <a:stCxn id="7" idx="1"/>
          </p:cNvCxnSpPr>
          <p:nvPr/>
        </p:nvCxnSpPr>
        <p:spPr>
          <a:xfrm flipH="1">
            <a:off x="4250988" y="2644170"/>
            <a:ext cx="1340204" cy="2044562"/>
          </a:xfrm>
          <a:prstGeom prst="straightConnector1">
            <a:avLst/>
          </a:prstGeom>
          <a:ln w="1905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A8D9A680-5711-43C9-B191-384710435756}"/>
              </a:ext>
            </a:extLst>
          </p:cNvPr>
          <p:cNvPicPr>
            <a:picLocks noChangeAspect="1"/>
          </p:cNvPicPr>
          <p:nvPr/>
        </p:nvPicPr>
        <p:blipFill>
          <a:blip r:embed="rId4"/>
          <a:stretch>
            <a:fillRect/>
          </a:stretch>
        </p:blipFill>
        <p:spPr>
          <a:xfrm>
            <a:off x="5674796" y="4688732"/>
            <a:ext cx="3100629" cy="1220047"/>
          </a:xfrm>
          <a:prstGeom prst="rect">
            <a:avLst/>
          </a:prstGeom>
        </p:spPr>
      </p:pic>
      <p:sp>
        <p:nvSpPr>
          <p:cNvPr id="19" name="Rectangle 18">
            <a:extLst>
              <a:ext uri="{FF2B5EF4-FFF2-40B4-BE49-F238E27FC236}">
                <a16:creationId xmlns:a16="http://schemas.microsoft.com/office/drawing/2014/main" id="{79654B65-9F07-45F4-B2B3-3150EB82807B}"/>
              </a:ext>
            </a:extLst>
          </p:cNvPr>
          <p:cNvSpPr/>
          <p:nvPr/>
        </p:nvSpPr>
        <p:spPr>
          <a:xfrm>
            <a:off x="5638826" y="3636394"/>
            <a:ext cx="3385226" cy="1015663"/>
          </a:xfrm>
          <a:prstGeom prst="rect">
            <a:avLst/>
          </a:prstGeom>
        </p:spPr>
        <p:txBody>
          <a:bodyPr wrap="square">
            <a:spAutoFit/>
          </a:bodyPr>
          <a:lstStyle/>
          <a:p>
            <a:r>
              <a:rPr lang="fr-FR" dirty="0"/>
              <a:t>Permet de définir les vitesses:</a:t>
            </a:r>
          </a:p>
          <a:p>
            <a:pPr marL="1028700" lvl="1" indent="-342900">
              <a:buFont typeface="+mj-lt"/>
              <a:buAutoNum type="alphaLcPeriod"/>
            </a:pPr>
            <a:r>
              <a:rPr lang="fr-FR" sz="1400" dirty="0"/>
              <a:t>d’approche(trajectoire jaune)</a:t>
            </a:r>
          </a:p>
          <a:p>
            <a:pPr marL="1028700" lvl="1" indent="-342900">
              <a:buFont typeface="+mj-lt"/>
              <a:buAutoNum type="alphaLcPeriod"/>
            </a:pPr>
            <a:r>
              <a:rPr lang="fr-FR" sz="1400" dirty="0"/>
              <a:t>de retrait (trajectoire bleu)</a:t>
            </a:r>
          </a:p>
          <a:p>
            <a:pPr marL="1028700" lvl="1" indent="-342900">
              <a:buFont typeface="+mj-lt"/>
              <a:buAutoNum type="alphaLcPeriod"/>
            </a:pPr>
            <a:r>
              <a:rPr lang="fr-FR" sz="1400" dirty="0"/>
              <a:t>de finition (trajectoire cyan)</a:t>
            </a:r>
          </a:p>
        </p:txBody>
      </p:sp>
    </p:spTree>
    <p:extLst>
      <p:ext uri="{BB962C8B-B14F-4D97-AF65-F5344CB8AC3E}">
        <p14:creationId xmlns:p14="http://schemas.microsoft.com/office/powerpoint/2010/main" val="36039785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a:extLst>
              <a:ext uri="{FF2B5EF4-FFF2-40B4-BE49-F238E27FC236}">
                <a16:creationId xmlns:a16="http://schemas.microsoft.com/office/drawing/2014/main" id="{D64C2F63-7938-4D02-94EC-3C7F83322501}"/>
              </a:ext>
            </a:extLst>
          </p:cNvPr>
          <p:cNvGrpSpPr/>
          <p:nvPr/>
        </p:nvGrpSpPr>
        <p:grpSpPr>
          <a:xfrm>
            <a:off x="1334884" y="939618"/>
            <a:ext cx="3523504" cy="2602283"/>
            <a:chOff x="387015" y="1175927"/>
            <a:chExt cx="3523504" cy="2602283"/>
          </a:xfrm>
        </p:grpSpPr>
        <p:pic>
          <p:nvPicPr>
            <p:cNvPr id="10" name="Image 9">
              <a:extLst>
                <a:ext uri="{FF2B5EF4-FFF2-40B4-BE49-F238E27FC236}">
                  <a16:creationId xmlns:a16="http://schemas.microsoft.com/office/drawing/2014/main" id="{37DADD9B-3993-4785-A3BF-2F2BD3DEC4A3}"/>
                </a:ext>
              </a:extLst>
            </p:cNvPr>
            <p:cNvPicPr>
              <a:picLocks noChangeAspect="1"/>
            </p:cNvPicPr>
            <p:nvPr/>
          </p:nvPicPr>
          <p:blipFill>
            <a:blip r:embed="rId2"/>
            <a:stretch>
              <a:fillRect/>
            </a:stretch>
          </p:blipFill>
          <p:spPr>
            <a:xfrm>
              <a:off x="387015" y="1175927"/>
              <a:ext cx="3523504" cy="2602283"/>
            </a:xfrm>
            <a:prstGeom prst="rect">
              <a:avLst/>
            </a:prstGeom>
          </p:spPr>
        </p:pic>
        <p:sp>
          <p:nvSpPr>
            <p:cNvPr id="26" name="Rectangle à coins arrondis 19">
              <a:extLst>
                <a:ext uri="{FF2B5EF4-FFF2-40B4-BE49-F238E27FC236}">
                  <a16:creationId xmlns:a16="http://schemas.microsoft.com/office/drawing/2014/main" id="{A28AEBC5-D926-4C16-9520-8025029A1A45}"/>
                </a:ext>
              </a:extLst>
            </p:cNvPr>
            <p:cNvSpPr/>
            <p:nvPr/>
          </p:nvSpPr>
          <p:spPr>
            <a:xfrm>
              <a:off x="2697631" y="3497015"/>
              <a:ext cx="540869" cy="185985"/>
            </a:xfrm>
            <a:prstGeom prst="roundRect">
              <a:avLst>
                <a:gd name="adj" fmla="val 3613"/>
              </a:avLst>
            </a:prstGeom>
            <a:noFill/>
            <a:ln w="19050">
              <a:solidFill>
                <a:srgbClr val="802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à coins arrondis 19">
              <a:extLst>
                <a:ext uri="{FF2B5EF4-FFF2-40B4-BE49-F238E27FC236}">
                  <a16:creationId xmlns:a16="http://schemas.microsoft.com/office/drawing/2014/main" id="{098D5234-39B7-451C-ABBF-BDE2C3C287AE}"/>
                </a:ext>
              </a:extLst>
            </p:cNvPr>
            <p:cNvSpPr/>
            <p:nvPr/>
          </p:nvSpPr>
          <p:spPr>
            <a:xfrm>
              <a:off x="2129790" y="3497015"/>
              <a:ext cx="495300" cy="185985"/>
            </a:xfrm>
            <a:prstGeom prst="roundRect">
              <a:avLst>
                <a:gd name="adj" fmla="val 3613"/>
              </a:avLst>
            </a:prstGeom>
            <a:noFill/>
            <a:ln w="19050">
              <a:solidFill>
                <a:srgbClr val="FFA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grpSp>
      <p:sp>
        <p:nvSpPr>
          <p:cNvPr id="2" name="Espace réservé du numéro de diapositive 1"/>
          <p:cNvSpPr>
            <a:spLocks noGrp="1"/>
          </p:cNvSpPr>
          <p:nvPr>
            <p:ph type="sldNum" sz="quarter" idx="4"/>
          </p:nvPr>
        </p:nvSpPr>
        <p:spPr/>
        <p:txBody>
          <a:bodyPr/>
          <a:lstStyle/>
          <a:p>
            <a:fld id="{5A4C5B2E-C222-42BA-A6AE-2E2D0C9DED18}" type="slidenum">
              <a:rPr lang="fr-FR" smtClean="0"/>
              <a:pPr/>
              <a:t>42</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Visualisation des trajectoires</a:t>
            </a:r>
            <a:endParaRPr lang="fr-FR" altLang="fr-FR" sz="900" i="1" dirty="0">
              <a:solidFill>
                <a:srgbClr val="80276C"/>
              </a:solidFill>
              <a:latin typeface="Verdana" panose="020B0604030504040204" pitchFamily="34" charset="0"/>
              <a:ea typeface="Verdana" panose="020B0604030504040204" pitchFamily="34" charset="0"/>
            </a:endParaRPr>
          </a:p>
        </p:txBody>
      </p:sp>
      <p:pic>
        <p:nvPicPr>
          <p:cNvPr id="14" name="Image 13">
            <a:extLst>
              <a:ext uri="{FF2B5EF4-FFF2-40B4-BE49-F238E27FC236}">
                <a16:creationId xmlns:a16="http://schemas.microsoft.com/office/drawing/2014/main" id="{777336C1-A362-400A-8489-F9D4089435F6}"/>
              </a:ext>
            </a:extLst>
          </p:cNvPr>
          <p:cNvPicPr>
            <a:picLocks noChangeAspect="1"/>
          </p:cNvPicPr>
          <p:nvPr/>
        </p:nvPicPr>
        <p:blipFill rotWithShape="1">
          <a:blip r:embed="rId3"/>
          <a:srcRect t="3611"/>
          <a:stretch/>
        </p:blipFill>
        <p:spPr>
          <a:xfrm>
            <a:off x="6195952" y="1249680"/>
            <a:ext cx="2663663" cy="1969056"/>
          </a:xfrm>
          <a:prstGeom prst="rect">
            <a:avLst/>
          </a:prstGeom>
        </p:spPr>
      </p:pic>
      <p:grpSp>
        <p:nvGrpSpPr>
          <p:cNvPr id="23" name="Groupe 22">
            <a:extLst>
              <a:ext uri="{FF2B5EF4-FFF2-40B4-BE49-F238E27FC236}">
                <a16:creationId xmlns:a16="http://schemas.microsoft.com/office/drawing/2014/main" id="{AE2EB125-FAC4-440D-B2C7-435070526130}"/>
              </a:ext>
            </a:extLst>
          </p:cNvPr>
          <p:cNvGrpSpPr/>
          <p:nvPr/>
        </p:nvGrpSpPr>
        <p:grpSpPr>
          <a:xfrm>
            <a:off x="3645500" y="3541901"/>
            <a:ext cx="2485485" cy="2563522"/>
            <a:chOff x="3089947" y="3933735"/>
            <a:chExt cx="2485485" cy="2563522"/>
          </a:xfrm>
        </p:grpSpPr>
        <p:pic>
          <p:nvPicPr>
            <p:cNvPr id="16" name="Image 15">
              <a:extLst>
                <a:ext uri="{FF2B5EF4-FFF2-40B4-BE49-F238E27FC236}">
                  <a16:creationId xmlns:a16="http://schemas.microsoft.com/office/drawing/2014/main" id="{6405D70F-3FD8-414F-813F-0775939ACB32}"/>
                </a:ext>
              </a:extLst>
            </p:cNvPr>
            <p:cNvPicPr>
              <a:picLocks noChangeAspect="1"/>
            </p:cNvPicPr>
            <p:nvPr/>
          </p:nvPicPr>
          <p:blipFill>
            <a:blip r:embed="rId4"/>
            <a:stretch>
              <a:fillRect/>
            </a:stretch>
          </p:blipFill>
          <p:spPr>
            <a:xfrm>
              <a:off x="3089947" y="3933735"/>
              <a:ext cx="2485485" cy="2349027"/>
            </a:xfrm>
            <a:prstGeom prst="rect">
              <a:avLst/>
            </a:prstGeom>
          </p:spPr>
        </p:pic>
        <p:pic>
          <p:nvPicPr>
            <p:cNvPr id="19" name="Image 18">
              <a:extLst>
                <a:ext uri="{FF2B5EF4-FFF2-40B4-BE49-F238E27FC236}">
                  <a16:creationId xmlns:a16="http://schemas.microsoft.com/office/drawing/2014/main" id="{12F52130-4509-44DA-A7AE-84BCB5A4FA2F}"/>
                </a:ext>
              </a:extLst>
            </p:cNvPr>
            <p:cNvPicPr>
              <a:picLocks noChangeAspect="1"/>
            </p:cNvPicPr>
            <p:nvPr/>
          </p:nvPicPr>
          <p:blipFill>
            <a:blip r:embed="rId5"/>
            <a:stretch>
              <a:fillRect/>
            </a:stretch>
          </p:blipFill>
          <p:spPr>
            <a:xfrm>
              <a:off x="3242254" y="6282762"/>
              <a:ext cx="1991229" cy="214495"/>
            </a:xfrm>
            <a:prstGeom prst="rect">
              <a:avLst/>
            </a:prstGeom>
          </p:spPr>
        </p:pic>
      </p:grpSp>
      <p:cxnSp>
        <p:nvCxnSpPr>
          <p:cNvPr id="25" name="Connecteur en arc 12">
            <a:extLst>
              <a:ext uri="{FF2B5EF4-FFF2-40B4-BE49-F238E27FC236}">
                <a16:creationId xmlns:a16="http://schemas.microsoft.com/office/drawing/2014/main" id="{22214C70-B106-4D3E-84B9-BE003B3606B2}"/>
              </a:ext>
            </a:extLst>
          </p:cNvPr>
          <p:cNvCxnSpPr>
            <a:cxnSpLocks/>
            <a:stCxn id="26" idx="3"/>
            <a:endCxn id="14" idx="1"/>
          </p:cNvCxnSpPr>
          <p:nvPr/>
        </p:nvCxnSpPr>
        <p:spPr>
          <a:xfrm flipV="1">
            <a:off x="4186369" y="2234208"/>
            <a:ext cx="2009583" cy="1119491"/>
          </a:xfrm>
          <a:prstGeom prst="curvedConnector3">
            <a:avLst>
              <a:gd name="adj1" fmla="val 50000"/>
            </a:avLst>
          </a:prstGeom>
          <a:ln w="1905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3" name="Connecteur en arc 12">
            <a:extLst>
              <a:ext uri="{FF2B5EF4-FFF2-40B4-BE49-F238E27FC236}">
                <a16:creationId xmlns:a16="http://schemas.microsoft.com/office/drawing/2014/main" id="{29CCAA3F-6C61-43AD-ADFC-3784BA67A78D}"/>
              </a:ext>
            </a:extLst>
          </p:cNvPr>
          <p:cNvCxnSpPr>
            <a:cxnSpLocks/>
            <a:stCxn id="30" idx="2"/>
          </p:cNvCxnSpPr>
          <p:nvPr/>
        </p:nvCxnSpPr>
        <p:spPr>
          <a:xfrm rot="16200000" flipH="1">
            <a:off x="3304007" y="3467992"/>
            <a:ext cx="722312" cy="679709"/>
          </a:xfrm>
          <a:prstGeom prst="curvedConnector3">
            <a:avLst>
              <a:gd name="adj1" fmla="val 50000"/>
            </a:avLst>
          </a:prstGeom>
          <a:ln w="19050">
            <a:solidFill>
              <a:srgbClr val="FFA300"/>
            </a:solidFill>
            <a:tailEnd type="stealth"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FF087FE9-87AE-43BE-89C1-F5731A95B7B6}"/>
              </a:ext>
            </a:extLst>
          </p:cNvPr>
          <p:cNvSpPr/>
          <p:nvPr/>
        </p:nvSpPr>
        <p:spPr>
          <a:xfrm>
            <a:off x="6401214" y="3218736"/>
            <a:ext cx="2458401" cy="646331"/>
          </a:xfrm>
          <a:prstGeom prst="rect">
            <a:avLst/>
          </a:prstGeom>
          <a:ln w="19050">
            <a:solidFill>
              <a:srgbClr val="80276C"/>
            </a:solidFill>
          </a:ln>
        </p:spPr>
        <p:txBody>
          <a:bodyPr wrap="square">
            <a:spAutoFit/>
          </a:bodyPr>
          <a:lstStyle/>
          <a:p>
            <a:pPr algn="ctr"/>
            <a:r>
              <a:rPr lang="fr-FR" dirty="0"/>
              <a:t>Visualise les trajectoires (avec les couleurs)</a:t>
            </a:r>
          </a:p>
        </p:txBody>
      </p:sp>
      <p:sp>
        <p:nvSpPr>
          <p:cNvPr id="39" name="Rectangle 38">
            <a:extLst>
              <a:ext uri="{FF2B5EF4-FFF2-40B4-BE49-F238E27FC236}">
                <a16:creationId xmlns:a16="http://schemas.microsoft.com/office/drawing/2014/main" id="{E94816C6-C747-4868-820E-4F7F0B267AE1}"/>
              </a:ext>
            </a:extLst>
          </p:cNvPr>
          <p:cNvSpPr/>
          <p:nvPr/>
        </p:nvSpPr>
        <p:spPr>
          <a:xfrm>
            <a:off x="6298582" y="4523462"/>
            <a:ext cx="2458401" cy="923330"/>
          </a:xfrm>
          <a:prstGeom prst="rect">
            <a:avLst/>
          </a:prstGeom>
          <a:ln w="19050">
            <a:solidFill>
              <a:srgbClr val="FFA300"/>
            </a:solidFill>
          </a:ln>
        </p:spPr>
        <p:txBody>
          <a:bodyPr wrap="square">
            <a:spAutoFit/>
          </a:bodyPr>
          <a:lstStyle/>
          <a:p>
            <a:pPr algn="ctr"/>
            <a:r>
              <a:rPr lang="fr-FR" dirty="0"/>
              <a:t>Visualise les trajectoires et l’enlèvement de matière (Vidéo)</a:t>
            </a:r>
          </a:p>
        </p:txBody>
      </p:sp>
      <p:sp>
        <p:nvSpPr>
          <p:cNvPr id="43" name="Rectangle 42">
            <a:extLst>
              <a:ext uri="{FF2B5EF4-FFF2-40B4-BE49-F238E27FC236}">
                <a16:creationId xmlns:a16="http://schemas.microsoft.com/office/drawing/2014/main" id="{E55191DD-A36A-4BE0-95A6-05F965728FA0}"/>
              </a:ext>
            </a:extLst>
          </p:cNvPr>
          <p:cNvSpPr/>
          <p:nvPr/>
        </p:nvSpPr>
        <p:spPr>
          <a:xfrm>
            <a:off x="256853" y="3848420"/>
            <a:ext cx="2458401" cy="1754326"/>
          </a:xfrm>
          <a:prstGeom prst="rect">
            <a:avLst/>
          </a:prstGeom>
          <a:ln w="19050">
            <a:solidFill>
              <a:srgbClr val="FF0000"/>
            </a:solidFill>
          </a:ln>
        </p:spPr>
        <p:txBody>
          <a:bodyPr wrap="square">
            <a:spAutoFit/>
          </a:bodyPr>
          <a:lstStyle/>
          <a:p>
            <a:pPr algn="ctr"/>
            <a:r>
              <a:rPr lang="fr-FR" dirty="0"/>
              <a:t>2 modes de vérification de la configuration de l’opération. Modifier l’opération tant que la simulation ne vous convient pas !</a:t>
            </a:r>
          </a:p>
        </p:txBody>
      </p:sp>
      <p:pic>
        <p:nvPicPr>
          <p:cNvPr id="44" name="Image 43">
            <a:extLst>
              <a:ext uri="{FF2B5EF4-FFF2-40B4-BE49-F238E27FC236}">
                <a16:creationId xmlns:a16="http://schemas.microsoft.com/office/drawing/2014/main" id="{2120FC9B-F83B-40D9-BB5E-C3C47ED2A05F}"/>
              </a:ext>
            </a:extLst>
          </p:cNvPr>
          <p:cNvPicPr>
            <a:picLocks noChangeAspect="1"/>
          </p:cNvPicPr>
          <p:nvPr/>
        </p:nvPicPr>
        <p:blipFill rotWithShape="1">
          <a:blip r:embed="rId5"/>
          <a:srcRect l="1575" t="19558" r="91019" b="16737"/>
          <a:stretch/>
        </p:blipFill>
        <p:spPr>
          <a:xfrm>
            <a:off x="1964690" y="6258901"/>
            <a:ext cx="453390" cy="420090"/>
          </a:xfrm>
          <a:prstGeom prst="rect">
            <a:avLst/>
          </a:prstGeom>
        </p:spPr>
      </p:pic>
      <p:sp>
        <p:nvSpPr>
          <p:cNvPr id="45" name="Rectangle 44">
            <a:extLst>
              <a:ext uri="{FF2B5EF4-FFF2-40B4-BE49-F238E27FC236}">
                <a16:creationId xmlns:a16="http://schemas.microsoft.com/office/drawing/2014/main" id="{D101035F-76BC-4552-AAE4-6837563769E2}"/>
              </a:ext>
            </a:extLst>
          </p:cNvPr>
          <p:cNvSpPr/>
          <p:nvPr/>
        </p:nvSpPr>
        <p:spPr>
          <a:xfrm>
            <a:off x="2484267" y="6284280"/>
            <a:ext cx="2374121" cy="369332"/>
          </a:xfrm>
          <a:prstGeom prst="rect">
            <a:avLst/>
          </a:prstGeom>
        </p:spPr>
        <p:txBody>
          <a:bodyPr wrap="square">
            <a:spAutoFit/>
          </a:bodyPr>
          <a:lstStyle/>
          <a:p>
            <a:r>
              <a:rPr lang="fr-FR" dirty="0"/>
              <a:t>Quitter la visualisation</a:t>
            </a:r>
          </a:p>
        </p:txBody>
      </p:sp>
      <p:sp>
        <p:nvSpPr>
          <p:cNvPr id="46" name="Rectangle : coins arrondis 45">
            <a:extLst>
              <a:ext uri="{FF2B5EF4-FFF2-40B4-BE49-F238E27FC236}">
                <a16:creationId xmlns:a16="http://schemas.microsoft.com/office/drawing/2014/main" id="{E9199B62-8A93-439E-973E-41F28C0C8A6C}"/>
              </a:ext>
            </a:extLst>
          </p:cNvPr>
          <p:cNvSpPr/>
          <p:nvPr/>
        </p:nvSpPr>
        <p:spPr>
          <a:xfrm>
            <a:off x="1818640" y="6196198"/>
            <a:ext cx="3039748" cy="53704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63703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43</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1</a:t>
            </a:r>
            <a:r>
              <a:rPr lang="fr-FR" altLang="fr-FR" sz="2000" b="1" u="sng" baseline="30000" dirty="0">
                <a:solidFill>
                  <a:srgbClr val="80276C"/>
                </a:solidFill>
                <a:latin typeface="Verdana" panose="020B0604030504040204" pitchFamily="34" charset="0"/>
                <a:ea typeface="Verdana" panose="020B0604030504040204" pitchFamily="34" charset="0"/>
              </a:rPr>
              <a:t>ère</a:t>
            </a:r>
            <a:r>
              <a:rPr lang="fr-FR" altLang="fr-FR" sz="2000" b="1" u="sng" dirty="0">
                <a:solidFill>
                  <a:srgbClr val="80276C"/>
                </a:solidFill>
                <a:latin typeface="Verdana" panose="020B0604030504040204" pitchFamily="34" charset="0"/>
                <a:ea typeface="Verdana" panose="020B0604030504040204" pitchFamily="34" charset="0"/>
              </a:rPr>
              <a:t> opération: </a:t>
            </a:r>
            <a:r>
              <a:rPr lang="fr-FR" altLang="fr-FR" sz="2000" b="1" u="sng" dirty="0" err="1">
                <a:solidFill>
                  <a:srgbClr val="80276C"/>
                </a:solidFill>
                <a:latin typeface="Verdana" panose="020B0604030504040204" pitchFamily="34" charset="0"/>
                <a:ea typeface="Verdana" panose="020B0604030504040204" pitchFamily="34" charset="0"/>
              </a:rPr>
              <a:t>Surfacage</a:t>
            </a:r>
            <a:endParaRPr lang="fr-FR" altLang="fr-FR" sz="2000" b="1" u="sng" dirty="0">
              <a:solidFill>
                <a:srgbClr val="80276C"/>
              </a:solidFill>
              <a:latin typeface="Verdana" panose="020B0604030504040204" pitchFamily="34" charset="0"/>
              <a:ea typeface="Verdana" panose="020B0604030504040204" pitchFamily="34" charset="0"/>
            </a:endParaRP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Visualisation – Analyse du déroulement</a:t>
            </a:r>
            <a:endParaRPr lang="fr-FR" altLang="fr-FR" sz="900" i="1" dirty="0">
              <a:solidFill>
                <a:srgbClr val="80276C"/>
              </a:solidFill>
              <a:latin typeface="Verdana" panose="020B0604030504040204" pitchFamily="34" charset="0"/>
              <a:ea typeface="Verdana" panose="020B0604030504040204" pitchFamily="34" charset="0"/>
            </a:endParaRPr>
          </a:p>
        </p:txBody>
      </p:sp>
      <p:pic>
        <p:nvPicPr>
          <p:cNvPr id="4" name="Image 3"/>
          <p:cNvPicPr>
            <a:picLocks noChangeAspect="1"/>
          </p:cNvPicPr>
          <p:nvPr/>
        </p:nvPicPr>
        <p:blipFill>
          <a:blip r:embed="rId2"/>
          <a:stretch>
            <a:fillRect/>
          </a:stretch>
        </p:blipFill>
        <p:spPr>
          <a:xfrm>
            <a:off x="6069012" y="3048944"/>
            <a:ext cx="1755067" cy="1283970"/>
          </a:xfrm>
          <a:prstGeom prst="rect">
            <a:avLst/>
          </a:prstGeom>
        </p:spPr>
      </p:pic>
      <p:pic>
        <p:nvPicPr>
          <p:cNvPr id="5" name="Image 4"/>
          <p:cNvPicPr>
            <a:picLocks noChangeAspect="1"/>
          </p:cNvPicPr>
          <p:nvPr/>
        </p:nvPicPr>
        <p:blipFill>
          <a:blip r:embed="rId3"/>
          <a:stretch>
            <a:fillRect/>
          </a:stretch>
        </p:blipFill>
        <p:spPr>
          <a:xfrm>
            <a:off x="5327374" y="1299016"/>
            <a:ext cx="1875488" cy="1283970"/>
          </a:xfrm>
          <a:prstGeom prst="rect">
            <a:avLst/>
          </a:prstGeom>
        </p:spPr>
      </p:pic>
      <p:pic>
        <p:nvPicPr>
          <p:cNvPr id="6" name="Image 5"/>
          <p:cNvPicPr>
            <a:picLocks noChangeAspect="1"/>
          </p:cNvPicPr>
          <p:nvPr/>
        </p:nvPicPr>
        <p:blipFill>
          <a:blip r:embed="rId4"/>
          <a:stretch>
            <a:fillRect/>
          </a:stretch>
        </p:blipFill>
        <p:spPr>
          <a:xfrm>
            <a:off x="5722620" y="4633685"/>
            <a:ext cx="2182747" cy="1283969"/>
          </a:xfrm>
          <a:prstGeom prst="rect">
            <a:avLst/>
          </a:prstGeom>
        </p:spPr>
      </p:pic>
      <p:sp>
        <p:nvSpPr>
          <p:cNvPr id="7" name="Espace réservé du texte 3"/>
          <p:cNvSpPr txBox="1">
            <a:spLocks/>
          </p:cNvSpPr>
          <p:nvPr/>
        </p:nvSpPr>
        <p:spPr>
          <a:xfrm>
            <a:off x="206071" y="1449278"/>
            <a:ext cx="5145635" cy="3892342"/>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L’outil arrive en rapide (trajet Rouge) un peu au dessus de la matière</a:t>
            </a:r>
          </a:p>
          <a:p>
            <a:pPr marL="342900" indent="-342900">
              <a:buAutoNum type="arabicPeriod"/>
            </a:pPr>
            <a:endParaRPr lang="fr-FR" sz="1800" dirty="0"/>
          </a:p>
          <a:p>
            <a:pPr marL="342900" indent="-342900">
              <a:buAutoNum type="arabicPeriod"/>
            </a:pPr>
            <a:endParaRPr lang="fr-FR" sz="1800" dirty="0"/>
          </a:p>
          <a:p>
            <a:pPr marL="342900" indent="-342900">
              <a:buAutoNum type="arabicPeriod"/>
            </a:pPr>
            <a:r>
              <a:rPr lang="fr-FR" sz="1800" dirty="0"/>
              <a:t>L’outil descend dans la matière</a:t>
            </a:r>
          </a:p>
          <a:p>
            <a:pPr marL="342900" indent="-342900">
              <a:buAutoNum type="arabicPeriod"/>
            </a:pPr>
            <a:endParaRPr lang="fr-FR" sz="1800" dirty="0"/>
          </a:p>
          <a:p>
            <a:pPr marL="342900" indent="-342900">
              <a:buAutoNum type="arabicPeriod"/>
            </a:pPr>
            <a:endParaRPr lang="fr-FR" sz="1800" dirty="0"/>
          </a:p>
          <a:p>
            <a:pPr marL="342900" indent="-342900">
              <a:buAutoNum type="arabicPeriod"/>
            </a:pPr>
            <a:endParaRPr lang="fr-FR" sz="1800" dirty="0"/>
          </a:p>
          <a:p>
            <a:pPr marL="342900" indent="-342900">
              <a:buAutoNum type="arabicPeriod"/>
            </a:pPr>
            <a:endParaRPr lang="fr-FR" sz="1800" dirty="0"/>
          </a:p>
          <a:p>
            <a:pPr marL="342900" indent="-342900">
              <a:buAutoNum type="arabicPeriod"/>
            </a:pPr>
            <a:r>
              <a:rPr lang="fr-FR" sz="1800" dirty="0"/>
              <a:t>Usinage terminé, l’outil fini en restant en contact avec la matière</a:t>
            </a:r>
          </a:p>
        </p:txBody>
      </p:sp>
      <p:pic>
        <p:nvPicPr>
          <p:cNvPr id="10" name="Image 9" descr="File:Attention Sign.sv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627" y="3638445"/>
            <a:ext cx="768396" cy="673086"/>
          </a:xfrm>
          <a:prstGeom prst="rect">
            <a:avLst/>
          </a:prstGeom>
        </p:spPr>
      </p:pic>
      <p:sp>
        <p:nvSpPr>
          <p:cNvPr id="11" name="ZoneTexte 10"/>
          <p:cNvSpPr txBox="1"/>
          <p:nvPr/>
        </p:nvSpPr>
        <p:spPr>
          <a:xfrm>
            <a:off x="1354465" y="3307277"/>
            <a:ext cx="4368155" cy="1200329"/>
          </a:xfrm>
          <a:prstGeom prst="rect">
            <a:avLst/>
          </a:prstGeom>
          <a:noFill/>
          <a:ln w="28575">
            <a:solidFill>
              <a:srgbClr val="FF0000"/>
            </a:solidFill>
          </a:ln>
        </p:spPr>
        <p:txBody>
          <a:bodyPr wrap="square" rtlCol="0">
            <a:spAutoFit/>
          </a:bodyPr>
          <a:lstStyle/>
          <a:p>
            <a:pPr algn="ctr"/>
            <a:r>
              <a:rPr lang="fr-FR" dirty="0"/>
              <a:t>Pour une fraise il est déconseillé de  descendre axialement dans la matière.</a:t>
            </a:r>
            <a:br>
              <a:rPr lang="fr-FR" dirty="0"/>
            </a:br>
            <a:r>
              <a:rPr lang="fr-FR" dirty="0"/>
              <a:t>Pour cette fraise c’est </a:t>
            </a:r>
            <a:r>
              <a:rPr lang="fr-FR" b="1" dirty="0">
                <a:solidFill>
                  <a:srgbClr val="FF0000"/>
                </a:solidFill>
              </a:rPr>
              <a:t>IMPOSSIBLE</a:t>
            </a:r>
            <a:br>
              <a:rPr lang="fr-FR" dirty="0"/>
            </a:br>
            <a:r>
              <a:rPr lang="fr-FR" dirty="0">
                <a:solidFill>
                  <a:srgbClr val="80276C"/>
                </a:solidFill>
              </a:rPr>
              <a:t>(pas de coupe au centre)</a:t>
            </a:r>
          </a:p>
        </p:txBody>
      </p:sp>
      <p:pic>
        <p:nvPicPr>
          <p:cNvPr id="12" name="Image 11" descr="Check Cross Red · Free vector graphic on Pixabay"/>
          <p:cNvPicPr>
            <a:picLocks noChangeAspect="1"/>
          </p:cNvPicPr>
          <p:nvPr/>
        </p:nvPicPr>
        <p:blipFill rotWithShape="1">
          <a:blip r:embed="rId6" cstate="print">
            <a:extLst>
              <a:ext uri="{28A0092B-C50C-407E-A947-70E740481C1C}">
                <a14:useLocalDpi xmlns:a14="http://schemas.microsoft.com/office/drawing/2010/main" val="0"/>
              </a:ext>
            </a:extLst>
          </a:blip>
          <a:srcRect r="52180"/>
          <a:stretch/>
        </p:blipFill>
        <p:spPr>
          <a:xfrm>
            <a:off x="4434841" y="1723809"/>
            <a:ext cx="403859" cy="422274"/>
          </a:xfrm>
          <a:prstGeom prst="rect">
            <a:avLst/>
          </a:prstGeom>
        </p:spPr>
      </p:pic>
      <p:pic>
        <p:nvPicPr>
          <p:cNvPr id="13" name="Image 12" descr="Check Cross Red · Free vector graphic on Pixabay"/>
          <p:cNvPicPr>
            <a:picLocks noChangeAspect="1"/>
          </p:cNvPicPr>
          <p:nvPr/>
        </p:nvPicPr>
        <p:blipFill rotWithShape="1">
          <a:blip r:embed="rId7" cstate="print">
            <a:extLst>
              <a:ext uri="{28A0092B-C50C-407E-A947-70E740481C1C}">
                <a14:useLocalDpi xmlns:a14="http://schemas.microsoft.com/office/drawing/2010/main" val="0"/>
              </a:ext>
            </a:extLst>
          </a:blip>
          <a:srcRect l="55105"/>
          <a:stretch/>
        </p:blipFill>
        <p:spPr>
          <a:xfrm>
            <a:off x="4258573" y="2759998"/>
            <a:ext cx="378197" cy="421200"/>
          </a:xfrm>
          <a:prstGeom prst="rect">
            <a:avLst/>
          </a:prstGeom>
        </p:spPr>
      </p:pic>
      <p:pic>
        <p:nvPicPr>
          <p:cNvPr id="15" name="Image 14" descr="Check Cross Red · Free vector graphic on Pixabay"/>
          <p:cNvPicPr>
            <a:picLocks noChangeAspect="1"/>
          </p:cNvPicPr>
          <p:nvPr/>
        </p:nvPicPr>
        <p:blipFill rotWithShape="1">
          <a:blip r:embed="rId7" cstate="print">
            <a:extLst>
              <a:ext uri="{28A0092B-C50C-407E-A947-70E740481C1C}">
                <a14:useLocalDpi xmlns:a14="http://schemas.microsoft.com/office/drawing/2010/main" val="0"/>
              </a:ext>
            </a:extLst>
          </a:blip>
          <a:srcRect l="55105"/>
          <a:stretch/>
        </p:blipFill>
        <p:spPr>
          <a:xfrm>
            <a:off x="3988793" y="4983460"/>
            <a:ext cx="378197" cy="421200"/>
          </a:xfrm>
          <a:prstGeom prst="rect">
            <a:avLst/>
          </a:prstGeom>
        </p:spPr>
      </p:pic>
      <p:sp>
        <p:nvSpPr>
          <p:cNvPr id="17" name="ZoneTexte 16"/>
          <p:cNvSpPr txBox="1"/>
          <p:nvPr/>
        </p:nvSpPr>
        <p:spPr>
          <a:xfrm>
            <a:off x="1824575" y="5415361"/>
            <a:ext cx="3669445" cy="1200329"/>
          </a:xfrm>
          <a:prstGeom prst="rect">
            <a:avLst/>
          </a:prstGeom>
          <a:noFill/>
          <a:ln w="28575">
            <a:solidFill>
              <a:srgbClr val="FF0000"/>
            </a:solidFill>
          </a:ln>
        </p:spPr>
        <p:txBody>
          <a:bodyPr wrap="square" rtlCol="0">
            <a:spAutoFit/>
          </a:bodyPr>
          <a:lstStyle/>
          <a:p>
            <a:pPr algn="ctr"/>
            <a:r>
              <a:rPr lang="fr-FR" dirty="0"/>
              <a:t>Il faut </a:t>
            </a:r>
            <a:r>
              <a:rPr lang="fr-FR" dirty="0">
                <a:solidFill>
                  <a:srgbClr val="FF0000"/>
                </a:solidFill>
              </a:rPr>
              <a:t>commencer</a:t>
            </a:r>
            <a:r>
              <a:rPr lang="fr-FR" dirty="0"/>
              <a:t> et </a:t>
            </a:r>
            <a:r>
              <a:rPr lang="fr-FR" dirty="0">
                <a:solidFill>
                  <a:srgbClr val="FF0000"/>
                </a:solidFill>
              </a:rPr>
              <a:t>finir</a:t>
            </a:r>
            <a:r>
              <a:rPr lang="fr-FR" dirty="0"/>
              <a:t> une opération dans une zone suffisamment loin de la pièce, du montage … (Zone sécurisée)</a:t>
            </a:r>
            <a:endParaRPr lang="fr-FR" dirty="0">
              <a:solidFill>
                <a:srgbClr val="80276C"/>
              </a:solidFill>
            </a:endParaRPr>
          </a:p>
        </p:txBody>
      </p:sp>
      <p:sp>
        <p:nvSpPr>
          <p:cNvPr id="14" name="Pentagone 13"/>
          <p:cNvSpPr/>
          <p:nvPr/>
        </p:nvSpPr>
        <p:spPr>
          <a:xfrm flipH="1">
            <a:off x="8101507" y="3546166"/>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sp>
        <p:nvSpPr>
          <p:cNvPr id="16" name="Pentagone 15"/>
          <p:cNvSpPr/>
          <p:nvPr/>
        </p:nvSpPr>
        <p:spPr>
          <a:xfrm flipH="1">
            <a:off x="7378764" y="179018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18" name="Pentagone 17"/>
          <p:cNvSpPr/>
          <p:nvPr/>
        </p:nvSpPr>
        <p:spPr>
          <a:xfrm flipH="1">
            <a:off x="8101506" y="5196857"/>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spTree>
    <p:extLst>
      <p:ext uri="{BB962C8B-B14F-4D97-AF65-F5344CB8AC3E}">
        <p14:creationId xmlns:p14="http://schemas.microsoft.com/office/powerpoint/2010/main" val="2910195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44</a:t>
            </a:fld>
            <a:endParaRPr lang="fr-FR" dirty="0"/>
          </a:p>
        </p:txBody>
      </p:sp>
      <p:pic>
        <p:nvPicPr>
          <p:cNvPr id="4" name="Image 3"/>
          <p:cNvPicPr>
            <a:picLocks noChangeAspect="1"/>
          </p:cNvPicPr>
          <p:nvPr/>
        </p:nvPicPr>
        <p:blipFill rotWithShape="1">
          <a:blip r:embed="rId2"/>
          <a:srcRect t="1133"/>
          <a:stretch/>
        </p:blipFill>
        <p:spPr>
          <a:xfrm>
            <a:off x="1001934" y="1333918"/>
            <a:ext cx="6729955" cy="1511531"/>
          </a:xfrm>
          <a:prstGeom prst="rect">
            <a:avLst/>
          </a:prstGeom>
        </p:spPr>
      </p:pic>
      <p:sp>
        <p:nvSpPr>
          <p:cNvPr id="5" name="Rectangle 4"/>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2</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Ebauche</a:t>
            </a:r>
          </a:p>
        </p:txBody>
      </p:sp>
      <p:sp>
        <p:nvSpPr>
          <p:cNvPr id="6" name="Espace réservé du texte 3"/>
          <p:cNvSpPr txBox="1">
            <a:spLocks/>
          </p:cNvSpPr>
          <p:nvPr/>
        </p:nvSpPr>
        <p:spPr>
          <a:xfrm>
            <a:off x="489528" y="3051192"/>
            <a:ext cx="6197992" cy="356373"/>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Créer la Fraise Torique et les conditions de coupe</a:t>
            </a:r>
          </a:p>
        </p:txBody>
      </p:sp>
      <p:sp>
        <p:nvSpPr>
          <p:cNvPr id="7" name="ZoneTexte 6"/>
          <p:cNvSpPr txBox="1"/>
          <p:nvPr/>
        </p:nvSpPr>
        <p:spPr>
          <a:xfrm>
            <a:off x="1536792" y="3752989"/>
            <a:ext cx="4213013"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Création de ressource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8" name="Rectangle 7"/>
          <p:cNvSpPr/>
          <p:nvPr/>
        </p:nvSpPr>
        <p:spPr>
          <a:xfrm>
            <a:off x="903940" y="3477399"/>
            <a:ext cx="2916183"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Configuration</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pic>
        <p:nvPicPr>
          <p:cNvPr id="10" name="Image 9"/>
          <p:cNvPicPr>
            <a:picLocks noChangeAspect="1"/>
          </p:cNvPicPr>
          <p:nvPr/>
        </p:nvPicPr>
        <p:blipFill rotWithShape="1">
          <a:blip r:embed="rId3"/>
          <a:srcRect l="14852" t="12590" r="19398" b="12338"/>
          <a:stretch/>
        </p:blipFill>
        <p:spPr>
          <a:xfrm>
            <a:off x="5602368" y="3752989"/>
            <a:ext cx="780289" cy="767175"/>
          </a:xfrm>
          <a:prstGeom prst="rect">
            <a:avLst/>
          </a:prstGeom>
          <a:ln>
            <a:solidFill>
              <a:srgbClr val="009999"/>
            </a:solidFill>
          </a:ln>
        </p:spPr>
      </p:pic>
      <p:sp>
        <p:nvSpPr>
          <p:cNvPr id="15" name="Espace réservé du texte 3"/>
          <p:cNvSpPr txBox="1">
            <a:spLocks/>
          </p:cNvSpPr>
          <p:nvPr/>
        </p:nvSpPr>
        <p:spPr>
          <a:xfrm>
            <a:off x="489528" y="4441719"/>
            <a:ext cx="3896280" cy="356373"/>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2. Créer l’opération d’ébauche</a:t>
            </a:r>
          </a:p>
        </p:txBody>
      </p:sp>
      <p:sp>
        <p:nvSpPr>
          <p:cNvPr id="16" name="ZoneTexte 15"/>
          <p:cNvSpPr txBox="1"/>
          <p:nvPr/>
        </p:nvSpPr>
        <p:spPr>
          <a:xfrm>
            <a:off x="1536792" y="5143516"/>
            <a:ext cx="2610010"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Ebauche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17" name="Rectangle 16"/>
          <p:cNvSpPr/>
          <p:nvPr/>
        </p:nvSpPr>
        <p:spPr>
          <a:xfrm>
            <a:off x="903940" y="4867926"/>
            <a:ext cx="3518912"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Usinage de surface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pic>
        <p:nvPicPr>
          <p:cNvPr id="19" name="Image 18"/>
          <p:cNvPicPr>
            <a:picLocks noChangeAspect="1"/>
          </p:cNvPicPr>
          <p:nvPr/>
        </p:nvPicPr>
        <p:blipFill rotWithShape="1">
          <a:blip r:embed="rId4"/>
          <a:srcRect l="19915" t="13758" r="30601" b="29832"/>
          <a:stretch/>
        </p:blipFill>
        <p:spPr>
          <a:xfrm>
            <a:off x="4422852" y="5146140"/>
            <a:ext cx="824601" cy="755884"/>
          </a:xfrm>
          <a:prstGeom prst="rect">
            <a:avLst/>
          </a:prstGeom>
          <a:ln>
            <a:solidFill>
              <a:srgbClr val="009999"/>
            </a:solidFill>
          </a:ln>
        </p:spPr>
      </p:pic>
      <p:pic>
        <p:nvPicPr>
          <p:cNvPr id="20" name="Image 19"/>
          <p:cNvPicPr>
            <a:picLocks noChangeAspect="1"/>
          </p:cNvPicPr>
          <p:nvPr/>
        </p:nvPicPr>
        <p:blipFill>
          <a:blip r:embed="rId5"/>
          <a:stretch>
            <a:fillRect/>
          </a:stretch>
        </p:blipFill>
        <p:spPr>
          <a:xfrm>
            <a:off x="6775471" y="3846731"/>
            <a:ext cx="2220455" cy="631077"/>
          </a:xfrm>
          <a:prstGeom prst="rect">
            <a:avLst/>
          </a:prstGeom>
        </p:spPr>
      </p:pic>
      <p:sp>
        <p:nvSpPr>
          <p:cNvPr id="21" name="Rectangle à coins arrondis 20"/>
          <p:cNvSpPr/>
          <p:nvPr/>
        </p:nvSpPr>
        <p:spPr>
          <a:xfrm>
            <a:off x="7248397" y="4057518"/>
            <a:ext cx="283654" cy="384201"/>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en arc 21"/>
          <p:cNvCxnSpPr>
            <a:stCxn id="10" idx="2"/>
            <a:endCxn id="21" idx="2"/>
          </p:cNvCxnSpPr>
          <p:nvPr/>
        </p:nvCxnSpPr>
        <p:spPr>
          <a:xfrm rot="5400000" flipH="1" flipV="1">
            <a:off x="6652145" y="3782086"/>
            <a:ext cx="78445" cy="1397711"/>
          </a:xfrm>
          <a:prstGeom prst="curvedConnector3">
            <a:avLst>
              <a:gd name="adj1" fmla="val -291414"/>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570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45</a:t>
            </a:fld>
            <a:endParaRPr lang="fr-FR" dirty="0"/>
          </a:p>
        </p:txBody>
      </p:sp>
      <p:sp>
        <p:nvSpPr>
          <p:cNvPr id="5" name="Rectangle 4"/>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2</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Ebauche</a:t>
            </a:r>
          </a:p>
          <a:p>
            <a:pPr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Zone à usiner</a:t>
            </a:r>
            <a:endParaRPr lang="fr-FR" altLang="fr-FR" sz="900" i="1" dirty="0">
              <a:solidFill>
                <a:srgbClr val="80276C"/>
              </a:solidFill>
              <a:latin typeface="Verdana" panose="020B0604030504040204" pitchFamily="34" charset="0"/>
              <a:ea typeface="Verdana" panose="020B0604030504040204" pitchFamily="34" charset="0"/>
            </a:endParaRPr>
          </a:p>
        </p:txBody>
      </p:sp>
      <p:sp>
        <p:nvSpPr>
          <p:cNvPr id="18" name="Espace réservé du texte 3"/>
          <p:cNvSpPr txBox="1">
            <a:spLocks/>
          </p:cNvSpPr>
          <p:nvPr/>
        </p:nvSpPr>
        <p:spPr>
          <a:xfrm>
            <a:off x="291408" y="1466232"/>
            <a:ext cx="6404032" cy="4016484"/>
          </a:xfrm>
          <a:prstGeom prst="rect">
            <a:avLst/>
          </a:prstGeom>
          <a:ln>
            <a:noFill/>
          </a:ln>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Clic sur la « </a:t>
            </a:r>
            <a:r>
              <a:rPr lang="fr-FR" sz="1800" dirty="0">
                <a:solidFill>
                  <a:srgbClr val="009999"/>
                </a:solidFill>
              </a:rPr>
              <a:t>pièce</a:t>
            </a:r>
            <a:r>
              <a:rPr lang="fr-FR" sz="1800" dirty="0"/>
              <a:t> »</a:t>
            </a:r>
          </a:p>
          <a:p>
            <a:pPr marL="342900" indent="-342900">
              <a:buAutoNum type="arabicPeriod"/>
            </a:pPr>
            <a:endParaRPr lang="fr-FR" sz="1800" dirty="0"/>
          </a:p>
          <a:p>
            <a:pPr marL="342900" indent="-342900">
              <a:buAutoNum type="arabicPeriod"/>
            </a:pPr>
            <a:endParaRPr lang="fr-FR" sz="1800" dirty="0"/>
          </a:p>
          <a:p>
            <a:pPr marL="342900" indent="-342900">
              <a:buAutoNum type="arabicPeriod"/>
            </a:pPr>
            <a:endParaRPr lang="fr-FR" sz="1800" dirty="0"/>
          </a:p>
          <a:p>
            <a:pPr marL="342900" indent="-342900">
              <a:buAutoNum type="arabicPeriod"/>
            </a:pPr>
            <a:endParaRPr lang="fr-FR" sz="1800" dirty="0"/>
          </a:p>
          <a:p>
            <a:pPr marL="342900" indent="-342900">
              <a:buAutoNum type="arabicPeriod"/>
            </a:pPr>
            <a:r>
              <a:rPr lang="fr-FR" sz="1800" dirty="0"/>
              <a:t>Choisir « </a:t>
            </a:r>
            <a:r>
              <a:rPr lang="fr-FR" sz="1800" dirty="0">
                <a:solidFill>
                  <a:srgbClr val="009999"/>
                </a:solidFill>
              </a:rPr>
              <a:t>Conception</a:t>
            </a:r>
            <a:r>
              <a:rPr lang="fr-FR" sz="1800" dirty="0"/>
              <a:t> … »</a:t>
            </a:r>
          </a:p>
          <a:p>
            <a:pPr lvl="1" indent="0">
              <a:buNone/>
            </a:pPr>
            <a:r>
              <a:rPr lang="fr-FR" sz="1400" dirty="0"/>
              <a:t>Prendra en compte la pièce défini dans la phase</a:t>
            </a:r>
          </a:p>
          <a:p>
            <a:pPr lvl="1" indent="0">
              <a:buNone/>
            </a:pPr>
            <a:endParaRPr lang="fr-FR" sz="1400" dirty="0"/>
          </a:p>
          <a:p>
            <a:pPr lvl="1" indent="0">
              <a:buNone/>
            </a:pPr>
            <a:endParaRPr lang="fr-FR" sz="1400" dirty="0"/>
          </a:p>
          <a:p>
            <a:pPr lvl="1" indent="0">
              <a:buNone/>
            </a:pPr>
            <a:endParaRPr lang="fr-FR" sz="1400" dirty="0"/>
          </a:p>
          <a:p>
            <a:pPr marL="342900" indent="-342900">
              <a:buAutoNum type="arabicPeriod"/>
            </a:pPr>
            <a:endParaRPr lang="fr-FR" sz="1800" dirty="0"/>
          </a:p>
          <a:p>
            <a:pPr marL="342900" indent="-342900">
              <a:buAutoNum type="arabicPeriod"/>
            </a:pPr>
            <a:r>
              <a:rPr lang="fr-FR" sz="1800" dirty="0"/>
              <a:t>Laisser une </a:t>
            </a:r>
            <a:r>
              <a:rPr lang="fr-FR" sz="1800" dirty="0">
                <a:solidFill>
                  <a:srgbClr val="009999"/>
                </a:solidFill>
              </a:rPr>
              <a:t>surépaisseur (décalage)</a:t>
            </a:r>
            <a:r>
              <a:rPr lang="fr-FR" sz="1800" dirty="0"/>
              <a:t> de 0,7mm</a:t>
            </a:r>
          </a:p>
        </p:txBody>
      </p:sp>
      <p:grpSp>
        <p:nvGrpSpPr>
          <p:cNvPr id="6" name="Groupe 5">
            <a:extLst>
              <a:ext uri="{FF2B5EF4-FFF2-40B4-BE49-F238E27FC236}">
                <a16:creationId xmlns:a16="http://schemas.microsoft.com/office/drawing/2014/main" id="{56FFA9B0-F4CF-4866-AA9B-2DBF5CFF5BB6}"/>
              </a:ext>
            </a:extLst>
          </p:cNvPr>
          <p:cNvGrpSpPr/>
          <p:nvPr/>
        </p:nvGrpSpPr>
        <p:grpSpPr>
          <a:xfrm>
            <a:off x="3390404" y="1281244"/>
            <a:ext cx="3866572" cy="1864486"/>
            <a:chOff x="5111174" y="1654460"/>
            <a:chExt cx="3866572" cy="1864486"/>
          </a:xfrm>
        </p:grpSpPr>
        <p:pic>
          <p:nvPicPr>
            <p:cNvPr id="3" name="Image 2">
              <a:extLst>
                <a:ext uri="{FF2B5EF4-FFF2-40B4-BE49-F238E27FC236}">
                  <a16:creationId xmlns:a16="http://schemas.microsoft.com/office/drawing/2014/main" id="{2F4B7C46-B981-4E90-A72C-95858620DD5D}"/>
                </a:ext>
              </a:extLst>
            </p:cNvPr>
            <p:cNvPicPr>
              <a:picLocks noChangeAspect="1"/>
            </p:cNvPicPr>
            <p:nvPr/>
          </p:nvPicPr>
          <p:blipFill>
            <a:blip r:embed="rId2"/>
            <a:stretch>
              <a:fillRect/>
            </a:stretch>
          </p:blipFill>
          <p:spPr>
            <a:xfrm>
              <a:off x="5111174" y="1654460"/>
              <a:ext cx="3866572" cy="1864486"/>
            </a:xfrm>
            <a:prstGeom prst="rect">
              <a:avLst/>
            </a:prstGeom>
          </p:spPr>
        </p:pic>
        <p:sp>
          <p:nvSpPr>
            <p:cNvPr id="21" name="Pentagone 20"/>
            <p:cNvSpPr/>
            <p:nvPr/>
          </p:nvSpPr>
          <p:spPr>
            <a:xfrm flipH="1">
              <a:off x="6066893" y="2886680"/>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sp>
          <p:nvSpPr>
            <p:cNvPr id="22" name="Pentagone 21"/>
            <p:cNvSpPr/>
            <p:nvPr/>
          </p:nvSpPr>
          <p:spPr>
            <a:xfrm rot="1579786" flipH="1">
              <a:off x="7567905" y="303144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grpSp>
      <p:grpSp>
        <p:nvGrpSpPr>
          <p:cNvPr id="7" name="Groupe 6">
            <a:extLst>
              <a:ext uri="{FF2B5EF4-FFF2-40B4-BE49-F238E27FC236}">
                <a16:creationId xmlns:a16="http://schemas.microsoft.com/office/drawing/2014/main" id="{D7D1FA1B-55D1-4CF9-BC6B-218C21C13748}"/>
              </a:ext>
            </a:extLst>
          </p:cNvPr>
          <p:cNvGrpSpPr/>
          <p:nvPr/>
        </p:nvGrpSpPr>
        <p:grpSpPr>
          <a:xfrm>
            <a:off x="1952743" y="3768927"/>
            <a:ext cx="4920445" cy="897721"/>
            <a:chOff x="1952743" y="3768927"/>
            <a:chExt cx="4920445" cy="897721"/>
          </a:xfrm>
        </p:grpSpPr>
        <p:pic>
          <p:nvPicPr>
            <p:cNvPr id="4" name="Image 3">
              <a:extLst>
                <a:ext uri="{FF2B5EF4-FFF2-40B4-BE49-F238E27FC236}">
                  <a16:creationId xmlns:a16="http://schemas.microsoft.com/office/drawing/2014/main" id="{B8EDC632-0449-40E8-92B9-B70567F7028C}"/>
                </a:ext>
              </a:extLst>
            </p:cNvPr>
            <p:cNvPicPr>
              <a:picLocks noChangeAspect="1"/>
            </p:cNvPicPr>
            <p:nvPr/>
          </p:nvPicPr>
          <p:blipFill>
            <a:blip r:embed="rId3"/>
            <a:stretch>
              <a:fillRect/>
            </a:stretch>
          </p:blipFill>
          <p:spPr>
            <a:xfrm>
              <a:off x="2425013" y="3961798"/>
              <a:ext cx="4448175" cy="704850"/>
            </a:xfrm>
            <a:prstGeom prst="rect">
              <a:avLst/>
            </a:prstGeom>
          </p:spPr>
        </p:pic>
        <p:sp>
          <p:nvSpPr>
            <p:cNvPr id="20" name="Pentagone 19"/>
            <p:cNvSpPr/>
            <p:nvPr/>
          </p:nvSpPr>
          <p:spPr>
            <a:xfrm>
              <a:off x="1952743" y="431422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a:t>
              </a:r>
            </a:p>
          </p:txBody>
        </p:sp>
        <p:sp>
          <p:nvSpPr>
            <p:cNvPr id="17" name="Pentagone 19">
              <a:extLst>
                <a:ext uri="{FF2B5EF4-FFF2-40B4-BE49-F238E27FC236}">
                  <a16:creationId xmlns:a16="http://schemas.microsoft.com/office/drawing/2014/main" id="{7F6C9142-7F73-4B7F-BEFA-2D2035EA4A9B}"/>
                </a:ext>
              </a:extLst>
            </p:cNvPr>
            <p:cNvSpPr/>
            <p:nvPr/>
          </p:nvSpPr>
          <p:spPr>
            <a:xfrm rot="18666790" flipH="1">
              <a:off x="6211971" y="390159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2b</a:t>
              </a:r>
            </a:p>
          </p:txBody>
        </p:sp>
      </p:grpSp>
    </p:spTree>
    <p:extLst>
      <p:ext uri="{BB962C8B-B14F-4D97-AF65-F5344CB8AC3E}">
        <p14:creationId xmlns:p14="http://schemas.microsoft.com/office/powerpoint/2010/main" val="8069941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46</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2</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Ebauche</a:t>
            </a:r>
          </a:p>
        </p:txBody>
      </p:sp>
      <p:sp>
        <p:nvSpPr>
          <p:cNvPr id="5" name="Rectangle 4"/>
          <p:cNvSpPr/>
          <p:nvPr/>
        </p:nvSpPr>
        <p:spPr>
          <a:xfrm>
            <a:off x="715596" y="1036079"/>
            <a:ext cx="4572000" cy="1200329"/>
          </a:xfrm>
          <a:prstGeom prst="rect">
            <a:avLst/>
          </a:prstGeom>
        </p:spPr>
        <p:txBody>
          <a:bodyPr>
            <a:spAutoFit/>
          </a:bodyPr>
          <a:lstStyle/>
          <a:p>
            <a:r>
              <a:rPr lang="fr-FR" u="sng" dirty="0">
                <a:solidFill>
                  <a:srgbClr val="80276C"/>
                </a:solidFill>
              </a:rPr>
              <a:t>Onglet Stratégie : </a:t>
            </a:r>
          </a:p>
          <a:p>
            <a:r>
              <a:rPr lang="fr-FR" dirty="0"/>
              <a:t>	- tolérance d’usinage de 0,1mm</a:t>
            </a:r>
          </a:p>
          <a:p>
            <a:r>
              <a:rPr lang="fr-FR" dirty="0"/>
              <a:t>	- Prise de passe radiale de 30%</a:t>
            </a:r>
          </a:p>
          <a:p>
            <a:r>
              <a:rPr lang="fr-FR" dirty="0"/>
              <a:t>	- Prise de passe axiale de 3mm</a:t>
            </a:r>
          </a:p>
        </p:txBody>
      </p:sp>
      <p:sp>
        <p:nvSpPr>
          <p:cNvPr id="6" name="Rectangle 5"/>
          <p:cNvSpPr/>
          <p:nvPr/>
        </p:nvSpPr>
        <p:spPr>
          <a:xfrm>
            <a:off x="715596" y="3301709"/>
            <a:ext cx="4693144" cy="1754326"/>
          </a:xfrm>
          <a:prstGeom prst="rect">
            <a:avLst/>
          </a:prstGeom>
        </p:spPr>
        <p:txBody>
          <a:bodyPr wrap="none">
            <a:spAutoFit/>
          </a:bodyPr>
          <a:lstStyle/>
          <a:p>
            <a:r>
              <a:rPr lang="fr-FR" u="sng" dirty="0">
                <a:solidFill>
                  <a:srgbClr val="80276C"/>
                </a:solidFill>
              </a:rPr>
              <a:t>Onglet Paramètre Opératoires :</a:t>
            </a:r>
          </a:p>
          <a:p>
            <a:r>
              <a:rPr lang="fr-FR" dirty="0"/>
              <a:t>	 Vérifier les différentes vitesses.</a:t>
            </a:r>
          </a:p>
          <a:p>
            <a:endParaRPr lang="fr-FR" dirty="0"/>
          </a:p>
          <a:p>
            <a:r>
              <a:rPr lang="fr-FR" u="sng" dirty="0">
                <a:solidFill>
                  <a:srgbClr val="80276C"/>
                </a:solidFill>
              </a:rPr>
              <a:t>Onglet Approche / Retrait:</a:t>
            </a:r>
          </a:p>
          <a:p>
            <a:r>
              <a:rPr lang="fr-FR" dirty="0"/>
              <a:t>	 Cocher « Engager depuis l’extérieur »</a:t>
            </a:r>
          </a:p>
          <a:p>
            <a:r>
              <a:rPr lang="fr-FR" dirty="0"/>
              <a:t>	Angle de Rampe de 5°</a:t>
            </a:r>
          </a:p>
        </p:txBody>
      </p:sp>
      <p:sp>
        <p:nvSpPr>
          <p:cNvPr id="7" name="Rectangle 6"/>
          <p:cNvSpPr/>
          <p:nvPr/>
        </p:nvSpPr>
        <p:spPr>
          <a:xfrm>
            <a:off x="715596" y="2298189"/>
            <a:ext cx="8256427" cy="923330"/>
          </a:xfrm>
          <a:prstGeom prst="rect">
            <a:avLst/>
          </a:prstGeom>
        </p:spPr>
        <p:txBody>
          <a:bodyPr wrap="none">
            <a:spAutoFit/>
          </a:bodyPr>
          <a:lstStyle/>
          <a:p>
            <a:r>
              <a:rPr lang="fr-FR" u="sng" dirty="0">
                <a:solidFill>
                  <a:srgbClr val="80276C"/>
                </a:solidFill>
              </a:rPr>
              <a:t>Onglet Outil :</a:t>
            </a:r>
          </a:p>
          <a:p>
            <a:r>
              <a:rPr lang="fr-FR" dirty="0"/>
              <a:t>	Utiliser la fraise Torique et les conditions de coupe indiquées dans la gamme</a:t>
            </a:r>
          </a:p>
          <a:p>
            <a:r>
              <a:rPr lang="fr-FR" dirty="0"/>
              <a:t>	N° d’outil: 2</a:t>
            </a:r>
          </a:p>
        </p:txBody>
      </p:sp>
      <p:grpSp>
        <p:nvGrpSpPr>
          <p:cNvPr id="10" name="Groupe 9"/>
          <p:cNvGrpSpPr/>
          <p:nvPr/>
        </p:nvGrpSpPr>
        <p:grpSpPr>
          <a:xfrm>
            <a:off x="2144949" y="5190467"/>
            <a:ext cx="5216793" cy="673086"/>
            <a:chOff x="2144949" y="5190467"/>
            <a:chExt cx="5216793" cy="673086"/>
          </a:xfrm>
        </p:grpSpPr>
        <p:sp>
          <p:nvSpPr>
            <p:cNvPr id="8" name="Rectangle 7"/>
            <p:cNvSpPr/>
            <p:nvPr/>
          </p:nvSpPr>
          <p:spPr>
            <a:xfrm>
              <a:off x="2913345" y="5342344"/>
              <a:ext cx="4448397" cy="369332"/>
            </a:xfrm>
            <a:prstGeom prst="rect">
              <a:avLst/>
            </a:prstGeom>
          </p:spPr>
          <p:txBody>
            <a:bodyPr wrap="none">
              <a:spAutoFit/>
            </a:bodyPr>
            <a:lstStyle/>
            <a:p>
              <a:r>
                <a:rPr lang="fr-FR" dirty="0">
                  <a:solidFill>
                    <a:srgbClr val="FF0000"/>
                  </a:solidFill>
                </a:rPr>
                <a:t>Vérifier les trajectoires et modifier si besoin !</a:t>
              </a:r>
            </a:p>
          </p:txBody>
        </p:sp>
        <p:pic>
          <p:nvPicPr>
            <p:cNvPr id="9" name="Image 8" descr="File:Attention Sign.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4949" y="5190467"/>
              <a:ext cx="768396" cy="673086"/>
            </a:xfrm>
            <a:prstGeom prst="rect">
              <a:avLst/>
            </a:prstGeom>
          </p:spPr>
        </p:pic>
      </p:grpSp>
    </p:spTree>
    <p:extLst>
      <p:ext uri="{BB962C8B-B14F-4D97-AF65-F5344CB8AC3E}">
        <p14:creationId xmlns:p14="http://schemas.microsoft.com/office/powerpoint/2010/main" val="1838959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47</a:t>
            </a:fld>
            <a:endParaRPr lang="fr-FR" dirty="0"/>
          </a:p>
        </p:txBody>
      </p:sp>
      <p:grpSp>
        <p:nvGrpSpPr>
          <p:cNvPr id="3" name="Groupe 2"/>
          <p:cNvGrpSpPr/>
          <p:nvPr/>
        </p:nvGrpSpPr>
        <p:grpSpPr>
          <a:xfrm>
            <a:off x="4905944" y="2070365"/>
            <a:ext cx="3771438" cy="1914525"/>
            <a:chOff x="4770251" y="1588915"/>
            <a:chExt cx="3771438" cy="1914525"/>
          </a:xfrm>
        </p:grpSpPr>
        <p:pic>
          <p:nvPicPr>
            <p:cNvPr id="4" name="Image 3"/>
            <p:cNvPicPr>
              <a:picLocks noChangeAspect="1"/>
            </p:cNvPicPr>
            <p:nvPr/>
          </p:nvPicPr>
          <p:blipFill>
            <a:blip r:embed="rId2"/>
            <a:stretch>
              <a:fillRect/>
            </a:stretch>
          </p:blipFill>
          <p:spPr>
            <a:xfrm>
              <a:off x="4931714" y="1588915"/>
              <a:ext cx="3609975" cy="1914525"/>
            </a:xfrm>
            <a:prstGeom prst="rect">
              <a:avLst/>
            </a:prstGeom>
          </p:spPr>
        </p:pic>
        <p:sp>
          <p:nvSpPr>
            <p:cNvPr id="5" name="Pentagone 4"/>
            <p:cNvSpPr/>
            <p:nvPr/>
          </p:nvSpPr>
          <p:spPr>
            <a:xfrm>
              <a:off x="4770251" y="1928162"/>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grpSp>
      <p:pic>
        <p:nvPicPr>
          <p:cNvPr id="6" name="Image 5"/>
          <p:cNvPicPr>
            <a:picLocks noChangeAspect="1"/>
          </p:cNvPicPr>
          <p:nvPr/>
        </p:nvPicPr>
        <p:blipFill>
          <a:blip r:embed="rId3"/>
          <a:stretch>
            <a:fillRect/>
          </a:stretch>
        </p:blipFill>
        <p:spPr>
          <a:xfrm>
            <a:off x="5099827" y="4341132"/>
            <a:ext cx="2102371" cy="2029876"/>
          </a:xfrm>
          <a:prstGeom prst="rect">
            <a:avLst/>
          </a:prstGeom>
        </p:spPr>
      </p:pic>
      <p:sp>
        <p:nvSpPr>
          <p:cNvPr id="7" name="Espace réservé du texte 3"/>
          <p:cNvSpPr txBox="1">
            <a:spLocks/>
          </p:cNvSpPr>
          <p:nvPr/>
        </p:nvSpPr>
        <p:spPr>
          <a:xfrm>
            <a:off x="374221" y="1964849"/>
            <a:ext cx="3599457" cy="3621504"/>
          </a:xfrm>
          <a:prstGeom prst="rect">
            <a:avLst/>
          </a:prstGeom>
          <a:ln>
            <a:noFill/>
          </a:ln>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Sélectionner le </a:t>
            </a:r>
            <a:r>
              <a:rPr lang="fr-FR" sz="1800" dirty="0">
                <a:solidFill>
                  <a:srgbClr val="30C1BE"/>
                </a:solidFill>
              </a:rPr>
              <a:t>programme de fabrication</a:t>
            </a:r>
            <a:br>
              <a:rPr lang="fr-FR" sz="1800" dirty="0">
                <a:solidFill>
                  <a:srgbClr val="30C1BE"/>
                </a:solidFill>
              </a:rPr>
            </a:br>
            <a:r>
              <a:rPr lang="fr-FR" sz="1800" dirty="0"/>
              <a:t>ou la</a:t>
            </a:r>
            <a:r>
              <a:rPr lang="fr-FR" sz="1800" dirty="0">
                <a:solidFill>
                  <a:srgbClr val="30C1BE"/>
                </a:solidFill>
              </a:rPr>
              <a:t> Phase d’usinage</a:t>
            </a:r>
          </a:p>
          <a:p>
            <a:pPr marL="342900" indent="-342900">
              <a:buAutoNum type="arabicPeriod"/>
            </a:pPr>
            <a:endParaRPr lang="fr-FR" sz="1800" dirty="0"/>
          </a:p>
          <a:p>
            <a:pPr marL="342900" indent="-342900">
              <a:buAutoNum type="arabicPeriod"/>
            </a:pPr>
            <a:endParaRPr lang="fr-FR" sz="1800" dirty="0"/>
          </a:p>
          <a:p>
            <a:pPr marL="342900" indent="-342900">
              <a:buAutoNum type="arabicPeriod"/>
            </a:pPr>
            <a:r>
              <a:rPr lang="fr-FR" sz="1800" dirty="0"/>
              <a:t>Cliquer sur </a:t>
            </a:r>
            <a:r>
              <a:rPr lang="fr-FR" sz="1800" dirty="0">
                <a:solidFill>
                  <a:srgbClr val="30C1BE"/>
                </a:solidFill>
              </a:rPr>
              <a:t>Play</a:t>
            </a:r>
            <a:endParaRPr lang="fr-FR" sz="1400" dirty="0">
              <a:solidFill>
                <a:srgbClr val="30C1BE"/>
              </a:solidFill>
            </a:endParaRPr>
          </a:p>
          <a:p>
            <a:pPr lvl="1" indent="0">
              <a:buNone/>
            </a:pPr>
            <a:endParaRPr lang="fr-FR" sz="1400" dirty="0"/>
          </a:p>
          <a:p>
            <a:pPr lvl="1" indent="0">
              <a:buNone/>
            </a:pPr>
            <a:endParaRPr lang="fr-FR" sz="1400" dirty="0"/>
          </a:p>
          <a:p>
            <a:pPr marL="342900" indent="-342900">
              <a:buAutoNum type="arabicPeriod"/>
            </a:pPr>
            <a:endParaRPr lang="fr-FR" sz="1800" dirty="0"/>
          </a:p>
          <a:p>
            <a:pPr marL="342900" indent="-342900">
              <a:buAutoNum type="arabicPeriod"/>
            </a:pPr>
            <a:endParaRPr lang="fr-FR" sz="1800" dirty="0"/>
          </a:p>
          <a:p>
            <a:pPr marL="342900" indent="-342900">
              <a:buAutoNum type="arabicPeriod"/>
            </a:pPr>
            <a:r>
              <a:rPr lang="fr-FR" sz="1800" dirty="0"/>
              <a:t> </a:t>
            </a:r>
            <a:r>
              <a:rPr lang="fr-FR" sz="1800" dirty="0">
                <a:solidFill>
                  <a:srgbClr val="30C1BE"/>
                </a:solidFill>
              </a:rPr>
              <a:t>Visualiser</a:t>
            </a:r>
            <a:r>
              <a:rPr lang="fr-FR" sz="1800" dirty="0"/>
              <a:t> la simulation</a:t>
            </a:r>
          </a:p>
        </p:txBody>
      </p:sp>
      <p:grpSp>
        <p:nvGrpSpPr>
          <p:cNvPr id="8" name="Groupe 7"/>
          <p:cNvGrpSpPr/>
          <p:nvPr/>
        </p:nvGrpSpPr>
        <p:grpSpPr>
          <a:xfrm>
            <a:off x="2803861" y="3131457"/>
            <a:ext cx="1897832" cy="1209675"/>
            <a:chOff x="3704704" y="3320817"/>
            <a:chExt cx="1897832" cy="1209675"/>
          </a:xfrm>
        </p:grpSpPr>
        <p:pic>
          <p:nvPicPr>
            <p:cNvPr id="9" name="Image 8"/>
            <p:cNvPicPr>
              <a:picLocks noChangeAspect="1"/>
            </p:cNvPicPr>
            <p:nvPr/>
          </p:nvPicPr>
          <p:blipFill>
            <a:blip r:embed="rId4"/>
            <a:stretch>
              <a:fillRect/>
            </a:stretch>
          </p:blipFill>
          <p:spPr>
            <a:xfrm>
              <a:off x="3704704" y="3320817"/>
              <a:ext cx="1666875" cy="1209675"/>
            </a:xfrm>
            <a:prstGeom prst="rect">
              <a:avLst/>
            </a:prstGeom>
          </p:spPr>
        </p:pic>
        <p:sp>
          <p:nvSpPr>
            <p:cNvPr id="10" name="Pentagone 9"/>
            <p:cNvSpPr/>
            <p:nvPr/>
          </p:nvSpPr>
          <p:spPr>
            <a:xfrm flipH="1">
              <a:off x="5047679" y="3910242"/>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2</a:t>
              </a:r>
            </a:p>
          </p:txBody>
        </p:sp>
      </p:grpSp>
      <p:sp>
        <p:nvSpPr>
          <p:cNvPr id="11" name="Pentagone 10"/>
          <p:cNvSpPr/>
          <p:nvPr/>
        </p:nvSpPr>
        <p:spPr>
          <a:xfrm flipH="1">
            <a:off x="7172570" y="5441590"/>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sp>
        <p:nvSpPr>
          <p:cNvPr id="12" name="Rectangle 11"/>
          <p:cNvSpPr/>
          <p:nvPr/>
        </p:nvSpPr>
        <p:spPr>
          <a:xfrm>
            <a:off x="952180" y="5476382"/>
            <a:ext cx="2050241" cy="369332"/>
          </a:xfrm>
          <a:prstGeom prst="rect">
            <a:avLst/>
          </a:prstGeom>
        </p:spPr>
        <p:txBody>
          <a:bodyPr wrap="none">
            <a:spAutoFit/>
          </a:bodyPr>
          <a:lstStyle/>
          <a:p>
            <a:r>
              <a:rPr lang="fr-FR" dirty="0"/>
              <a:t>(1 couleur par outil)</a:t>
            </a:r>
          </a:p>
        </p:txBody>
      </p:sp>
      <p:sp>
        <p:nvSpPr>
          <p:cNvPr id="14" name="Rectangle 13"/>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Simulation de plusieurs opérations</a:t>
            </a:r>
          </a:p>
        </p:txBody>
      </p:sp>
      <p:sp>
        <p:nvSpPr>
          <p:cNvPr id="15" name="Rectangle 14"/>
          <p:cNvSpPr/>
          <p:nvPr/>
        </p:nvSpPr>
        <p:spPr>
          <a:xfrm>
            <a:off x="783150" y="1212883"/>
            <a:ext cx="6843155" cy="369332"/>
          </a:xfrm>
          <a:prstGeom prst="rect">
            <a:avLst/>
          </a:prstGeom>
        </p:spPr>
        <p:txBody>
          <a:bodyPr wrap="none">
            <a:spAutoFit/>
          </a:bodyPr>
          <a:lstStyle/>
          <a:p>
            <a:r>
              <a:rPr lang="fr-FR" dirty="0"/>
              <a:t>Cette simulation permet de visualiser l’enchainement des opérations.</a:t>
            </a:r>
          </a:p>
        </p:txBody>
      </p:sp>
    </p:spTree>
    <p:extLst>
      <p:ext uri="{BB962C8B-B14F-4D97-AF65-F5344CB8AC3E}">
        <p14:creationId xmlns:p14="http://schemas.microsoft.com/office/powerpoint/2010/main" val="3745835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48</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3</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½ Finition</a:t>
            </a:r>
            <a:br>
              <a:rPr lang="fr-FR" altLang="fr-FR" sz="2000" b="1" u="sng" dirty="0">
                <a:solidFill>
                  <a:srgbClr val="80276C"/>
                </a:solidFill>
                <a:latin typeface="Verdana" panose="020B0604030504040204" pitchFamily="34" charset="0"/>
                <a:ea typeface="Verdana" panose="020B0604030504040204" pitchFamily="34" charset="0"/>
              </a:rPr>
            </a:b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11" name="Espace réservé du texte 3"/>
          <p:cNvSpPr txBox="1">
            <a:spLocks/>
          </p:cNvSpPr>
          <p:nvPr/>
        </p:nvSpPr>
        <p:spPr>
          <a:xfrm>
            <a:off x="902825" y="2545370"/>
            <a:ext cx="7085770" cy="1346010"/>
          </a:xfrm>
          <a:prstGeom prst="rect">
            <a:avLst/>
          </a:prstGeom>
          <a:ln>
            <a:noFill/>
          </a:ln>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80276C"/>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80276C"/>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80276C"/>
                </a:solidFill>
                <a:latin typeface="Verdana" panose="020B0604030504040204" pitchFamily="34" charset="0"/>
                <a:ea typeface="Verdana" panose="020B0604030504040204" pitchFamily="34"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80276C"/>
                </a:solidFill>
                <a:latin typeface="Verdana" panose="020B0604030504040204" pitchFamily="34" charset="0"/>
                <a:ea typeface="Verdana" panose="020B0604030504040204" pitchFamily="34"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fr-FR" sz="1800" dirty="0"/>
              <a:t>Créer cette  l’opération (ou dupliquer l’opération précédente)</a:t>
            </a:r>
          </a:p>
          <a:p>
            <a:pPr marL="342900" indent="-342900">
              <a:buAutoNum type="arabicPeriod"/>
            </a:pPr>
            <a:endParaRPr lang="fr-FR" sz="1800" dirty="0">
              <a:solidFill>
                <a:srgbClr val="30C1BE"/>
              </a:solidFill>
            </a:endParaRPr>
          </a:p>
          <a:p>
            <a:pPr marL="342900" indent="-342900">
              <a:buAutoNum type="arabicPeriod"/>
            </a:pPr>
            <a:r>
              <a:rPr lang="fr-FR" sz="1800" dirty="0"/>
              <a:t> utiliser le bon outil  / conditions de coupe</a:t>
            </a:r>
          </a:p>
        </p:txBody>
      </p:sp>
      <p:sp>
        <p:nvSpPr>
          <p:cNvPr id="12" name="Rectangle 11"/>
          <p:cNvSpPr/>
          <p:nvPr/>
        </p:nvSpPr>
        <p:spPr>
          <a:xfrm>
            <a:off x="783150" y="1426894"/>
            <a:ext cx="8412624" cy="923330"/>
          </a:xfrm>
          <a:prstGeom prst="rect">
            <a:avLst/>
          </a:prstGeom>
        </p:spPr>
        <p:txBody>
          <a:bodyPr wrap="none">
            <a:spAutoFit/>
          </a:bodyPr>
          <a:lstStyle/>
          <a:p>
            <a:r>
              <a:rPr lang="fr-FR" dirty="0"/>
              <a:t>La ½ Finition est réalisée avec une opération « Ebauche »,</a:t>
            </a:r>
          </a:p>
          <a:p>
            <a:endParaRPr lang="fr-FR" dirty="0"/>
          </a:p>
          <a:p>
            <a:r>
              <a:rPr lang="fr-FR" dirty="0"/>
              <a:t>L’objectif est d’avoir une épaisseur de matière la plus constante possible pour la finition.</a:t>
            </a:r>
          </a:p>
        </p:txBody>
      </p:sp>
      <p:pic>
        <p:nvPicPr>
          <p:cNvPr id="4" name="Image 3"/>
          <p:cNvPicPr>
            <a:picLocks noChangeAspect="1"/>
          </p:cNvPicPr>
          <p:nvPr/>
        </p:nvPicPr>
        <p:blipFill rotWithShape="1">
          <a:blip r:embed="rId2"/>
          <a:srcRect b="3133"/>
          <a:stretch/>
        </p:blipFill>
        <p:spPr>
          <a:xfrm>
            <a:off x="2511706" y="4277071"/>
            <a:ext cx="4572000" cy="1688473"/>
          </a:xfrm>
          <a:prstGeom prst="rect">
            <a:avLst/>
          </a:prstGeom>
        </p:spPr>
      </p:pic>
      <p:pic>
        <p:nvPicPr>
          <p:cNvPr id="7" name="Image 6">
            <a:extLst>
              <a:ext uri="{FF2B5EF4-FFF2-40B4-BE49-F238E27FC236}">
                <a16:creationId xmlns:a16="http://schemas.microsoft.com/office/drawing/2014/main" id="{5EF3A87C-427D-43F9-9995-1F7B98E89858}"/>
              </a:ext>
            </a:extLst>
          </p:cNvPr>
          <p:cNvPicPr>
            <a:picLocks noChangeAspect="1"/>
          </p:cNvPicPr>
          <p:nvPr/>
        </p:nvPicPr>
        <p:blipFill rotWithShape="1">
          <a:blip r:embed="rId3"/>
          <a:srcRect l="19915" t="13758" r="30601" b="29832"/>
          <a:stretch/>
        </p:blipFill>
        <p:spPr>
          <a:xfrm>
            <a:off x="6408253" y="1289839"/>
            <a:ext cx="675453" cy="619164"/>
          </a:xfrm>
          <a:prstGeom prst="rect">
            <a:avLst/>
          </a:prstGeom>
          <a:ln>
            <a:solidFill>
              <a:srgbClr val="009999"/>
            </a:solidFill>
          </a:ln>
        </p:spPr>
      </p:pic>
    </p:spTree>
    <p:extLst>
      <p:ext uri="{BB962C8B-B14F-4D97-AF65-F5344CB8AC3E}">
        <p14:creationId xmlns:p14="http://schemas.microsoft.com/office/powerpoint/2010/main" val="52346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49</a:t>
            </a:fld>
            <a:endParaRPr lang="fr-FR" dirty="0"/>
          </a:p>
        </p:txBody>
      </p:sp>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3</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½ Finition</a:t>
            </a:r>
            <a:br>
              <a:rPr lang="fr-FR" altLang="fr-FR" sz="2000" b="1" u="sng" dirty="0">
                <a:solidFill>
                  <a:srgbClr val="80276C"/>
                </a:solidFill>
                <a:latin typeface="Verdana" panose="020B0604030504040204" pitchFamily="34" charset="0"/>
                <a:ea typeface="Verdana" panose="020B0604030504040204" pitchFamily="34" charset="0"/>
              </a:rPr>
            </a:b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715596" y="1036079"/>
            <a:ext cx="4572000" cy="1200329"/>
          </a:xfrm>
          <a:prstGeom prst="rect">
            <a:avLst/>
          </a:prstGeom>
        </p:spPr>
        <p:txBody>
          <a:bodyPr>
            <a:spAutoFit/>
          </a:bodyPr>
          <a:lstStyle/>
          <a:p>
            <a:r>
              <a:rPr lang="fr-FR" u="sng" dirty="0">
                <a:solidFill>
                  <a:srgbClr val="80276C"/>
                </a:solidFill>
              </a:rPr>
              <a:t>Onglet Stratégie : </a:t>
            </a:r>
          </a:p>
          <a:p>
            <a:r>
              <a:rPr lang="fr-FR" dirty="0"/>
              <a:t>	- tolérance d’usinage de </a:t>
            </a:r>
            <a:r>
              <a:rPr lang="fr-FR" dirty="0">
                <a:solidFill>
                  <a:srgbClr val="FF0000"/>
                </a:solidFill>
              </a:rPr>
              <a:t>0,01</a:t>
            </a:r>
            <a:r>
              <a:rPr lang="fr-FR" dirty="0"/>
              <a:t>mm</a:t>
            </a:r>
          </a:p>
          <a:p>
            <a:r>
              <a:rPr lang="fr-FR" dirty="0"/>
              <a:t>	- Prise de passe radiale de 30%</a:t>
            </a:r>
          </a:p>
          <a:p>
            <a:r>
              <a:rPr lang="fr-FR" dirty="0"/>
              <a:t>	- Prise de passe axiale de 0,5mm</a:t>
            </a:r>
          </a:p>
        </p:txBody>
      </p:sp>
      <p:sp>
        <p:nvSpPr>
          <p:cNvPr id="6" name="Rectangle 5"/>
          <p:cNvSpPr/>
          <p:nvPr/>
        </p:nvSpPr>
        <p:spPr>
          <a:xfrm>
            <a:off x="715596" y="3301709"/>
            <a:ext cx="4645246" cy="923330"/>
          </a:xfrm>
          <a:prstGeom prst="rect">
            <a:avLst/>
          </a:prstGeom>
        </p:spPr>
        <p:txBody>
          <a:bodyPr wrap="none">
            <a:spAutoFit/>
          </a:bodyPr>
          <a:lstStyle/>
          <a:p>
            <a:r>
              <a:rPr lang="fr-FR" u="sng" dirty="0">
                <a:solidFill>
                  <a:srgbClr val="80276C"/>
                </a:solidFill>
              </a:rPr>
              <a:t>Onglet Approche / Retrait:</a:t>
            </a:r>
          </a:p>
          <a:p>
            <a:r>
              <a:rPr lang="fr-FR" dirty="0"/>
              <a:t>	 Cocher « Engager depuis l’extérieur »</a:t>
            </a:r>
          </a:p>
          <a:p>
            <a:r>
              <a:rPr lang="fr-FR" dirty="0"/>
              <a:t>	Angle de Rampe de 5°</a:t>
            </a:r>
          </a:p>
        </p:txBody>
      </p:sp>
      <p:sp>
        <p:nvSpPr>
          <p:cNvPr id="7" name="Rectangle 6"/>
          <p:cNvSpPr/>
          <p:nvPr/>
        </p:nvSpPr>
        <p:spPr>
          <a:xfrm>
            <a:off x="715596" y="2298189"/>
            <a:ext cx="2210220" cy="646331"/>
          </a:xfrm>
          <a:prstGeom prst="rect">
            <a:avLst/>
          </a:prstGeom>
        </p:spPr>
        <p:txBody>
          <a:bodyPr wrap="none">
            <a:spAutoFit/>
          </a:bodyPr>
          <a:lstStyle/>
          <a:p>
            <a:r>
              <a:rPr lang="fr-FR" u="sng" dirty="0">
                <a:solidFill>
                  <a:srgbClr val="80276C"/>
                </a:solidFill>
              </a:rPr>
              <a:t>Onglet Outil :</a:t>
            </a:r>
          </a:p>
          <a:p>
            <a:r>
              <a:rPr lang="fr-FR" dirty="0"/>
              <a:t>	N° d’outil: 3</a:t>
            </a:r>
          </a:p>
        </p:txBody>
      </p:sp>
      <p:grpSp>
        <p:nvGrpSpPr>
          <p:cNvPr id="10" name="Groupe 9"/>
          <p:cNvGrpSpPr/>
          <p:nvPr/>
        </p:nvGrpSpPr>
        <p:grpSpPr>
          <a:xfrm>
            <a:off x="1820706" y="4649462"/>
            <a:ext cx="5053647" cy="673086"/>
            <a:chOff x="2233200" y="5190467"/>
            <a:chExt cx="5075644" cy="673086"/>
          </a:xfrm>
        </p:grpSpPr>
        <p:sp>
          <p:nvSpPr>
            <p:cNvPr id="8" name="Rectangle 7"/>
            <p:cNvSpPr/>
            <p:nvPr/>
          </p:nvSpPr>
          <p:spPr>
            <a:xfrm>
              <a:off x="2913345" y="5342344"/>
              <a:ext cx="4395499" cy="369332"/>
            </a:xfrm>
            <a:prstGeom prst="rect">
              <a:avLst/>
            </a:prstGeom>
          </p:spPr>
          <p:txBody>
            <a:bodyPr wrap="none">
              <a:spAutoFit/>
            </a:bodyPr>
            <a:lstStyle/>
            <a:p>
              <a:r>
                <a:rPr lang="fr-FR" dirty="0">
                  <a:solidFill>
                    <a:srgbClr val="FF0000"/>
                  </a:solidFill>
                </a:rPr>
                <a:t>Vérifier les trajectoires et modifier si besoin !</a:t>
              </a:r>
            </a:p>
          </p:txBody>
        </p:sp>
        <p:pic>
          <p:nvPicPr>
            <p:cNvPr id="9" name="Image 8" descr="File:Attention Sign.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3200" y="5190467"/>
              <a:ext cx="768396" cy="673086"/>
            </a:xfrm>
            <a:prstGeom prst="rect">
              <a:avLst/>
            </a:prstGeom>
          </p:spPr>
        </p:pic>
      </p:grpSp>
    </p:spTree>
    <p:extLst>
      <p:ext uri="{BB962C8B-B14F-4D97-AF65-F5344CB8AC3E}">
        <p14:creationId xmlns:p14="http://schemas.microsoft.com/office/powerpoint/2010/main" val="249008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50</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Opérations de Finition</a:t>
            </a: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4" name="Rectangle 3"/>
          <p:cNvSpPr/>
          <p:nvPr/>
        </p:nvSpPr>
        <p:spPr>
          <a:xfrm>
            <a:off x="712381" y="1324996"/>
            <a:ext cx="8077200" cy="2031325"/>
          </a:xfrm>
          <a:prstGeom prst="rect">
            <a:avLst/>
          </a:prstGeom>
        </p:spPr>
        <p:txBody>
          <a:bodyPr wrap="square">
            <a:spAutoFit/>
          </a:bodyPr>
          <a:lstStyle/>
          <a:p>
            <a:r>
              <a:rPr lang="fr-FR" dirty="0"/>
              <a:t>Après la ½ finition, il faut réaliser les opérations de finition. </a:t>
            </a:r>
          </a:p>
          <a:p>
            <a:endParaRPr lang="fr-FR" dirty="0"/>
          </a:p>
          <a:p>
            <a:r>
              <a:rPr lang="fr-FR" dirty="0"/>
              <a:t>Cette opération sera réalisée en deux étapes pour chaque zone:</a:t>
            </a:r>
          </a:p>
          <a:p>
            <a:r>
              <a:rPr lang="fr-FR" dirty="0"/>
              <a:t>	- pour les surfaces ‘</a:t>
            </a:r>
            <a:r>
              <a:rPr lang="fr-FR" b="1" dirty="0"/>
              <a:t>verticales</a:t>
            </a:r>
            <a:r>
              <a:rPr lang="fr-FR" dirty="0"/>
              <a:t>’ (</a:t>
            </a:r>
            <a:r>
              <a:rPr lang="fr-FR" dirty="0">
                <a:solidFill>
                  <a:srgbClr val="800000"/>
                </a:solidFill>
              </a:rPr>
              <a:t>Niveau Z</a:t>
            </a:r>
            <a:r>
              <a:rPr lang="fr-FR" dirty="0"/>
              <a:t> entre 90° et 44°)</a:t>
            </a:r>
          </a:p>
          <a:p>
            <a:r>
              <a:rPr lang="fr-FR" dirty="0"/>
              <a:t>	- pour les surfaces ‘</a:t>
            </a:r>
            <a:r>
              <a:rPr lang="fr-FR" b="1" dirty="0"/>
              <a:t>horizontales</a:t>
            </a:r>
            <a:r>
              <a:rPr lang="fr-FR" dirty="0"/>
              <a:t>’ (</a:t>
            </a:r>
            <a:r>
              <a:rPr lang="fr-FR" dirty="0">
                <a:solidFill>
                  <a:srgbClr val="9D9D9D"/>
                </a:solidFill>
              </a:rPr>
              <a:t>Fraisage en spirale </a:t>
            </a:r>
            <a:r>
              <a:rPr lang="fr-FR" dirty="0"/>
              <a:t>ente 0° et 46°). </a:t>
            </a:r>
          </a:p>
          <a:p>
            <a:endParaRPr lang="fr-FR" dirty="0"/>
          </a:p>
          <a:p>
            <a:r>
              <a:rPr lang="fr-FR" dirty="0"/>
              <a:t>Avec ces deux opérations, les surfaces seront entièrement usinées</a:t>
            </a:r>
          </a:p>
        </p:txBody>
      </p:sp>
      <p:pic>
        <p:nvPicPr>
          <p:cNvPr id="5" name="Image 4"/>
          <p:cNvPicPr>
            <a:picLocks noChangeAspect="1"/>
          </p:cNvPicPr>
          <p:nvPr/>
        </p:nvPicPr>
        <p:blipFill>
          <a:blip r:embed="rId2"/>
          <a:stretch>
            <a:fillRect/>
          </a:stretch>
        </p:blipFill>
        <p:spPr>
          <a:xfrm>
            <a:off x="1769688" y="3356321"/>
            <a:ext cx="3894423" cy="2635545"/>
          </a:xfrm>
          <a:prstGeom prst="rect">
            <a:avLst/>
          </a:prstGeom>
        </p:spPr>
      </p:pic>
      <p:sp>
        <p:nvSpPr>
          <p:cNvPr id="6" name="Rectangle 5"/>
          <p:cNvSpPr/>
          <p:nvPr/>
        </p:nvSpPr>
        <p:spPr>
          <a:xfrm>
            <a:off x="6057948" y="3583097"/>
            <a:ext cx="2337795" cy="1200329"/>
          </a:xfrm>
          <a:prstGeom prst="rect">
            <a:avLst/>
          </a:prstGeom>
          <a:ln>
            <a:solidFill>
              <a:srgbClr val="FF0000"/>
            </a:solidFill>
          </a:ln>
        </p:spPr>
        <p:txBody>
          <a:bodyPr wrap="square">
            <a:spAutoFit/>
          </a:bodyPr>
          <a:lstStyle/>
          <a:p>
            <a:pPr algn="ctr"/>
            <a:r>
              <a:rPr lang="fr-FR" dirty="0">
                <a:solidFill>
                  <a:srgbClr val="FF0000"/>
                </a:solidFill>
              </a:rPr>
              <a:t>L’angle indiqué est celui formé entre la </a:t>
            </a:r>
            <a:r>
              <a:rPr lang="fr-FR" dirty="0">
                <a:solidFill>
                  <a:srgbClr val="0070C0"/>
                </a:solidFill>
              </a:rPr>
              <a:t>normale à la surface </a:t>
            </a:r>
            <a:r>
              <a:rPr lang="fr-FR" dirty="0">
                <a:solidFill>
                  <a:srgbClr val="FF0000"/>
                </a:solidFill>
              </a:rPr>
              <a:t>et </a:t>
            </a:r>
            <a:r>
              <a:rPr lang="fr-FR" dirty="0">
                <a:solidFill>
                  <a:schemeClr val="accent6">
                    <a:lumMod val="75000"/>
                  </a:schemeClr>
                </a:solidFill>
              </a:rPr>
              <a:t>l’axe de broche.</a:t>
            </a:r>
          </a:p>
        </p:txBody>
      </p:sp>
      <p:sp>
        <p:nvSpPr>
          <p:cNvPr id="7" name="Rectangle 6"/>
          <p:cNvSpPr/>
          <p:nvPr/>
        </p:nvSpPr>
        <p:spPr>
          <a:xfrm>
            <a:off x="5570078" y="5196007"/>
            <a:ext cx="3313536" cy="369332"/>
          </a:xfrm>
          <a:prstGeom prst="rect">
            <a:avLst/>
          </a:prstGeom>
          <a:ln>
            <a:solidFill>
              <a:srgbClr val="FF0000"/>
            </a:solidFill>
          </a:ln>
        </p:spPr>
        <p:txBody>
          <a:bodyPr wrap="none">
            <a:spAutoFit/>
          </a:bodyPr>
          <a:lstStyle/>
          <a:p>
            <a:r>
              <a:rPr lang="fr-FR" dirty="0">
                <a:solidFill>
                  <a:srgbClr val="80276C"/>
                </a:solidFill>
              </a:rPr>
              <a:t>0° </a:t>
            </a:r>
            <a:r>
              <a:rPr lang="fr-FR" dirty="0">
                <a:solidFill>
                  <a:srgbClr val="80276C"/>
                </a:solidFill>
                <a:sym typeface="Wingdings 3" panose="05040102010807070707" pitchFamily="18" charset="2"/>
              </a:rPr>
              <a:t></a:t>
            </a:r>
            <a:r>
              <a:rPr lang="fr-FR" dirty="0">
                <a:solidFill>
                  <a:srgbClr val="80276C"/>
                </a:solidFill>
              </a:rPr>
              <a:t> surface normale à la broche</a:t>
            </a:r>
          </a:p>
        </p:txBody>
      </p:sp>
    </p:spTree>
    <p:extLst>
      <p:ext uri="{BB962C8B-B14F-4D97-AF65-F5344CB8AC3E}">
        <p14:creationId xmlns:p14="http://schemas.microsoft.com/office/powerpoint/2010/main" val="22238452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BC858C5-9466-4A0E-A80C-265D03C77D12}"/>
              </a:ext>
            </a:extLst>
          </p:cNvPr>
          <p:cNvPicPr>
            <a:picLocks noChangeAspect="1"/>
          </p:cNvPicPr>
          <p:nvPr/>
        </p:nvPicPr>
        <p:blipFill>
          <a:blip r:embed="rId2"/>
          <a:stretch>
            <a:fillRect/>
          </a:stretch>
        </p:blipFill>
        <p:spPr>
          <a:xfrm>
            <a:off x="4233330" y="5419156"/>
            <a:ext cx="3019783" cy="694981"/>
          </a:xfrm>
          <a:prstGeom prst="rect">
            <a:avLst/>
          </a:prstGeom>
        </p:spPr>
      </p:pic>
      <p:sp>
        <p:nvSpPr>
          <p:cNvPr id="2" name="Espace réservé du numéro de diapositive 1"/>
          <p:cNvSpPr>
            <a:spLocks noGrp="1"/>
          </p:cNvSpPr>
          <p:nvPr>
            <p:ph type="sldNum" sz="quarter" idx="4"/>
          </p:nvPr>
        </p:nvSpPr>
        <p:spPr>
          <a:xfrm>
            <a:off x="166254" y="6147581"/>
            <a:ext cx="646546" cy="294355"/>
          </a:xfrm>
        </p:spPr>
        <p:txBody>
          <a:bodyPr/>
          <a:lstStyle/>
          <a:p>
            <a:fld id="{5A4C5B2E-C222-42BA-A6AE-2E2D0C9DED18}" type="slidenum">
              <a:rPr lang="fr-FR" smtClean="0"/>
              <a:pPr/>
              <a:t>51</a:t>
            </a:fld>
            <a:endParaRPr lang="fr-FR" dirty="0"/>
          </a:p>
        </p:txBody>
      </p:sp>
      <p:sp>
        <p:nvSpPr>
          <p:cNvPr id="3" name="Rectangle 2"/>
          <p:cNvSpPr/>
          <p:nvPr/>
        </p:nvSpPr>
        <p:spPr>
          <a:xfrm>
            <a:off x="902825" y="312516"/>
            <a:ext cx="6180881" cy="1015663"/>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4</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Finition</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4 lobes –Niveau Z</a:t>
            </a:r>
            <a:br>
              <a:rPr lang="fr-FR" altLang="fr-FR" sz="2000" b="1" u="sng" dirty="0">
                <a:solidFill>
                  <a:srgbClr val="80276C"/>
                </a:solidFill>
                <a:latin typeface="Verdana" panose="020B0604030504040204" pitchFamily="34" charset="0"/>
                <a:ea typeface="Verdana" panose="020B0604030504040204" pitchFamily="34" charset="0"/>
              </a:rPr>
            </a:b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438122" y="2011560"/>
            <a:ext cx="8003103" cy="369332"/>
          </a:xfrm>
          <a:prstGeom prst="rect">
            <a:avLst/>
          </a:prstGeom>
        </p:spPr>
        <p:txBody>
          <a:bodyPr wrap="square">
            <a:spAutoFit/>
          </a:bodyPr>
          <a:lstStyle/>
          <a:p>
            <a:pPr algn="ctr"/>
            <a:r>
              <a:rPr lang="fr-FR" u="sng" dirty="0">
                <a:solidFill>
                  <a:srgbClr val="80276C"/>
                </a:solidFill>
              </a:rPr>
              <a:t>Sélections des zones</a:t>
            </a:r>
          </a:p>
        </p:txBody>
      </p:sp>
      <p:pic>
        <p:nvPicPr>
          <p:cNvPr id="11" name="Image 10"/>
          <p:cNvPicPr>
            <a:picLocks noChangeAspect="1"/>
          </p:cNvPicPr>
          <p:nvPr/>
        </p:nvPicPr>
        <p:blipFill rotWithShape="1">
          <a:blip r:embed="rId3"/>
          <a:srcRect t="26156" r="17923"/>
          <a:stretch/>
        </p:blipFill>
        <p:spPr>
          <a:xfrm>
            <a:off x="4573597" y="931419"/>
            <a:ext cx="690367" cy="717503"/>
          </a:xfrm>
          <a:prstGeom prst="rect">
            <a:avLst/>
          </a:prstGeom>
          <a:ln>
            <a:solidFill>
              <a:srgbClr val="00B0F0"/>
            </a:solidFill>
          </a:ln>
        </p:spPr>
      </p:pic>
      <p:grpSp>
        <p:nvGrpSpPr>
          <p:cNvPr id="14" name="Groupe 13"/>
          <p:cNvGrpSpPr/>
          <p:nvPr/>
        </p:nvGrpSpPr>
        <p:grpSpPr>
          <a:xfrm>
            <a:off x="903940" y="939170"/>
            <a:ext cx="3518912" cy="729132"/>
            <a:chOff x="903940" y="4867926"/>
            <a:chExt cx="3518912" cy="729132"/>
          </a:xfrm>
        </p:grpSpPr>
        <p:sp>
          <p:nvSpPr>
            <p:cNvPr id="12" name="ZoneTexte 11"/>
            <p:cNvSpPr txBox="1"/>
            <p:nvPr/>
          </p:nvSpPr>
          <p:spPr>
            <a:xfrm>
              <a:off x="1524580" y="5073838"/>
              <a:ext cx="2610010"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Niveau Z</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13" name="Rectangle 12"/>
            <p:cNvSpPr/>
            <p:nvPr/>
          </p:nvSpPr>
          <p:spPr>
            <a:xfrm>
              <a:off x="903940" y="4867926"/>
              <a:ext cx="3518912"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Usinage de surface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grpSp>
      <p:cxnSp>
        <p:nvCxnSpPr>
          <p:cNvPr id="16" name="Connecteur droit 15"/>
          <p:cNvCxnSpPr>
            <a:cxnSpLocks/>
          </p:cNvCxnSpPr>
          <p:nvPr/>
        </p:nvCxnSpPr>
        <p:spPr>
          <a:xfrm>
            <a:off x="3887092" y="2426921"/>
            <a:ext cx="0" cy="4118563"/>
          </a:xfrm>
          <a:prstGeom prst="line">
            <a:avLst/>
          </a:prstGeom>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66254" y="2290521"/>
            <a:ext cx="3689499" cy="2308324"/>
          </a:xfrm>
          <a:prstGeom prst="rect">
            <a:avLst/>
          </a:prstGeom>
        </p:spPr>
        <p:txBody>
          <a:bodyPr wrap="square">
            <a:spAutoFit/>
          </a:bodyPr>
          <a:lstStyle/>
          <a:p>
            <a:r>
              <a:rPr lang="fr-FR" u="sng" dirty="0">
                <a:solidFill>
                  <a:srgbClr val="80276C"/>
                </a:solidFill>
              </a:rPr>
              <a:t>En sélectionnant les faces:</a:t>
            </a:r>
          </a:p>
          <a:p>
            <a:pPr lvl="1"/>
            <a:r>
              <a:rPr lang="fr-FR" dirty="0">
                <a:solidFill>
                  <a:srgbClr val="80276C"/>
                </a:solidFill>
              </a:rPr>
              <a:t>1- Basculer pour sélectionner des faces</a:t>
            </a:r>
          </a:p>
          <a:p>
            <a:pPr lvl="1"/>
            <a:endParaRPr lang="fr-FR" dirty="0">
              <a:solidFill>
                <a:srgbClr val="80276C"/>
              </a:solidFill>
            </a:endParaRPr>
          </a:p>
          <a:p>
            <a:pPr lvl="1"/>
            <a:endParaRPr lang="fr-FR" dirty="0">
              <a:solidFill>
                <a:srgbClr val="80276C"/>
              </a:solidFill>
            </a:endParaRPr>
          </a:p>
          <a:p>
            <a:pPr lvl="1"/>
            <a:endParaRPr lang="fr-FR" dirty="0">
              <a:solidFill>
                <a:srgbClr val="80276C"/>
              </a:solidFill>
            </a:endParaRPr>
          </a:p>
          <a:p>
            <a:pPr lvl="1"/>
            <a:r>
              <a:rPr lang="fr-FR" dirty="0">
                <a:solidFill>
                  <a:srgbClr val="80276C"/>
                </a:solidFill>
              </a:rPr>
              <a:t>2- cliquer sur la pièce toutes les faces concernées ! </a:t>
            </a:r>
            <a:endParaRPr lang="fr-FR" dirty="0"/>
          </a:p>
        </p:txBody>
      </p:sp>
      <p:sp>
        <p:nvSpPr>
          <p:cNvPr id="22" name="Rectangle 21"/>
          <p:cNvSpPr/>
          <p:nvPr/>
        </p:nvSpPr>
        <p:spPr>
          <a:xfrm>
            <a:off x="4127622" y="2337809"/>
            <a:ext cx="5016378" cy="3139321"/>
          </a:xfrm>
          <a:prstGeom prst="rect">
            <a:avLst/>
          </a:prstGeom>
        </p:spPr>
        <p:txBody>
          <a:bodyPr wrap="square">
            <a:spAutoFit/>
          </a:bodyPr>
          <a:lstStyle/>
          <a:p>
            <a:r>
              <a:rPr lang="fr-FR" u="sng" dirty="0">
                <a:solidFill>
                  <a:srgbClr val="80276C"/>
                </a:solidFill>
              </a:rPr>
              <a:t>En Choisissant toute la pièce et ajouter des limites:</a:t>
            </a:r>
          </a:p>
          <a:p>
            <a:pPr lvl="1"/>
            <a:r>
              <a:rPr lang="fr-FR" dirty="0">
                <a:solidFill>
                  <a:srgbClr val="80276C"/>
                </a:solidFill>
              </a:rPr>
              <a:t>1- Clic « pièce sur le bon de commande»</a:t>
            </a:r>
          </a:p>
          <a:p>
            <a:pPr lvl="1"/>
            <a:endParaRPr lang="fr-FR" dirty="0">
              <a:solidFill>
                <a:srgbClr val="80276C"/>
              </a:solidFill>
            </a:endParaRPr>
          </a:p>
          <a:p>
            <a:pPr lvl="1"/>
            <a:endParaRPr lang="fr-FR" dirty="0">
              <a:solidFill>
                <a:srgbClr val="80276C"/>
              </a:solidFill>
            </a:endParaRPr>
          </a:p>
          <a:p>
            <a:pPr lvl="1"/>
            <a:endParaRPr lang="fr-FR" dirty="0">
              <a:solidFill>
                <a:srgbClr val="80276C"/>
              </a:solidFill>
            </a:endParaRPr>
          </a:p>
          <a:p>
            <a:pPr lvl="1"/>
            <a:r>
              <a:rPr lang="fr-FR" dirty="0">
                <a:solidFill>
                  <a:srgbClr val="80276C"/>
                </a:solidFill>
              </a:rPr>
              <a:t>2- Définir un contour limitant </a:t>
            </a:r>
          </a:p>
          <a:p>
            <a:pPr lvl="1"/>
            <a:endParaRPr lang="fr-FR" dirty="0">
              <a:solidFill>
                <a:srgbClr val="80276C"/>
              </a:solidFill>
            </a:endParaRPr>
          </a:p>
          <a:p>
            <a:pPr lvl="1"/>
            <a:endParaRPr lang="fr-FR" dirty="0">
              <a:solidFill>
                <a:srgbClr val="80276C"/>
              </a:solidFill>
            </a:endParaRPr>
          </a:p>
          <a:p>
            <a:pPr lvl="1"/>
            <a:endParaRPr lang="fr-FR" dirty="0">
              <a:solidFill>
                <a:srgbClr val="80276C"/>
              </a:solidFill>
            </a:endParaRPr>
          </a:p>
          <a:p>
            <a:pPr lvl="1"/>
            <a:endParaRPr lang="fr-FR" dirty="0">
              <a:solidFill>
                <a:srgbClr val="80276C"/>
              </a:solidFill>
            </a:endParaRPr>
          </a:p>
          <a:p>
            <a:pPr lvl="1"/>
            <a:r>
              <a:rPr lang="fr-FR" dirty="0">
                <a:solidFill>
                  <a:srgbClr val="80276C"/>
                </a:solidFill>
              </a:rPr>
              <a:t>3- coté à usiner à l’extérieur</a:t>
            </a:r>
            <a:endParaRPr lang="fr-FR" dirty="0"/>
          </a:p>
        </p:txBody>
      </p:sp>
      <p:sp>
        <p:nvSpPr>
          <p:cNvPr id="30" name="Pentagone 29"/>
          <p:cNvSpPr/>
          <p:nvPr/>
        </p:nvSpPr>
        <p:spPr>
          <a:xfrm rot="20400218" flipH="1">
            <a:off x="6222195" y="5497526"/>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3</a:t>
            </a:r>
          </a:p>
        </p:txBody>
      </p:sp>
      <p:grpSp>
        <p:nvGrpSpPr>
          <p:cNvPr id="31" name="Groupe 30">
            <a:extLst>
              <a:ext uri="{FF2B5EF4-FFF2-40B4-BE49-F238E27FC236}">
                <a16:creationId xmlns:a16="http://schemas.microsoft.com/office/drawing/2014/main" id="{03C02208-FE99-4806-AA08-F03DB420D3A2}"/>
              </a:ext>
            </a:extLst>
          </p:cNvPr>
          <p:cNvGrpSpPr/>
          <p:nvPr/>
        </p:nvGrpSpPr>
        <p:grpSpPr>
          <a:xfrm>
            <a:off x="3955902" y="2791894"/>
            <a:ext cx="4920445" cy="897721"/>
            <a:chOff x="1952743" y="3768927"/>
            <a:chExt cx="4920445" cy="897721"/>
          </a:xfrm>
        </p:grpSpPr>
        <p:pic>
          <p:nvPicPr>
            <p:cNvPr id="32" name="Image 31">
              <a:extLst>
                <a:ext uri="{FF2B5EF4-FFF2-40B4-BE49-F238E27FC236}">
                  <a16:creationId xmlns:a16="http://schemas.microsoft.com/office/drawing/2014/main" id="{CE040D6C-FC48-4BD7-9490-A7F2CF99500F}"/>
                </a:ext>
              </a:extLst>
            </p:cNvPr>
            <p:cNvPicPr>
              <a:picLocks noChangeAspect="1"/>
            </p:cNvPicPr>
            <p:nvPr/>
          </p:nvPicPr>
          <p:blipFill>
            <a:blip r:embed="rId4"/>
            <a:stretch>
              <a:fillRect/>
            </a:stretch>
          </p:blipFill>
          <p:spPr>
            <a:xfrm>
              <a:off x="2425013" y="3961798"/>
              <a:ext cx="4448175" cy="704850"/>
            </a:xfrm>
            <a:prstGeom prst="rect">
              <a:avLst/>
            </a:prstGeom>
          </p:spPr>
        </p:pic>
        <p:sp>
          <p:nvSpPr>
            <p:cNvPr id="33" name="Pentagone 19">
              <a:extLst>
                <a:ext uri="{FF2B5EF4-FFF2-40B4-BE49-F238E27FC236}">
                  <a16:creationId xmlns:a16="http://schemas.microsoft.com/office/drawing/2014/main" id="{FC6A4C42-0170-497C-8567-6E92F73E8FE3}"/>
                </a:ext>
              </a:extLst>
            </p:cNvPr>
            <p:cNvSpPr/>
            <p:nvPr/>
          </p:nvSpPr>
          <p:spPr>
            <a:xfrm>
              <a:off x="1952743" y="431422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a:t>
              </a:r>
            </a:p>
          </p:txBody>
        </p:sp>
        <p:sp>
          <p:nvSpPr>
            <p:cNvPr id="34" name="Pentagone 19">
              <a:extLst>
                <a:ext uri="{FF2B5EF4-FFF2-40B4-BE49-F238E27FC236}">
                  <a16:creationId xmlns:a16="http://schemas.microsoft.com/office/drawing/2014/main" id="{96F67D65-348B-4E2F-9946-220ABE927B65}"/>
                </a:ext>
              </a:extLst>
            </p:cNvPr>
            <p:cNvSpPr/>
            <p:nvPr/>
          </p:nvSpPr>
          <p:spPr>
            <a:xfrm rot="18666790" flipH="1">
              <a:off x="6211971" y="3901593"/>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1b</a:t>
              </a:r>
            </a:p>
          </p:txBody>
        </p:sp>
      </p:grpSp>
      <p:pic>
        <p:nvPicPr>
          <p:cNvPr id="4" name="Image 3">
            <a:extLst>
              <a:ext uri="{FF2B5EF4-FFF2-40B4-BE49-F238E27FC236}">
                <a16:creationId xmlns:a16="http://schemas.microsoft.com/office/drawing/2014/main" id="{AA1A6DBC-758A-415B-B491-3D69C0F91B02}"/>
              </a:ext>
            </a:extLst>
          </p:cNvPr>
          <p:cNvPicPr>
            <a:picLocks noChangeAspect="1"/>
          </p:cNvPicPr>
          <p:nvPr/>
        </p:nvPicPr>
        <p:blipFill>
          <a:blip r:embed="rId5"/>
          <a:stretch>
            <a:fillRect/>
          </a:stretch>
        </p:blipFill>
        <p:spPr>
          <a:xfrm>
            <a:off x="4075881" y="4078583"/>
            <a:ext cx="2989540" cy="704851"/>
          </a:xfrm>
          <a:prstGeom prst="rect">
            <a:avLst/>
          </a:prstGeom>
        </p:spPr>
      </p:pic>
      <p:pic>
        <p:nvPicPr>
          <p:cNvPr id="6" name="Image 5">
            <a:extLst>
              <a:ext uri="{FF2B5EF4-FFF2-40B4-BE49-F238E27FC236}">
                <a16:creationId xmlns:a16="http://schemas.microsoft.com/office/drawing/2014/main" id="{5213BF5E-8CEF-4073-9435-AB5D42D2BD3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159119" y="3787488"/>
            <a:ext cx="1830099" cy="1602200"/>
          </a:xfrm>
          <a:prstGeom prst="rect">
            <a:avLst/>
          </a:prstGeom>
        </p:spPr>
      </p:pic>
      <p:pic>
        <p:nvPicPr>
          <p:cNvPr id="9" name="Image 8">
            <a:extLst>
              <a:ext uri="{FF2B5EF4-FFF2-40B4-BE49-F238E27FC236}">
                <a16:creationId xmlns:a16="http://schemas.microsoft.com/office/drawing/2014/main" id="{FA7AABBC-E881-4D32-8067-84026A0175A1}"/>
              </a:ext>
            </a:extLst>
          </p:cNvPr>
          <p:cNvPicPr>
            <a:picLocks noChangeAspect="1"/>
          </p:cNvPicPr>
          <p:nvPr/>
        </p:nvPicPr>
        <p:blipFill>
          <a:blip r:embed="rId7"/>
          <a:stretch>
            <a:fillRect/>
          </a:stretch>
        </p:blipFill>
        <p:spPr>
          <a:xfrm>
            <a:off x="85726" y="3305123"/>
            <a:ext cx="3732558" cy="633980"/>
          </a:xfrm>
          <a:prstGeom prst="rect">
            <a:avLst/>
          </a:prstGeom>
        </p:spPr>
      </p:pic>
      <p:sp>
        <p:nvSpPr>
          <p:cNvPr id="35" name="Pentagone 19">
            <a:extLst>
              <a:ext uri="{FF2B5EF4-FFF2-40B4-BE49-F238E27FC236}">
                <a16:creationId xmlns:a16="http://schemas.microsoft.com/office/drawing/2014/main" id="{F82B0363-5CB0-47BE-9459-BAECDB1139A6}"/>
              </a:ext>
            </a:extLst>
          </p:cNvPr>
          <p:cNvSpPr/>
          <p:nvPr/>
        </p:nvSpPr>
        <p:spPr>
          <a:xfrm rot="18983687" flipH="1">
            <a:off x="554828" y="3337924"/>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400" dirty="0">
                <a:solidFill>
                  <a:srgbClr val="7030A0"/>
                </a:solidFill>
              </a:rPr>
              <a:t>1</a:t>
            </a:r>
          </a:p>
        </p:txBody>
      </p:sp>
      <p:pic>
        <p:nvPicPr>
          <p:cNvPr id="10" name="Image 9">
            <a:extLst>
              <a:ext uri="{FF2B5EF4-FFF2-40B4-BE49-F238E27FC236}">
                <a16:creationId xmlns:a16="http://schemas.microsoft.com/office/drawing/2014/main" id="{72B9F1F3-962B-40C7-ACBF-D768AD2CE65D}"/>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570288" y="4431008"/>
            <a:ext cx="1979690" cy="1730612"/>
          </a:xfrm>
          <a:prstGeom prst="rect">
            <a:avLst/>
          </a:prstGeom>
        </p:spPr>
      </p:pic>
      <p:sp>
        <p:nvSpPr>
          <p:cNvPr id="36" name="Rectangle 35">
            <a:extLst>
              <a:ext uri="{FF2B5EF4-FFF2-40B4-BE49-F238E27FC236}">
                <a16:creationId xmlns:a16="http://schemas.microsoft.com/office/drawing/2014/main" id="{A0B7C33D-3DA9-4C52-8695-B9101C1D029B}"/>
              </a:ext>
            </a:extLst>
          </p:cNvPr>
          <p:cNvSpPr/>
          <p:nvPr/>
        </p:nvSpPr>
        <p:spPr>
          <a:xfrm>
            <a:off x="166254" y="1726331"/>
            <a:ext cx="4662495" cy="369332"/>
          </a:xfrm>
          <a:prstGeom prst="rect">
            <a:avLst/>
          </a:prstGeom>
        </p:spPr>
        <p:txBody>
          <a:bodyPr wrap="none">
            <a:spAutoFit/>
          </a:bodyPr>
          <a:lstStyle/>
          <a:p>
            <a:r>
              <a:rPr lang="fr-FR" i="1" dirty="0">
                <a:latin typeface="Arial" panose="020B0604020202020204" pitchFamily="34" charset="0"/>
                <a:cs typeface="Arial" panose="020B0604020202020204" pitchFamily="34" charset="0"/>
                <a:sym typeface="Wingdings" panose="05000000000000000000" pitchFamily="2" charset="2"/>
              </a:rPr>
              <a:t>Ne pas modifier l’axe outil (X=0 Y=0 et Z=1)</a:t>
            </a:r>
            <a:endParaRPr lang="fr-FR" i="1" dirty="0"/>
          </a:p>
        </p:txBody>
      </p:sp>
    </p:spTree>
    <p:extLst>
      <p:ext uri="{BB962C8B-B14F-4D97-AF65-F5344CB8AC3E}">
        <p14:creationId xmlns:p14="http://schemas.microsoft.com/office/powerpoint/2010/main" val="3284381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52</a:t>
            </a:fld>
            <a:endParaRPr lang="fr-FR" dirty="0"/>
          </a:p>
        </p:txBody>
      </p:sp>
      <p:sp>
        <p:nvSpPr>
          <p:cNvPr id="3" name="Rectangle 2"/>
          <p:cNvSpPr/>
          <p:nvPr/>
        </p:nvSpPr>
        <p:spPr>
          <a:xfrm>
            <a:off x="902825" y="312516"/>
            <a:ext cx="6180881" cy="1015663"/>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4</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Finition</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4 lobes –Niveau Z</a:t>
            </a:r>
            <a:br>
              <a:rPr lang="fr-FR" altLang="fr-FR" sz="2000" b="1" u="sng" dirty="0">
                <a:solidFill>
                  <a:srgbClr val="80276C"/>
                </a:solidFill>
                <a:latin typeface="Verdana" panose="020B0604030504040204" pitchFamily="34" charset="0"/>
                <a:ea typeface="Verdana" panose="020B0604030504040204" pitchFamily="34" charset="0"/>
              </a:rPr>
            </a:b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715595" y="1036079"/>
            <a:ext cx="8003103" cy="1477328"/>
          </a:xfrm>
          <a:prstGeom prst="rect">
            <a:avLst/>
          </a:prstGeom>
        </p:spPr>
        <p:txBody>
          <a:bodyPr wrap="square">
            <a:spAutoFit/>
          </a:bodyPr>
          <a:lstStyle/>
          <a:p>
            <a:r>
              <a:rPr lang="fr-FR" u="sng" dirty="0">
                <a:solidFill>
                  <a:srgbClr val="80276C"/>
                </a:solidFill>
              </a:rPr>
              <a:t>Onglet Stratégie : </a:t>
            </a:r>
          </a:p>
          <a:p>
            <a:r>
              <a:rPr lang="fr-FR" dirty="0"/>
              <a:t>	- tolérance d’usinage de </a:t>
            </a:r>
            <a:r>
              <a:rPr lang="fr-FR" dirty="0">
                <a:solidFill>
                  <a:srgbClr val="FF0000"/>
                </a:solidFill>
              </a:rPr>
              <a:t>0,01</a:t>
            </a:r>
            <a:r>
              <a:rPr lang="fr-FR" dirty="0"/>
              <a:t>mm</a:t>
            </a:r>
          </a:p>
          <a:p>
            <a:r>
              <a:rPr lang="fr-FR" dirty="0"/>
              <a:t>	- Prise de passe axiale : hauteur de crête 0,01mm 			(max 3mm; min 0,1mm)  </a:t>
            </a:r>
            <a:r>
              <a:rPr lang="fr-FR" dirty="0">
                <a:solidFill>
                  <a:srgbClr val="FF0000"/>
                </a:solidFill>
                <a:sym typeface="Wingdings 3" panose="05040102010807070707" pitchFamily="18" charset="2"/>
              </a:rPr>
              <a:t> Donne la qualité à la surface</a:t>
            </a:r>
          </a:p>
          <a:p>
            <a:r>
              <a:rPr lang="fr-FR" dirty="0">
                <a:solidFill>
                  <a:srgbClr val="FF0000"/>
                </a:solidFill>
                <a:sym typeface="Wingdings 3" panose="05040102010807070707" pitchFamily="18" charset="2"/>
              </a:rPr>
              <a:t>	- Zone: 44° (pente maximum)</a:t>
            </a:r>
            <a:endParaRPr lang="fr-FR" dirty="0">
              <a:solidFill>
                <a:srgbClr val="FF0000"/>
              </a:solidFill>
            </a:endParaRPr>
          </a:p>
        </p:txBody>
      </p:sp>
      <p:sp>
        <p:nvSpPr>
          <p:cNvPr id="6" name="Rectangle 5"/>
          <p:cNvSpPr/>
          <p:nvPr/>
        </p:nvSpPr>
        <p:spPr>
          <a:xfrm>
            <a:off x="722684" y="4095604"/>
            <a:ext cx="2897653" cy="646331"/>
          </a:xfrm>
          <a:prstGeom prst="rect">
            <a:avLst/>
          </a:prstGeom>
        </p:spPr>
        <p:txBody>
          <a:bodyPr wrap="none">
            <a:spAutoFit/>
          </a:bodyPr>
          <a:lstStyle/>
          <a:p>
            <a:r>
              <a:rPr lang="fr-FR" u="sng" dirty="0">
                <a:solidFill>
                  <a:srgbClr val="80276C"/>
                </a:solidFill>
              </a:rPr>
              <a:t>Onglet Approche / Retrait:</a:t>
            </a:r>
          </a:p>
          <a:p>
            <a:r>
              <a:rPr lang="fr-FR" dirty="0"/>
              <a:t>	 A ajouter si besoin</a:t>
            </a:r>
          </a:p>
        </p:txBody>
      </p:sp>
      <p:sp>
        <p:nvSpPr>
          <p:cNvPr id="7" name="Rectangle 6"/>
          <p:cNvSpPr/>
          <p:nvPr/>
        </p:nvSpPr>
        <p:spPr>
          <a:xfrm>
            <a:off x="726315" y="2501420"/>
            <a:ext cx="1436996" cy="646331"/>
          </a:xfrm>
          <a:prstGeom prst="rect">
            <a:avLst/>
          </a:prstGeom>
        </p:spPr>
        <p:txBody>
          <a:bodyPr wrap="none">
            <a:spAutoFit/>
          </a:bodyPr>
          <a:lstStyle/>
          <a:p>
            <a:r>
              <a:rPr lang="fr-FR" u="sng" dirty="0">
                <a:solidFill>
                  <a:srgbClr val="80276C"/>
                </a:solidFill>
              </a:rPr>
              <a:t>Onglet Outil :</a:t>
            </a:r>
          </a:p>
          <a:p>
            <a:r>
              <a:rPr lang="fr-FR" dirty="0"/>
              <a:t>	</a:t>
            </a:r>
          </a:p>
        </p:txBody>
      </p:sp>
      <p:grpSp>
        <p:nvGrpSpPr>
          <p:cNvPr id="10" name="Groupe 9"/>
          <p:cNvGrpSpPr/>
          <p:nvPr/>
        </p:nvGrpSpPr>
        <p:grpSpPr>
          <a:xfrm>
            <a:off x="1820706" y="4911729"/>
            <a:ext cx="5053647" cy="673086"/>
            <a:chOff x="2233200" y="5190467"/>
            <a:chExt cx="5075644" cy="673086"/>
          </a:xfrm>
        </p:grpSpPr>
        <p:sp>
          <p:nvSpPr>
            <p:cNvPr id="8" name="Rectangle 7"/>
            <p:cNvSpPr/>
            <p:nvPr/>
          </p:nvSpPr>
          <p:spPr>
            <a:xfrm>
              <a:off x="2913345" y="5342344"/>
              <a:ext cx="4395499" cy="369332"/>
            </a:xfrm>
            <a:prstGeom prst="rect">
              <a:avLst/>
            </a:prstGeom>
          </p:spPr>
          <p:txBody>
            <a:bodyPr wrap="none">
              <a:spAutoFit/>
            </a:bodyPr>
            <a:lstStyle/>
            <a:p>
              <a:r>
                <a:rPr lang="fr-FR" dirty="0">
                  <a:solidFill>
                    <a:srgbClr val="FF0000"/>
                  </a:solidFill>
                </a:rPr>
                <a:t>Vérifier les trajectoires et modifier si besoin !</a:t>
              </a:r>
            </a:p>
          </p:txBody>
        </p:sp>
        <p:pic>
          <p:nvPicPr>
            <p:cNvPr id="9" name="Image 8" descr="File:Attention Sign.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3200" y="5190467"/>
              <a:ext cx="768396" cy="673086"/>
            </a:xfrm>
            <a:prstGeom prst="rect">
              <a:avLst/>
            </a:prstGeom>
          </p:spPr>
        </p:pic>
      </p:grpSp>
      <p:pic>
        <p:nvPicPr>
          <p:cNvPr id="4" name="Image 3"/>
          <p:cNvPicPr>
            <a:picLocks noChangeAspect="1"/>
          </p:cNvPicPr>
          <p:nvPr/>
        </p:nvPicPr>
        <p:blipFill rotWithShape="1">
          <a:blip r:embed="rId3"/>
          <a:srcRect t="11989" r="36133" b="8963"/>
          <a:stretch/>
        </p:blipFill>
        <p:spPr>
          <a:xfrm>
            <a:off x="5124893" y="2761335"/>
            <a:ext cx="2938241" cy="1573619"/>
          </a:xfrm>
          <a:prstGeom prst="rect">
            <a:avLst/>
          </a:prstGeom>
        </p:spPr>
      </p:pic>
      <p:sp>
        <p:nvSpPr>
          <p:cNvPr id="11" name="Rectangle 10"/>
          <p:cNvSpPr/>
          <p:nvPr/>
        </p:nvSpPr>
        <p:spPr>
          <a:xfrm>
            <a:off x="1117468" y="2959971"/>
            <a:ext cx="4007425" cy="646331"/>
          </a:xfrm>
          <a:prstGeom prst="rect">
            <a:avLst/>
          </a:prstGeom>
        </p:spPr>
        <p:txBody>
          <a:bodyPr wrap="square">
            <a:spAutoFit/>
          </a:bodyPr>
          <a:lstStyle/>
          <a:p>
            <a:r>
              <a:rPr lang="fr-FR" dirty="0"/>
              <a:t>Même outil que ½ finition mais conditions de coupe différentes</a:t>
            </a:r>
          </a:p>
        </p:txBody>
      </p:sp>
    </p:spTree>
    <p:extLst>
      <p:ext uri="{BB962C8B-B14F-4D97-AF65-F5344CB8AC3E}">
        <p14:creationId xmlns:p14="http://schemas.microsoft.com/office/powerpoint/2010/main" val="15187565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2825" y="312516"/>
            <a:ext cx="6180881" cy="1015663"/>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5</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Finition</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4 lobes – Fraisage en spirale</a:t>
            </a:r>
            <a:br>
              <a:rPr lang="fr-FR" altLang="fr-FR" sz="2000" b="1" u="sng" dirty="0">
                <a:solidFill>
                  <a:srgbClr val="80276C"/>
                </a:solidFill>
                <a:latin typeface="Verdana" panose="020B0604030504040204" pitchFamily="34" charset="0"/>
                <a:ea typeface="Verdana" panose="020B0604030504040204" pitchFamily="34" charset="0"/>
              </a:rPr>
            </a:b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5" name="Rectangle 4"/>
          <p:cNvSpPr/>
          <p:nvPr/>
        </p:nvSpPr>
        <p:spPr>
          <a:xfrm>
            <a:off x="340996" y="2251925"/>
            <a:ext cx="8003103" cy="369332"/>
          </a:xfrm>
          <a:prstGeom prst="rect">
            <a:avLst/>
          </a:prstGeom>
        </p:spPr>
        <p:txBody>
          <a:bodyPr wrap="square">
            <a:spAutoFit/>
          </a:bodyPr>
          <a:lstStyle/>
          <a:p>
            <a:r>
              <a:rPr lang="fr-FR" u="sng">
                <a:solidFill>
                  <a:srgbClr val="80276C"/>
                </a:solidFill>
              </a:rPr>
              <a:t>Sélections des zones</a:t>
            </a:r>
            <a:endParaRPr lang="fr-FR" u="sng" dirty="0">
              <a:solidFill>
                <a:srgbClr val="80276C"/>
              </a:solidFill>
            </a:endParaRPr>
          </a:p>
        </p:txBody>
      </p:sp>
      <p:grpSp>
        <p:nvGrpSpPr>
          <p:cNvPr id="14" name="Groupe 13"/>
          <p:cNvGrpSpPr/>
          <p:nvPr/>
        </p:nvGrpSpPr>
        <p:grpSpPr>
          <a:xfrm>
            <a:off x="903940" y="1036450"/>
            <a:ext cx="4359164" cy="729132"/>
            <a:chOff x="903940" y="4867926"/>
            <a:chExt cx="4359164" cy="729132"/>
          </a:xfrm>
        </p:grpSpPr>
        <p:sp>
          <p:nvSpPr>
            <p:cNvPr id="12" name="ZoneTexte 11"/>
            <p:cNvSpPr txBox="1"/>
            <p:nvPr/>
          </p:nvSpPr>
          <p:spPr>
            <a:xfrm>
              <a:off x="1524580" y="5073838"/>
              <a:ext cx="3738524" cy="523220"/>
            </a:xfrm>
            <a:prstGeom prst="rect">
              <a:avLst/>
            </a:prstGeom>
            <a:noFill/>
          </p:spPr>
          <p:txBody>
            <a:bodyPr wrap="none" rtlCol="0">
              <a:spAutoFit/>
            </a:bodyPr>
            <a:lstStyle/>
            <a:p>
              <a:r>
                <a:rPr lang="fr-FR" sz="2800" dirty="0">
                  <a:solidFill>
                    <a:srgbClr val="0070C0"/>
                  </a:solidFill>
                  <a:sym typeface="Wingdings" panose="05000000000000000000" pitchFamily="2" charset="2"/>
                </a:rPr>
                <a:t></a:t>
              </a:r>
              <a:r>
                <a:rPr lang="fr-FR" dirty="0">
                  <a:sym typeface="Wingdings" panose="05000000000000000000" pitchFamily="2" charset="2"/>
                </a:rPr>
                <a:t> </a:t>
              </a:r>
              <a:r>
                <a:rPr lang="fr-FR" dirty="0">
                  <a:latin typeface="Arial" panose="020B0604020202020204" pitchFamily="34" charset="0"/>
                  <a:cs typeface="Arial" panose="020B0604020202020204" pitchFamily="34" charset="0"/>
                  <a:sym typeface="Wingdings" panose="05000000000000000000" pitchFamily="2" charset="2"/>
                </a:rPr>
                <a:t>Action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Fraisage en spirale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13" name="Rectangle 12"/>
            <p:cNvSpPr/>
            <p:nvPr/>
          </p:nvSpPr>
          <p:spPr>
            <a:xfrm>
              <a:off x="903940" y="4867926"/>
              <a:ext cx="3518912"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Section «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Usinage de surface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p>
          </p:txBody>
        </p:sp>
      </p:grpSp>
      <p:sp>
        <p:nvSpPr>
          <p:cNvPr id="4" name="Rectangle 3"/>
          <p:cNvSpPr/>
          <p:nvPr/>
        </p:nvSpPr>
        <p:spPr>
          <a:xfrm>
            <a:off x="728842" y="2639209"/>
            <a:ext cx="7913995" cy="923330"/>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Procédez comme pour l’opération précédente.</a:t>
            </a:r>
            <a:br>
              <a:rPr lang="fr-FR" dirty="0">
                <a:latin typeface="Arial" panose="020B0604020202020204" pitchFamily="34" charset="0"/>
                <a:cs typeface="Arial" panose="020B0604020202020204" pitchFamily="34" charset="0"/>
                <a:sym typeface="Wingdings" panose="05000000000000000000" pitchFamily="2" charset="2"/>
              </a:rPr>
            </a:br>
            <a:r>
              <a:rPr lang="fr-FR" dirty="0">
                <a:latin typeface="Arial" panose="020B0604020202020204" pitchFamily="34" charset="0"/>
                <a:cs typeface="Arial" panose="020B0604020202020204" pitchFamily="34" charset="0"/>
                <a:sym typeface="Wingdings" panose="05000000000000000000" pitchFamily="2" charset="2"/>
              </a:rPr>
              <a:t>Il faudra ajouter un « plan supérieur » avec décalage négatif (de quelques centièmes) pour ne pas ré-usiner la face supérieure</a:t>
            </a:r>
          </a:p>
        </p:txBody>
      </p:sp>
      <p:sp>
        <p:nvSpPr>
          <p:cNvPr id="6" name="Rectangle 5"/>
          <p:cNvSpPr/>
          <p:nvPr/>
        </p:nvSpPr>
        <p:spPr>
          <a:xfrm>
            <a:off x="1532166" y="4121043"/>
            <a:ext cx="7259527" cy="923330"/>
          </a:xfrm>
          <a:prstGeom prst="rect">
            <a:avLst/>
          </a:prstGeom>
        </p:spPr>
        <p:txBody>
          <a:bodyPr wrap="square">
            <a:spAutoFit/>
          </a:bodyPr>
          <a:lstStyle/>
          <a:p>
            <a:r>
              <a:rPr lang="fr-FR" dirty="0"/>
              <a:t>Onglet Stratégie : </a:t>
            </a:r>
          </a:p>
          <a:p>
            <a:r>
              <a:rPr lang="fr-FR" dirty="0"/>
              <a:t>	- Prise de passe radiale : 0,25mm </a:t>
            </a:r>
            <a:r>
              <a:rPr lang="fr-FR" dirty="0">
                <a:solidFill>
                  <a:srgbClr val="FF0000"/>
                </a:solidFill>
                <a:sym typeface="Wingdings 3" panose="05040102010807070707" pitchFamily="18" charset="2"/>
              </a:rPr>
              <a:t> Donne la qualité à la surface</a:t>
            </a:r>
            <a:r>
              <a:rPr lang="fr-FR" dirty="0"/>
              <a:t> </a:t>
            </a:r>
          </a:p>
          <a:p>
            <a:r>
              <a:rPr lang="fr-FR" dirty="0"/>
              <a:t>	- Zone : 46°</a:t>
            </a:r>
          </a:p>
        </p:txBody>
      </p:sp>
      <p:sp>
        <p:nvSpPr>
          <p:cNvPr id="31" name="Rectangle 30"/>
          <p:cNvSpPr/>
          <p:nvPr/>
        </p:nvSpPr>
        <p:spPr>
          <a:xfrm>
            <a:off x="398515" y="3563762"/>
            <a:ext cx="4578626" cy="646331"/>
          </a:xfrm>
          <a:prstGeom prst="rect">
            <a:avLst/>
          </a:prstGeom>
        </p:spPr>
        <p:txBody>
          <a:bodyPr wrap="none">
            <a:spAutoFit/>
          </a:bodyPr>
          <a:lstStyle/>
          <a:p>
            <a:r>
              <a:rPr lang="fr-FR" u="sng" dirty="0">
                <a:solidFill>
                  <a:srgbClr val="80276C"/>
                </a:solidFill>
              </a:rPr>
              <a:t>Différents paramètres:</a:t>
            </a:r>
          </a:p>
          <a:p>
            <a:pPr lvl="1"/>
            <a:r>
              <a:rPr lang="fr-FR" dirty="0"/>
              <a:t>Similaires à la précédente opération sauf :</a:t>
            </a:r>
          </a:p>
        </p:txBody>
      </p:sp>
      <p:pic>
        <p:nvPicPr>
          <p:cNvPr id="7" name="Image 6"/>
          <p:cNvPicPr>
            <a:picLocks noChangeAspect="1"/>
          </p:cNvPicPr>
          <p:nvPr/>
        </p:nvPicPr>
        <p:blipFill rotWithShape="1">
          <a:blip r:embed="rId2"/>
          <a:srcRect l="8051" t="7653" r="8841" b="7604"/>
          <a:stretch/>
        </p:blipFill>
        <p:spPr>
          <a:xfrm>
            <a:off x="5384013" y="1141218"/>
            <a:ext cx="999461" cy="900223"/>
          </a:xfrm>
          <a:prstGeom prst="rect">
            <a:avLst/>
          </a:prstGeom>
          <a:ln>
            <a:solidFill>
              <a:srgbClr val="00B0F0"/>
            </a:solidFill>
          </a:ln>
        </p:spPr>
      </p:pic>
      <p:sp>
        <p:nvSpPr>
          <p:cNvPr id="2" name="Rectangle 1">
            <a:extLst>
              <a:ext uri="{FF2B5EF4-FFF2-40B4-BE49-F238E27FC236}">
                <a16:creationId xmlns:a16="http://schemas.microsoft.com/office/drawing/2014/main" id="{9E6BC17E-5DCB-48DA-BC0C-FA5E2A83E151}"/>
              </a:ext>
            </a:extLst>
          </p:cNvPr>
          <p:cNvSpPr/>
          <p:nvPr/>
        </p:nvSpPr>
        <p:spPr>
          <a:xfrm>
            <a:off x="314646" y="1783847"/>
            <a:ext cx="4662495" cy="369332"/>
          </a:xfrm>
          <a:prstGeom prst="rect">
            <a:avLst/>
          </a:prstGeom>
        </p:spPr>
        <p:txBody>
          <a:bodyPr wrap="none">
            <a:spAutoFit/>
          </a:bodyPr>
          <a:lstStyle/>
          <a:p>
            <a:r>
              <a:rPr lang="fr-FR" i="1" dirty="0">
                <a:latin typeface="Arial" panose="020B0604020202020204" pitchFamily="34" charset="0"/>
                <a:cs typeface="Arial" panose="020B0604020202020204" pitchFamily="34" charset="0"/>
                <a:sym typeface="Wingdings" panose="05000000000000000000" pitchFamily="2" charset="2"/>
              </a:rPr>
              <a:t>Ne pas modifier l’axe outil (X=0 Y=0 et Z=1)</a:t>
            </a:r>
            <a:endParaRPr lang="fr-FR" i="1" dirty="0"/>
          </a:p>
        </p:txBody>
      </p:sp>
      <p:pic>
        <p:nvPicPr>
          <p:cNvPr id="8" name="Image 7">
            <a:extLst>
              <a:ext uri="{FF2B5EF4-FFF2-40B4-BE49-F238E27FC236}">
                <a16:creationId xmlns:a16="http://schemas.microsoft.com/office/drawing/2014/main" id="{1E6CD20D-4DB1-4708-9871-B3CC9FB72BD8}"/>
              </a:ext>
            </a:extLst>
          </p:cNvPr>
          <p:cNvPicPr>
            <a:picLocks noChangeAspect="1"/>
          </p:cNvPicPr>
          <p:nvPr/>
        </p:nvPicPr>
        <p:blipFill>
          <a:blip r:embed="rId3"/>
          <a:stretch>
            <a:fillRect/>
          </a:stretch>
        </p:blipFill>
        <p:spPr>
          <a:xfrm>
            <a:off x="1663227" y="4992060"/>
            <a:ext cx="5467350" cy="666750"/>
          </a:xfrm>
          <a:prstGeom prst="rect">
            <a:avLst/>
          </a:prstGeom>
        </p:spPr>
      </p:pic>
    </p:spTree>
    <p:extLst>
      <p:ext uri="{BB962C8B-B14F-4D97-AF65-F5344CB8AC3E}">
        <p14:creationId xmlns:p14="http://schemas.microsoft.com/office/powerpoint/2010/main" val="2948819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6</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et 7</a:t>
            </a:r>
            <a:r>
              <a:rPr lang="fr-FR" altLang="fr-FR" sz="2000" b="1" u="sng" baseline="30000" dirty="0">
                <a:solidFill>
                  <a:srgbClr val="80276C"/>
                </a:solidFill>
                <a:latin typeface="Verdana" panose="020B0604030504040204" pitchFamily="34" charset="0"/>
                <a:ea typeface="Verdana" panose="020B0604030504040204" pitchFamily="34" charset="0"/>
              </a:rPr>
              <a:t>ème</a:t>
            </a:r>
            <a:r>
              <a:rPr lang="fr-FR" altLang="fr-FR" sz="2000" b="1" u="sng" dirty="0">
                <a:solidFill>
                  <a:srgbClr val="80276C"/>
                </a:solidFill>
                <a:latin typeface="Verdana" panose="020B0604030504040204" pitchFamily="34" charset="0"/>
                <a:ea typeface="Verdana" panose="020B0604030504040204" pitchFamily="34" charset="0"/>
              </a:rPr>
              <a:t> opération: Finition</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Zone centrale</a:t>
            </a:r>
          </a:p>
        </p:txBody>
      </p:sp>
      <p:pic>
        <p:nvPicPr>
          <p:cNvPr id="11" name="Image 10"/>
          <p:cNvPicPr>
            <a:picLocks noChangeAspect="1"/>
          </p:cNvPicPr>
          <p:nvPr/>
        </p:nvPicPr>
        <p:blipFill rotWithShape="1">
          <a:blip r:embed="rId2"/>
          <a:srcRect t="26156" r="17923"/>
          <a:stretch/>
        </p:blipFill>
        <p:spPr>
          <a:xfrm>
            <a:off x="3440374" y="4022589"/>
            <a:ext cx="807853" cy="839607"/>
          </a:xfrm>
          <a:prstGeom prst="rect">
            <a:avLst/>
          </a:prstGeom>
          <a:ln>
            <a:solidFill>
              <a:srgbClr val="00B0F0"/>
            </a:solidFill>
          </a:ln>
        </p:spPr>
      </p:pic>
      <p:sp>
        <p:nvSpPr>
          <p:cNvPr id="12" name="ZoneTexte 11"/>
          <p:cNvSpPr txBox="1"/>
          <p:nvPr/>
        </p:nvSpPr>
        <p:spPr>
          <a:xfrm>
            <a:off x="569698" y="4257727"/>
            <a:ext cx="2877711"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sym typeface="Wingdings" panose="05000000000000000000" pitchFamily="2" charset="2"/>
              </a:rPr>
              <a:t>1) Opération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Niveau Z</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pic>
        <p:nvPicPr>
          <p:cNvPr id="31" name="Image 30"/>
          <p:cNvPicPr>
            <a:picLocks noChangeAspect="1"/>
          </p:cNvPicPr>
          <p:nvPr/>
        </p:nvPicPr>
        <p:blipFill>
          <a:blip r:embed="rId3"/>
          <a:stretch>
            <a:fillRect/>
          </a:stretch>
        </p:blipFill>
        <p:spPr>
          <a:xfrm>
            <a:off x="5379853" y="1319319"/>
            <a:ext cx="1450382" cy="1396853"/>
          </a:xfrm>
          <a:prstGeom prst="rect">
            <a:avLst/>
          </a:prstGeom>
        </p:spPr>
      </p:pic>
      <p:sp>
        <p:nvSpPr>
          <p:cNvPr id="4" name="Rectangle 3"/>
          <p:cNvSpPr/>
          <p:nvPr/>
        </p:nvSpPr>
        <p:spPr>
          <a:xfrm>
            <a:off x="807853" y="1319319"/>
            <a:ext cx="4572000" cy="1200329"/>
          </a:xfrm>
          <a:prstGeom prst="rect">
            <a:avLst/>
          </a:prstGeom>
        </p:spPr>
        <p:txBody>
          <a:bodyPr>
            <a:spAutoFit/>
          </a:bodyPr>
          <a:lstStyle/>
          <a:p>
            <a:pPr algn="ctr"/>
            <a:r>
              <a:rPr lang="fr-FR" dirty="0">
                <a:solidFill>
                  <a:srgbClr val="FF0000"/>
                </a:solidFill>
              </a:rPr>
              <a:t>Fraise torique </a:t>
            </a:r>
            <a:r>
              <a:rPr lang="fr-FR" dirty="0"/>
              <a:t>ø14, </a:t>
            </a:r>
            <a:r>
              <a:rPr lang="fr-FR" dirty="0" err="1"/>
              <a:t>Rc</a:t>
            </a:r>
            <a:r>
              <a:rPr lang="fr-FR" dirty="0"/>
              <a:t>=2mm (4 dents)</a:t>
            </a:r>
            <a:br>
              <a:rPr lang="fr-FR" dirty="0"/>
            </a:br>
            <a:r>
              <a:rPr lang="fr-FR" dirty="0">
                <a:solidFill>
                  <a:schemeClr val="accent1">
                    <a:lumMod val="75000"/>
                  </a:schemeClr>
                </a:solidFill>
              </a:rPr>
              <a:t>V</a:t>
            </a:r>
            <a:r>
              <a:rPr lang="fr-FR" baseline="-25000" dirty="0">
                <a:solidFill>
                  <a:schemeClr val="accent1">
                    <a:lumMod val="75000"/>
                  </a:schemeClr>
                </a:solidFill>
              </a:rPr>
              <a:t>c</a:t>
            </a:r>
            <a:r>
              <a:rPr lang="fr-FR" dirty="0"/>
              <a:t> =120m.min</a:t>
            </a:r>
            <a:r>
              <a:rPr lang="fr-FR" baseline="30000" dirty="0"/>
              <a:t>-1</a:t>
            </a:r>
            <a:br>
              <a:rPr lang="fr-FR" dirty="0"/>
            </a:br>
            <a:r>
              <a:rPr lang="fr-FR" dirty="0" err="1">
                <a:solidFill>
                  <a:schemeClr val="accent1">
                    <a:lumMod val="75000"/>
                  </a:schemeClr>
                </a:solidFill>
              </a:rPr>
              <a:t>f</a:t>
            </a:r>
            <a:r>
              <a:rPr lang="fr-FR" baseline="-25000" dirty="0" err="1">
                <a:solidFill>
                  <a:schemeClr val="accent1">
                    <a:lumMod val="75000"/>
                  </a:schemeClr>
                </a:solidFill>
              </a:rPr>
              <a:t>z</a:t>
            </a:r>
            <a:r>
              <a:rPr lang="fr-FR" dirty="0"/>
              <a:t> =0,08 mm.tr</a:t>
            </a:r>
            <a:r>
              <a:rPr lang="fr-FR" baseline="30000" dirty="0"/>
              <a:t>-1</a:t>
            </a:r>
            <a:r>
              <a:rPr lang="fr-FR" dirty="0"/>
              <a:t>.dent</a:t>
            </a:r>
            <a:r>
              <a:rPr lang="fr-FR" baseline="30000" dirty="0"/>
              <a:t>-1</a:t>
            </a:r>
            <a:br>
              <a:rPr lang="fr-FR" baseline="30000" dirty="0"/>
            </a:br>
            <a:r>
              <a:rPr lang="fr-FR" dirty="0">
                <a:solidFill>
                  <a:srgbClr val="80276C"/>
                </a:solidFill>
              </a:rPr>
              <a:t>Surépaisseur </a:t>
            </a:r>
            <a:r>
              <a:rPr lang="fr-FR" dirty="0">
                <a:solidFill>
                  <a:srgbClr val="FF0000"/>
                </a:solidFill>
              </a:rPr>
              <a:t>= 0 !</a:t>
            </a:r>
          </a:p>
        </p:txBody>
      </p:sp>
      <p:pic>
        <p:nvPicPr>
          <p:cNvPr id="32" name="Image 31"/>
          <p:cNvPicPr>
            <a:picLocks noChangeAspect="1"/>
          </p:cNvPicPr>
          <p:nvPr/>
        </p:nvPicPr>
        <p:blipFill rotWithShape="1">
          <a:blip r:embed="rId4"/>
          <a:srcRect l="8051" t="7653" r="8841" b="7604"/>
          <a:stretch/>
        </p:blipFill>
        <p:spPr>
          <a:xfrm>
            <a:off x="4516419" y="4878370"/>
            <a:ext cx="999461" cy="900223"/>
          </a:xfrm>
          <a:prstGeom prst="rect">
            <a:avLst/>
          </a:prstGeom>
          <a:ln>
            <a:solidFill>
              <a:srgbClr val="00B0F0"/>
            </a:solidFill>
          </a:ln>
        </p:spPr>
      </p:pic>
      <p:sp>
        <p:nvSpPr>
          <p:cNvPr id="33" name="ZoneTexte 32"/>
          <p:cNvSpPr txBox="1"/>
          <p:nvPr/>
        </p:nvSpPr>
        <p:spPr>
          <a:xfrm>
            <a:off x="569698" y="5143815"/>
            <a:ext cx="4006225" cy="369332"/>
          </a:xfrm>
          <a:prstGeom prst="rect">
            <a:avLst/>
          </a:prstGeom>
          <a:noFill/>
        </p:spPr>
        <p:txBody>
          <a:bodyPr wrap="none" rtlCol="0">
            <a:spAutoFit/>
          </a:bodyPr>
          <a:lstStyle/>
          <a:p>
            <a:r>
              <a:rPr lang="fr-FR" dirty="0">
                <a:latin typeface="Arial" panose="020B0604020202020204" pitchFamily="34" charset="0"/>
                <a:cs typeface="Arial" panose="020B0604020202020204" pitchFamily="34" charset="0"/>
                <a:sym typeface="Wingdings" panose="05000000000000000000" pitchFamily="2" charset="2"/>
              </a:rPr>
              <a:t>2) Opération «</a:t>
            </a:r>
            <a:r>
              <a:rPr lang="fr-FR"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Fraisage en spirale</a:t>
            </a:r>
            <a:r>
              <a:rPr lang="fr-FR" dirty="0">
                <a:latin typeface="Arial" panose="020B0604020202020204" pitchFamily="34" charset="0"/>
                <a:cs typeface="Arial" panose="020B0604020202020204" pitchFamily="34" charset="0"/>
                <a:sym typeface="Wingdings" panose="05000000000000000000" pitchFamily="2" charset="2"/>
              </a:rPr>
              <a:t> »</a:t>
            </a:r>
            <a:endParaRPr lang="fr-FR" dirty="0">
              <a:latin typeface="Arial" panose="020B0604020202020204" pitchFamily="34" charset="0"/>
              <a:cs typeface="Arial" panose="020B0604020202020204" pitchFamily="34" charset="0"/>
            </a:endParaRPr>
          </a:p>
        </p:txBody>
      </p:sp>
      <p:sp>
        <p:nvSpPr>
          <p:cNvPr id="6" name="Rectangle 5"/>
          <p:cNvSpPr/>
          <p:nvPr/>
        </p:nvSpPr>
        <p:spPr>
          <a:xfrm>
            <a:off x="5947595" y="4304670"/>
            <a:ext cx="3078325" cy="923330"/>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Reprendre les même paramètres que pour les « 4 Lobes » (l’outil change)</a:t>
            </a:r>
            <a:endParaRPr lang="fr-FR" dirty="0"/>
          </a:p>
        </p:txBody>
      </p:sp>
      <p:sp>
        <p:nvSpPr>
          <p:cNvPr id="34" name="Rectangle 33"/>
          <p:cNvSpPr/>
          <p:nvPr/>
        </p:nvSpPr>
        <p:spPr>
          <a:xfrm>
            <a:off x="569698" y="2709034"/>
            <a:ext cx="8003103" cy="369332"/>
          </a:xfrm>
          <a:prstGeom prst="rect">
            <a:avLst/>
          </a:prstGeom>
        </p:spPr>
        <p:txBody>
          <a:bodyPr wrap="square">
            <a:spAutoFit/>
          </a:bodyPr>
          <a:lstStyle/>
          <a:p>
            <a:r>
              <a:rPr lang="fr-FR" u="sng" dirty="0">
                <a:solidFill>
                  <a:srgbClr val="80276C"/>
                </a:solidFill>
              </a:rPr>
              <a:t>Sélections des zones</a:t>
            </a:r>
          </a:p>
        </p:txBody>
      </p:sp>
      <p:sp>
        <p:nvSpPr>
          <p:cNvPr id="35" name="Rectangle 34"/>
          <p:cNvSpPr/>
          <p:nvPr/>
        </p:nvSpPr>
        <p:spPr>
          <a:xfrm>
            <a:off x="902825" y="3018663"/>
            <a:ext cx="7443063"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En utilisant le contour limitant, le </a:t>
            </a:r>
            <a:r>
              <a:rPr lang="fr-FR" dirty="0">
                <a:solidFill>
                  <a:srgbClr val="30C1BE"/>
                </a:solidFill>
                <a:latin typeface="Arial" panose="020B0604020202020204" pitchFamily="34" charset="0"/>
                <a:cs typeface="Arial" panose="020B0604020202020204" pitchFamily="34" charset="0"/>
                <a:sym typeface="Wingdings" panose="05000000000000000000" pitchFamily="2" charset="2"/>
              </a:rPr>
              <a:t>coté à usiner </a:t>
            </a:r>
            <a:r>
              <a:rPr lang="fr-FR" dirty="0">
                <a:latin typeface="Arial" panose="020B0604020202020204" pitchFamily="34" charset="0"/>
                <a:cs typeface="Arial" panose="020B0604020202020204" pitchFamily="34" charset="0"/>
                <a:sym typeface="Wingdings" panose="05000000000000000000" pitchFamily="2" charset="2"/>
              </a:rPr>
              <a:t>devient « </a:t>
            </a:r>
            <a:r>
              <a:rPr lang="fr-FR" dirty="0">
                <a:solidFill>
                  <a:srgbClr val="FF0000"/>
                </a:solidFill>
                <a:latin typeface="Arial" panose="020B0604020202020204" pitchFamily="34" charset="0"/>
                <a:cs typeface="Arial" panose="020B0604020202020204" pitchFamily="34" charset="0"/>
                <a:sym typeface="Wingdings" panose="05000000000000000000" pitchFamily="2" charset="2"/>
              </a:rPr>
              <a:t>INTERIEUR</a:t>
            </a:r>
            <a:r>
              <a:rPr lang="fr-FR" dirty="0">
                <a:latin typeface="Arial" panose="020B0604020202020204" pitchFamily="34" charset="0"/>
                <a:cs typeface="Arial" panose="020B0604020202020204" pitchFamily="34" charset="0"/>
                <a:sym typeface="Wingdings" panose="05000000000000000000" pitchFamily="2" charset="2"/>
              </a:rPr>
              <a:t> »</a:t>
            </a:r>
          </a:p>
        </p:txBody>
      </p:sp>
    </p:spTree>
    <p:extLst>
      <p:ext uri="{BB962C8B-B14F-4D97-AF65-F5344CB8AC3E}">
        <p14:creationId xmlns:p14="http://schemas.microsoft.com/office/powerpoint/2010/main" val="3957077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55</a:t>
            </a:fld>
            <a:endParaRPr lang="fr-FR" dirty="0"/>
          </a:p>
        </p:txBody>
      </p:sp>
      <p:sp>
        <p:nvSpPr>
          <p:cNvPr id="5" name="Rectangle 4"/>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Analyse Résultat final</a:t>
            </a:r>
          </a:p>
        </p:txBody>
      </p:sp>
      <p:sp>
        <p:nvSpPr>
          <p:cNvPr id="6" name="Rectangle 5"/>
          <p:cNvSpPr/>
          <p:nvPr/>
        </p:nvSpPr>
        <p:spPr>
          <a:xfrm>
            <a:off x="890223" y="905987"/>
            <a:ext cx="5638168" cy="1200329"/>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Une fois les opérations définies, il est fondamental de comparer la </a:t>
            </a:r>
            <a:r>
              <a:rPr lang="fr-FR" dirty="0">
                <a:solidFill>
                  <a:srgbClr val="FFA300"/>
                </a:solidFill>
                <a:latin typeface="Arial" panose="020B0604020202020204" pitchFamily="34" charset="0"/>
                <a:cs typeface="Arial" panose="020B0604020202020204" pitchFamily="34" charset="0"/>
                <a:sym typeface="Wingdings" panose="05000000000000000000" pitchFamily="2" charset="2"/>
              </a:rPr>
              <a:t>pièce usinée </a:t>
            </a:r>
            <a:r>
              <a:rPr lang="fr-FR" dirty="0">
                <a:latin typeface="Arial" panose="020B0604020202020204" pitchFamily="34" charset="0"/>
                <a:cs typeface="Arial" panose="020B0604020202020204" pitchFamily="34" charset="0"/>
                <a:sym typeface="Wingdings" panose="05000000000000000000" pitchFamily="2" charset="2"/>
              </a:rPr>
              <a:t>et le </a:t>
            </a:r>
            <a:r>
              <a:rPr lang="fr-FR" dirty="0">
                <a:solidFill>
                  <a:schemeClr val="accent1"/>
                </a:solidFill>
                <a:latin typeface="Arial" panose="020B0604020202020204" pitchFamily="34" charset="0"/>
                <a:cs typeface="Arial" panose="020B0604020202020204" pitchFamily="34" charset="0"/>
                <a:sym typeface="Wingdings" panose="05000000000000000000" pitchFamily="2" charset="2"/>
              </a:rPr>
              <a:t>modèle 3D. (la fonction est accessible pour toutes les opérations ou </a:t>
            </a:r>
            <a:r>
              <a:rPr lang="fr-FR" dirty="0" err="1">
                <a:solidFill>
                  <a:schemeClr val="accent1"/>
                </a:solidFill>
                <a:latin typeface="Arial" panose="020B0604020202020204" pitchFamily="34" charset="0"/>
                <a:cs typeface="Arial" panose="020B0604020202020204" pitchFamily="34" charset="0"/>
                <a:sym typeface="Wingdings" panose="05000000000000000000" pitchFamily="2" charset="2"/>
              </a:rPr>
              <a:t>apres</a:t>
            </a:r>
            <a:r>
              <a:rPr lang="fr-FR" dirty="0">
                <a:solidFill>
                  <a:schemeClr val="accent1"/>
                </a:solidFill>
                <a:latin typeface="Arial" panose="020B0604020202020204" pitchFamily="34" charset="0"/>
                <a:cs typeface="Arial" panose="020B0604020202020204" pitchFamily="34" charset="0"/>
                <a:sym typeface="Wingdings" panose="05000000000000000000" pitchFamily="2" charset="2"/>
              </a:rPr>
              <a:t> une simulation)</a:t>
            </a:r>
            <a:endParaRPr lang="fr-FR" dirty="0">
              <a:solidFill>
                <a:schemeClr val="accent1"/>
              </a:solidFill>
            </a:endParaRPr>
          </a:p>
        </p:txBody>
      </p:sp>
      <p:pic>
        <p:nvPicPr>
          <p:cNvPr id="7" name="Image 6"/>
          <p:cNvPicPr>
            <a:picLocks noChangeAspect="1"/>
          </p:cNvPicPr>
          <p:nvPr/>
        </p:nvPicPr>
        <p:blipFill>
          <a:blip r:embed="rId2"/>
          <a:stretch>
            <a:fillRect/>
          </a:stretch>
        </p:blipFill>
        <p:spPr>
          <a:xfrm>
            <a:off x="6164782" y="3570919"/>
            <a:ext cx="2817280" cy="2440897"/>
          </a:xfrm>
          <a:prstGeom prst="rect">
            <a:avLst/>
          </a:prstGeom>
        </p:spPr>
      </p:pic>
      <p:sp>
        <p:nvSpPr>
          <p:cNvPr id="8" name="Rectangle 7"/>
          <p:cNvSpPr/>
          <p:nvPr/>
        </p:nvSpPr>
        <p:spPr>
          <a:xfrm>
            <a:off x="4130618" y="3008257"/>
            <a:ext cx="4532844" cy="369332"/>
          </a:xfrm>
          <a:prstGeom prst="rect">
            <a:avLst/>
          </a:prstGeom>
        </p:spPr>
        <p:txBody>
          <a:bodyPr wrap="none">
            <a:spAutoFit/>
          </a:bodyPr>
          <a:lstStyle/>
          <a:p>
            <a:r>
              <a:rPr lang="fr-FR" dirty="0">
                <a:solidFill>
                  <a:srgbClr val="FF0000"/>
                </a:solidFill>
                <a:sym typeface="Wingdings 3" panose="05040102010807070707" pitchFamily="18" charset="2"/>
              </a:rPr>
              <a:t>Les résultats dépendront des valeurs définies !</a:t>
            </a:r>
            <a:endParaRPr lang="fr-FR" dirty="0"/>
          </a:p>
        </p:txBody>
      </p:sp>
      <p:cxnSp>
        <p:nvCxnSpPr>
          <p:cNvPr id="10" name="Connecteur en arc 9"/>
          <p:cNvCxnSpPr>
            <a:stCxn id="8" idx="2"/>
            <a:endCxn id="7" idx="0"/>
          </p:cNvCxnSpPr>
          <p:nvPr/>
        </p:nvCxnSpPr>
        <p:spPr>
          <a:xfrm rot="16200000" flipH="1">
            <a:off x="6888566" y="2886063"/>
            <a:ext cx="193330" cy="117638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eur en arc 10"/>
          <p:cNvCxnSpPr>
            <a:cxnSpLocks/>
            <a:stCxn id="8" idx="2"/>
            <a:endCxn id="14" idx="3"/>
          </p:cNvCxnSpPr>
          <p:nvPr/>
        </p:nvCxnSpPr>
        <p:spPr>
          <a:xfrm rot="5400000">
            <a:off x="4317938" y="3048047"/>
            <a:ext cx="1749560" cy="2408644"/>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5E0E9F1A-39E3-4ADF-909E-5D63AE35A952}"/>
              </a:ext>
            </a:extLst>
          </p:cNvPr>
          <p:cNvGrpSpPr/>
          <p:nvPr/>
        </p:nvGrpSpPr>
        <p:grpSpPr>
          <a:xfrm>
            <a:off x="1902051" y="3118456"/>
            <a:ext cx="2086346" cy="3578520"/>
            <a:chOff x="1955467" y="1830430"/>
            <a:chExt cx="2086346" cy="3578520"/>
          </a:xfrm>
        </p:grpSpPr>
        <p:pic>
          <p:nvPicPr>
            <p:cNvPr id="3" name="Image 2"/>
            <p:cNvPicPr>
              <a:picLocks noChangeAspect="1"/>
            </p:cNvPicPr>
            <p:nvPr/>
          </p:nvPicPr>
          <p:blipFill>
            <a:blip r:embed="rId3"/>
            <a:stretch>
              <a:fillRect/>
            </a:stretch>
          </p:blipFill>
          <p:spPr>
            <a:xfrm>
              <a:off x="1955468" y="1830430"/>
              <a:ext cx="2086345" cy="3578520"/>
            </a:xfrm>
            <a:prstGeom prst="rect">
              <a:avLst/>
            </a:prstGeom>
          </p:spPr>
        </p:pic>
        <p:sp>
          <p:nvSpPr>
            <p:cNvPr id="14" name="Rectangle à coins arrondis 13"/>
            <p:cNvSpPr/>
            <p:nvPr/>
          </p:nvSpPr>
          <p:spPr>
            <a:xfrm>
              <a:off x="1955467" y="3403958"/>
              <a:ext cx="2086345" cy="870330"/>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1955468" y="4274288"/>
              <a:ext cx="2086345" cy="870330"/>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9" name="Connecteur en arc 18"/>
          <p:cNvCxnSpPr>
            <a:stCxn id="8" idx="2"/>
            <a:endCxn id="18" idx="3"/>
          </p:cNvCxnSpPr>
          <p:nvPr/>
        </p:nvCxnSpPr>
        <p:spPr>
          <a:xfrm rot="5400000">
            <a:off x="3882774" y="3483213"/>
            <a:ext cx="2619890" cy="2408643"/>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0" name="Groupe 29">
            <a:extLst>
              <a:ext uri="{FF2B5EF4-FFF2-40B4-BE49-F238E27FC236}">
                <a16:creationId xmlns:a16="http://schemas.microsoft.com/office/drawing/2014/main" id="{4AF45ADD-0864-43AE-88D0-85388E932A4C}"/>
              </a:ext>
            </a:extLst>
          </p:cNvPr>
          <p:cNvGrpSpPr/>
          <p:nvPr/>
        </p:nvGrpSpPr>
        <p:grpSpPr>
          <a:xfrm>
            <a:off x="113619" y="2127562"/>
            <a:ext cx="7191375" cy="847725"/>
            <a:chOff x="812800" y="1918127"/>
            <a:chExt cx="7191375" cy="847725"/>
          </a:xfrm>
        </p:grpSpPr>
        <p:pic>
          <p:nvPicPr>
            <p:cNvPr id="20" name="Image 19">
              <a:extLst>
                <a:ext uri="{FF2B5EF4-FFF2-40B4-BE49-F238E27FC236}">
                  <a16:creationId xmlns:a16="http://schemas.microsoft.com/office/drawing/2014/main" id="{3BFB637F-F1DD-4652-BFB1-E7764E001E46}"/>
                </a:ext>
              </a:extLst>
            </p:cNvPr>
            <p:cNvPicPr>
              <a:picLocks noChangeAspect="1"/>
            </p:cNvPicPr>
            <p:nvPr/>
          </p:nvPicPr>
          <p:blipFill>
            <a:blip r:embed="rId4"/>
            <a:stretch>
              <a:fillRect/>
            </a:stretch>
          </p:blipFill>
          <p:spPr>
            <a:xfrm>
              <a:off x="812800" y="1918127"/>
              <a:ext cx="7191375" cy="847725"/>
            </a:xfrm>
            <a:prstGeom prst="rect">
              <a:avLst/>
            </a:prstGeom>
          </p:spPr>
        </p:pic>
        <p:sp>
          <p:nvSpPr>
            <p:cNvPr id="21" name="Rectangle à coins arrondis 13">
              <a:extLst>
                <a:ext uri="{FF2B5EF4-FFF2-40B4-BE49-F238E27FC236}">
                  <a16:creationId xmlns:a16="http://schemas.microsoft.com/office/drawing/2014/main" id="{E34270A3-E801-4FA6-995F-ABAD06E7248D}"/>
                </a:ext>
              </a:extLst>
            </p:cNvPr>
            <p:cNvSpPr/>
            <p:nvPr/>
          </p:nvSpPr>
          <p:spPr>
            <a:xfrm>
              <a:off x="3493771" y="2157762"/>
              <a:ext cx="402732" cy="402558"/>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Pentagone 19">
              <a:extLst>
                <a:ext uri="{FF2B5EF4-FFF2-40B4-BE49-F238E27FC236}">
                  <a16:creationId xmlns:a16="http://schemas.microsoft.com/office/drawing/2014/main" id="{7731F67E-2BF4-4D69-A54B-C1128D16D13A}"/>
                </a:ext>
              </a:extLst>
            </p:cNvPr>
            <p:cNvSpPr/>
            <p:nvPr/>
          </p:nvSpPr>
          <p:spPr>
            <a:xfrm rot="19849230" flipH="1">
              <a:off x="3853190" y="1981442"/>
              <a:ext cx="554857" cy="28952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endParaRPr lang="fr-FR" sz="1400" dirty="0">
                <a:solidFill>
                  <a:srgbClr val="7030A0"/>
                </a:solidFill>
              </a:endParaRPr>
            </a:p>
          </p:txBody>
        </p:sp>
      </p:grpSp>
      <p:pic>
        <p:nvPicPr>
          <p:cNvPr id="31" name="Image 30">
            <a:extLst>
              <a:ext uri="{FF2B5EF4-FFF2-40B4-BE49-F238E27FC236}">
                <a16:creationId xmlns:a16="http://schemas.microsoft.com/office/drawing/2014/main" id="{7F882933-7A32-4330-AB23-82FC67478BBF}"/>
              </a:ext>
            </a:extLst>
          </p:cNvPr>
          <p:cNvPicPr>
            <a:picLocks noChangeAspect="1"/>
          </p:cNvPicPr>
          <p:nvPr/>
        </p:nvPicPr>
        <p:blipFill>
          <a:blip r:embed="rId5"/>
          <a:stretch>
            <a:fillRect/>
          </a:stretch>
        </p:blipFill>
        <p:spPr>
          <a:xfrm>
            <a:off x="8080990" y="2083886"/>
            <a:ext cx="901072" cy="935075"/>
          </a:xfrm>
          <a:prstGeom prst="rect">
            <a:avLst/>
          </a:prstGeom>
        </p:spPr>
      </p:pic>
      <p:sp>
        <p:nvSpPr>
          <p:cNvPr id="32" name="Rectangle 31">
            <a:extLst>
              <a:ext uri="{FF2B5EF4-FFF2-40B4-BE49-F238E27FC236}">
                <a16:creationId xmlns:a16="http://schemas.microsoft.com/office/drawing/2014/main" id="{466C8493-56CC-44C0-A73A-AAAB713651E9}"/>
              </a:ext>
            </a:extLst>
          </p:cNvPr>
          <p:cNvSpPr/>
          <p:nvPr/>
        </p:nvSpPr>
        <p:spPr>
          <a:xfrm>
            <a:off x="7454390" y="2437774"/>
            <a:ext cx="484428" cy="369332"/>
          </a:xfrm>
          <a:prstGeom prst="rect">
            <a:avLst/>
          </a:prstGeom>
        </p:spPr>
        <p:txBody>
          <a:bodyPr wrap="none">
            <a:spAutoFit/>
          </a:bodyPr>
          <a:lstStyle/>
          <a:p>
            <a:r>
              <a:rPr lang="fr-FR" dirty="0">
                <a:solidFill>
                  <a:srgbClr val="FF0000"/>
                </a:solidFill>
                <a:sym typeface="Wingdings 3" panose="05040102010807070707" pitchFamily="18" charset="2"/>
              </a:rPr>
              <a:t>OU</a:t>
            </a:r>
            <a:endParaRPr lang="fr-FR" dirty="0"/>
          </a:p>
        </p:txBody>
      </p:sp>
    </p:spTree>
    <p:extLst>
      <p:ext uri="{BB962C8B-B14F-4D97-AF65-F5344CB8AC3E}">
        <p14:creationId xmlns:p14="http://schemas.microsoft.com/office/powerpoint/2010/main" val="23082247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56</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Aperçu des collisions</a:t>
            </a:r>
          </a:p>
        </p:txBody>
      </p:sp>
      <p:pic>
        <p:nvPicPr>
          <p:cNvPr id="4" name="Image 3"/>
          <p:cNvPicPr>
            <a:picLocks noChangeAspect="1"/>
          </p:cNvPicPr>
          <p:nvPr/>
        </p:nvPicPr>
        <p:blipFill>
          <a:blip r:embed="rId2"/>
          <a:stretch>
            <a:fillRect/>
          </a:stretch>
        </p:blipFill>
        <p:spPr>
          <a:xfrm>
            <a:off x="1797424" y="3775951"/>
            <a:ext cx="6790240" cy="869339"/>
          </a:xfrm>
          <a:prstGeom prst="rect">
            <a:avLst/>
          </a:prstGeom>
        </p:spPr>
      </p:pic>
      <p:sp>
        <p:nvSpPr>
          <p:cNvPr id="6" name="Rectangle 5"/>
          <p:cNvSpPr/>
          <p:nvPr/>
        </p:nvSpPr>
        <p:spPr>
          <a:xfrm>
            <a:off x="405113" y="1326658"/>
            <a:ext cx="8472669" cy="369332"/>
          </a:xfrm>
          <a:prstGeom prst="rect">
            <a:avLst/>
          </a:prstGeom>
        </p:spPr>
        <p:txBody>
          <a:bodyPr wrap="square">
            <a:spAutoFit/>
          </a:bodyPr>
          <a:lstStyle/>
          <a:p>
            <a:r>
              <a:rPr lang="fr-FR" dirty="0">
                <a:latin typeface="Arial" panose="020B0604020202020204" pitchFamily="34" charset="0"/>
                <a:cs typeface="Arial" panose="020B0604020202020204" pitchFamily="34" charset="0"/>
                <a:sym typeface="Wingdings" panose="05000000000000000000" pitchFamily="2" charset="2"/>
              </a:rPr>
              <a:t>Si vous avez activé les collisions dans la </a:t>
            </a:r>
            <a:r>
              <a:rPr lang="fr-FR" dirty="0">
                <a:solidFill>
                  <a:srgbClr val="80276C"/>
                </a:solidFill>
                <a:latin typeface="Arial" panose="020B0604020202020204" pitchFamily="34" charset="0"/>
                <a:cs typeface="Arial" panose="020B0604020202020204" pitchFamily="34" charset="0"/>
                <a:sym typeface="Wingdings" panose="05000000000000000000" pitchFamily="2" charset="2"/>
              </a:rPr>
              <a:t>Phase d’usinage</a:t>
            </a:r>
            <a:r>
              <a:rPr lang="fr-FR" dirty="0">
                <a:latin typeface="Arial" panose="020B0604020202020204" pitchFamily="34" charset="0"/>
                <a:cs typeface="Arial" panose="020B0604020202020204" pitchFamily="34" charset="0"/>
                <a:sym typeface="Wingdings" panose="05000000000000000000" pitchFamily="2" charset="2"/>
              </a:rPr>
              <a:t>, elles sont indiquées:</a:t>
            </a:r>
            <a:endParaRPr lang="fr-FR" dirty="0">
              <a:solidFill>
                <a:schemeClr val="accent1"/>
              </a:solidFill>
            </a:endParaRPr>
          </a:p>
        </p:txBody>
      </p:sp>
      <p:sp>
        <p:nvSpPr>
          <p:cNvPr id="7" name="Rectangle 6"/>
          <p:cNvSpPr/>
          <p:nvPr/>
        </p:nvSpPr>
        <p:spPr>
          <a:xfrm>
            <a:off x="1005514" y="1718085"/>
            <a:ext cx="2852127"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 Au niveau de l’opération</a:t>
            </a:r>
            <a:endParaRPr lang="fr-FR" dirty="0">
              <a:solidFill>
                <a:schemeClr val="accent1"/>
              </a:solidFill>
            </a:endParaRPr>
          </a:p>
        </p:txBody>
      </p:sp>
      <p:sp>
        <p:nvSpPr>
          <p:cNvPr id="8" name="Rectangle 7"/>
          <p:cNvSpPr/>
          <p:nvPr/>
        </p:nvSpPr>
        <p:spPr>
          <a:xfrm>
            <a:off x="1281617" y="3381033"/>
            <a:ext cx="4647491"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 Au niveau du chronogramme (</a:t>
            </a:r>
            <a:r>
              <a:rPr lang="fr-FR" dirty="0">
                <a:solidFill>
                  <a:srgbClr val="FF0000"/>
                </a:solidFill>
                <a:latin typeface="Arial" panose="020B0604020202020204" pitchFamily="34" charset="0"/>
                <a:cs typeface="Arial" panose="020B0604020202020204" pitchFamily="34" charset="0"/>
                <a:sym typeface="Wingdings" panose="05000000000000000000" pitchFamily="2" charset="2"/>
              </a:rPr>
              <a:t>zone rouge</a:t>
            </a:r>
            <a:r>
              <a:rPr lang="fr-FR" dirty="0">
                <a:latin typeface="Arial" panose="020B0604020202020204" pitchFamily="34" charset="0"/>
                <a:cs typeface="Arial" panose="020B0604020202020204" pitchFamily="34" charset="0"/>
                <a:sym typeface="Wingdings" panose="05000000000000000000" pitchFamily="2" charset="2"/>
              </a:rPr>
              <a:t>)</a:t>
            </a:r>
            <a:endParaRPr lang="fr-FR" dirty="0">
              <a:solidFill>
                <a:schemeClr val="accent1"/>
              </a:solidFill>
            </a:endParaRPr>
          </a:p>
        </p:txBody>
      </p:sp>
      <p:pic>
        <p:nvPicPr>
          <p:cNvPr id="9" name="Image 8"/>
          <p:cNvPicPr>
            <a:picLocks noChangeAspect="1"/>
          </p:cNvPicPr>
          <p:nvPr/>
        </p:nvPicPr>
        <p:blipFill>
          <a:blip r:embed="rId3"/>
          <a:stretch>
            <a:fillRect/>
          </a:stretch>
        </p:blipFill>
        <p:spPr>
          <a:xfrm>
            <a:off x="2140702" y="2103261"/>
            <a:ext cx="3962400" cy="847725"/>
          </a:xfrm>
          <a:prstGeom prst="rect">
            <a:avLst/>
          </a:prstGeom>
        </p:spPr>
      </p:pic>
      <p:pic>
        <p:nvPicPr>
          <p:cNvPr id="11" name="Image 10" descr="File:Mouse pointer or cursor.png - Wikimedia Common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7955827" flipH="1" flipV="1">
            <a:off x="4836900" y="2067785"/>
            <a:ext cx="311859" cy="475996"/>
          </a:xfrm>
          <a:prstGeom prst="rect">
            <a:avLst/>
          </a:prstGeom>
        </p:spPr>
      </p:pic>
      <p:sp>
        <p:nvSpPr>
          <p:cNvPr id="12" name="Rectangle 11"/>
          <p:cNvSpPr/>
          <p:nvPr/>
        </p:nvSpPr>
        <p:spPr>
          <a:xfrm>
            <a:off x="730294" y="2955625"/>
            <a:ext cx="4027577"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Pour une simulation par </a:t>
            </a:r>
            <a:r>
              <a:rPr lang="fr-FR" b="1" dirty="0">
                <a:solidFill>
                  <a:srgbClr val="80276C"/>
                </a:solidFill>
                <a:latin typeface="Arial" panose="020B0604020202020204" pitchFamily="34" charset="0"/>
                <a:cs typeface="Arial" panose="020B0604020202020204" pitchFamily="34" charset="0"/>
                <a:sym typeface="Wingdings" panose="05000000000000000000" pitchFamily="2" charset="2"/>
              </a:rPr>
              <a:t>OPERATION</a:t>
            </a:r>
            <a:endParaRPr lang="fr-FR" b="1" dirty="0">
              <a:solidFill>
                <a:srgbClr val="80276C"/>
              </a:solidFill>
            </a:endParaRPr>
          </a:p>
        </p:txBody>
      </p:sp>
      <p:sp>
        <p:nvSpPr>
          <p:cNvPr id="13" name="Rectangle 12"/>
          <p:cNvSpPr/>
          <p:nvPr/>
        </p:nvSpPr>
        <p:spPr>
          <a:xfrm>
            <a:off x="837145" y="4707729"/>
            <a:ext cx="5429692"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Pour une simulation par </a:t>
            </a:r>
            <a:r>
              <a:rPr lang="fr-FR" b="1" dirty="0">
                <a:solidFill>
                  <a:srgbClr val="80276C"/>
                </a:solidFill>
                <a:latin typeface="Arial" panose="020B0604020202020204" pitchFamily="34" charset="0"/>
                <a:cs typeface="Arial" panose="020B0604020202020204" pitchFamily="34" charset="0"/>
                <a:sym typeface="Wingdings" panose="05000000000000000000" pitchFamily="2" charset="2"/>
              </a:rPr>
              <a:t>PHASE </a:t>
            </a:r>
            <a:r>
              <a:rPr lang="fr-FR" b="1" dirty="0">
                <a:latin typeface="Arial" panose="020B0604020202020204" pitchFamily="34" charset="0"/>
                <a:cs typeface="Arial" panose="020B0604020202020204" pitchFamily="34" charset="0"/>
                <a:sym typeface="Wingdings" panose="05000000000000000000" pitchFamily="2" charset="2"/>
              </a:rPr>
              <a:t>ou </a:t>
            </a:r>
            <a:r>
              <a:rPr lang="fr-FR" b="1" dirty="0">
                <a:solidFill>
                  <a:srgbClr val="80276C"/>
                </a:solidFill>
                <a:latin typeface="Arial" panose="020B0604020202020204" pitchFamily="34" charset="0"/>
                <a:cs typeface="Arial" panose="020B0604020202020204" pitchFamily="34" charset="0"/>
                <a:sym typeface="Wingdings" panose="05000000000000000000" pitchFamily="2" charset="2"/>
              </a:rPr>
              <a:t>PROGRAMME</a:t>
            </a:r>
            <a:endParaRPr lang="fr-FR" b="1" dirty="0">
              <a:solidFill>
                <a:srgbClr val="80276C"/>
              </a:solidFill>
            </a:endParaRPr>
          </a:p>
        </p:txBody>
      </p:sp>
      <p:pic>
        <p:nvPicPr>
          <p:cNvPr id="14" name="Image 13"/>
          <p:cNvPicPr>
            <a:picLocks noChangeAspect="1"/>
          </p:cNvPicPr>
          <p:nvPr/>
        </p:nvPicPr>
        <p:blipFill rotWithShape="1">
          <a:blip r:embed="rId5">
            <a:extLst>
              <a:ext uri="{BEBA8EAE-BF5A-486C-A8C5-ECC9F3942E4B}">
                <a14:imgProps xmlns:a14="http://schemas.microsoft.com/office/drawing/2010/main">
                  <a14:imgLayer r:embed="rId6">
                    <a14:imgEffect>
                      <a14:backgroundRemoval t="0" b="100000" l="0" r="100000"/>
                    </a14:imgEffect>
                  </a14:imgLayer>
                </a14:imgProps>
              </a:ext>
            </a:extLst>
          </a:blip>
          <a:srcRect r="29492" b="39562"/>
          <a:stretch/>
        </p:blipFill>
        <p:spPr>
          <a:xfrm>
            <a:off x="2484138" y="5196715"/>
            <a:ext cx="2789429" cy="1528536"/>
          </a:xfrm>
          <a:prstGeom prst="rect">
            <a:avLst/>
          </a:prstGeom>
        </p:spPr>
      </p:pic>
      <p:sp>
        <p:nvSpPr>
          <p:cNvPr id="15" name="Rectangle 14"/>
          <p:cNvSpPr/>
          <p:nvPr/>
        </p:nvSpPr>
        <p:spPr>
          <a:xfrm>
            <a:off x="1277872" y="5077061"/>
            <a:ext cx="2569934" cy="369332"/>
          </a:xfrm>
          <a:prstGeom prst="rect">
            <a:avLst/>
          </a:prstGeom>
        </p:spPr>
        <p:txBody>
          <a:bodyPr wrap="none">
            <a:spAutoFit/>
          </a:bodyPr>
          <a:lstStyle/>
          <a:p>
            <a:r>
              <a:rPr lang="fr-FR" dirty="0">
                <a:latin typeface="Arial" panose="020B0604020202020204" pitchFamily="34" charset="0"/>
                <a:cs typeface="Arial" panose="020B0604020202020204" pitchFamily="34" charset="0"/>
                <a:sym typeface="Wingdings" panose="05000000000000000000" pitchFamily="2" charset="2"/>
              </a:rPr>
              <a:t>- Par des </a:t>
            </a:r>
            <a:r>
              <a:rPr lang="fr-FR" dirty="0">
                <a:solidFill>
                  <a:srgbClr val="FF0000"/>
                </a:solidFill>
                <a:latin typeface="Arial" panose="020B0604020202020204" pitchFamily="34" charset="0"/>
                <a:cs typeface="Arial" panose="020B0604020202020204" pitchFamily="34" charset="0"/>
                <a:sym typeface="Wingdings" panose="05000000000000000000" pitchFamily="2" charset="2"/>
              </a:rPr>
              <a:t>points rouges</a:t>
            </a:r>
            <a:endParaRPr lang="fr-FR" dirty="0">
              <a:solidFill>
                <a:srgbClr val="FF0000"/>
              </a:solidFill>
            </a:endParaRPr>
          </a:p>
        </p:txBody>
      </p:sp>
    </p:spTree>
    <p:extLst>
      <p:ext uri="{BB962C8B-B14F-4D97-AF65-F5344CB8AC3E}">
        <p14:creationId xmlns:p14="http://schemas.microsoft.com/office/powerpoint/2010/main" val="28677405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E69F6D0-9C3E-4F82-9E33-281716E471FE}"/>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dirty="0">
                <a:solidFill>
                  <a:srgbClr val="80276C"/>
                </a:solidFill>
                <a:latin typeface="Verdana" panose="020B0604030504040204" pitchFamily="34" charset="0"/>
                <a:ea typeface="Verdana" panose="020B0604030504040204" pitchFamily="34" charset="0"/>
              </a:rPr>
              <a:t>Les différentes étapes</a:t>
            </a:r>
          </a:p>
        </p:txBody>
      </p:sp>
      <p:pic>
        <p:nvPicPr>
          <p:cNvPr id="15" name="Image 14">
            <a:extLst>
              <a:ext uri="{FF2B5EF4-FFF2-40B4-BE49-F238E27FC236}">
                <a16:creationId xmlns:a16="http://schemas.microsoft.com/office/drawing/2014/main" id="{3A80E98E-72AC-4A4A-B19D-C3C4BCEB5E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6101" y="3671509"/>
            <a:ext cx="2210109" cy="1845743"/>
          </a:xfrm>
          <a:prstGeom prst="rect">
            <a:avLst/>
          </a:prstGeom>
        </p:spPr>
      </p:pic>
      <p:grpSp>
        <p:nvGrpSpPr>
          <p:cNvPr id="23" name="Groupe 22">
            <a:extLst>
              <a:ext uri="{FF2B5EF4-FFF2-40B4-BE49-F238E27FC236}">
                <a16:creationId xmlns:a16="http://schemas.microsoft.com/office/drawing/2014/main" id="{22EA2B08-6C00-4864-B761-E6841E43E210}"/>
              </a:ext>
            </a:extLst>
          </p:cNvPr>
          <p:cNvGrpSpPr/>
          <p:nvPr/>
        </p:nvGrpSpPr>
        <p:grpSpPr>
          <a:xfrm>
            <a:off x="398809" y="1020402"/>
            <a:ext cx="2045180" cy="2044837"/>
            <a:chOff x="753106" y="1213067"/>
            <a:chExt cx="2045180" cy="2044837"/>
          </a:xfrm>
        </p:grpSpPr>
        <p:grpSp>
          <p:nvGrpSpPr>
            <p:cNvPr id="17" name="Groupe 16">
              <a:extLst>
                <a:ext uri="{FF2B5EF4-FFF2-40B4-BE49-F238E27FC236}">
                  <a16:creationId xmlns:a16="http://schemas.microsoft.com/office/drawing/2014/main" id="{8BA71059-133E-4A72-8233-2987994F5100}"/>
                </a:ext>
              </a:extLst>
            </p:cNvPr>
            <p:cNvGrpSpPr/>
            <p:nvPr/>
          </p:nvGrpSpPr>
          <p:grpSpPr>
            <a:xfrm>
              <a:off x="753106" y="1213067"/>
              <a:ext cx="2045180" cy="2044837"/>
              <a:chOff x="3089947" y="3933735"/>
              <a:chExt cx="2485485" cy="2563522"/>
            </a:xfrm>
          </p:grpSpPr>
          <p:pic>
            <p:nvPicPr>
              <p:cNvPr id="18" name="Image 17">
                <a:extLst>
                  <a:ext uri="{FF2B5EF4-FFF2-40B4-BE49-F238E27FC236}">
                    <a16:creationId xmlns:a16="http://schemas.microsoft.com/office/drawing/2014/main" id="{EA228E82-EC85-4B8F-A418-A3DF361F9323}"/>
                  </a:ext>
                </a:extLst>
              </p:cNvPr>
              <p:cNvPicPr>
                <a:picLocks noChangeAspect="1"/>
              </p:cNvPicPr>
              <p:nvPr/>
            </p:nvPicPr>
            <p:blipFill>
              <a:blip r:embed="rId3"/>
              <a:stretch>
                <a:fillRect/>
              </a:stretch>
            </p:blipFill>
            <p:spPr>
              <a:xfrm>
                <a:off x="3089947" y="3933735"/>
                <a:ext cx="2485485" cy="2349027"/>
              </a:xfrm>
              <a:prstGeom prst="rect">
                <a:avLst/>
              </a:prstGeom>
            </p:spPr>
          </p:pic>
          <p:pic>
            <p:nvPicPr>
              <p:cNvPr id="19" name="Image 18">
                <a:extLst>
                  <a:ext uri="{FF2B5EF4-FFF2-40B4-BE49-F238E27FC236}">
                    <a16:creationId xmlns:a16="http://schemas.microsoft.com/office/drawing/2014/main" id="{29D3C33F-06E7-449C-BFA7-8F67C0D05397}"/>
                  </a:ext>
                </a:extLst>
              </p:cNvPr>
              <p:cNvPicPr>
                <a:picLocks noChangeAspect="1"/>
              </p:cNvPicPr>
              <p:nvPr/>
            </p:nvPicPr>
            <p:blipFill>
              <a:blip r:embed="rId4"/>
              <a:stretch>
                <a:fillRect/>
              </a:stretch>
            </p:blipFill>
            <p:spPr>
              <a:xfrm>
                <a:off x="3242254" y="6282762"/>
                <a:ext cx="1991229" cy="214495"/>
              </a:xfrm>
              <a:prstGeom prst="rect">
                <a:avLst/>
              </a:prstGeom>
            </p:spPr>
          </p:pic>
        </p:grpSp>
        <p:pic>
          <p:nvPicPr>
            <p:cNvPr id="21" name="Image 20">
              <a:extLst>
                <a:ext uri="{FF2B5EF4-FFF2-40B4-BE49-F238E27FC236}">
                  <a16:creationId xmlns:a16="http://schemas.microsoft.com/office/drawing/2014/main" id="{0475C07E-05EE-4D17-AC0C-7A67E9175B3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5616"/>
            <a:stretch/>
          </p:blipFill>
          <p:spPr>
            <a:xfrm>
              <a:off x="753106" y="2607037"/>
              <a:ext cx="668293" cy="650867"/>
            </a:xfrm>
            <a:prstGeom prst="rect">
              <a:avLst/>
            </a:prstGeom>
          </p:spPr>
        </p:pic>
      </p:grpSp>
      <p:grpSp>
        <p:nvGrpSpPr>
          <p:cNvPr id="27" name="Groupe 26">
            <a:extLst>
              <a:ext uri="{FF2B5EF4-FFF2-40B4-BE49-F238E27FC236}">
                <a16:creationId xmlns:a16="http://schemas.microsoft.com/office/drawing/2014/main" id="{A4679D9B-9C0C-4D16-945E-F56C45B1FCD6}"/>
              </a:ext>
            </a:extLst>
          </p:cNvPr>
          <p:cNvGrpSpPr/>
          <p:nvPr/>
        </p:nvGrpSpPr>
        <p:grpSpPr>
          <a:xfrm>
            <a:off x="2596051" y="3594293"/>
            <a:ext cx="2045180" cy="1998310"/>
            <a:chOff x="2106662" y="3812546"/>
            <a:chExt cx="1831611" cy="1998310"/>
          </a:xfrm>
        </p:grpSpPr>
        <p:sp>
          <p:nvSpPr>
            <p:cNvPr id="24" name="Rectangle : coins arrondis 23">
              <a:extLst>
                <a:ext uri="{FF2B5EF4-FFF2-40B4-BE49-F238E27FC236}">
                  <a16:creationId xmlns:a16="http://schemas.microsoft.com/office/drawing/2014/main" id="{D801B0EE-BB45-4AD9-80DF-1E55547DF6B8}"/>
                </a:ext>
              </a:extLst>
            </p:cNvPr>
            <p:cNvSpPr/>
            <p:nvPr/>
          </p:nvSpPr>
          <p:spPr>
            <a:xfrm>
              <a:off x="2106662" y="3812546"/>
              <a:ext cx="1831611" cy="1998310"/>
            </a:xfrm>
            <a:prstGeom prst="roundRect">
              <a:avLst/>
            </a:prstGeom>
            <a:solidFill>
              <a:srgbClr val="80276C"/>
            </a:solidFill>
            <a:ln>
              <a:solidFill>
                <a:srgbClr val="802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rgbClr val="FFA300"/>
                  </a:solidFill>
                </a:rPr>
                <a:t>Logiciel SGPOST</a:t>
              </a:r>
              <a:br>
                <a:rPr lang="fr-FR" dirty="0">
                  <a:solidFill>
                    <a:srgbClr val="FFA300"/>
                  </a:solidFill>
                </a:rPr>
              </a:br>
              <a:br>
                <a:rPr lang="fr-FR" dirty="0">
                  <a:solidFill>
                    <a:srgbClr val="FFA300"/>
                  </a:solidFill>
                </a:rPr>
              </a:br>
              <a:br>
                <a:rPr lang="fr-FR" dirty="0">
                  <a:solidFill>
                    <a:srgbClr val="FFA300"/>
                  </a:solidFill>
                </a:rPr>
              </a:br>
              <a:br>
                <a:rPr lang="fr-FR" dirty="0">
                  <a:solidFill>
                    <a:srgbClr val="FFA300"/>
                  </a:solidFill>
                </a:rPr>
              </a:br>
              <a:br>
                <a:rPr lang="fr-FR" dirty="0">
                  <a:solidFill>
                    <a:srgbClr val="FFA300"/>
                  </a:solidFill>
                </a:rPr>
              </a:br>
              <a:endParaRPr lang="fr-FR" dirty="0">
                <a:solidFill>
                  <a:srgbClr val="FFA300"/>
                </a:solidFill>
              </a:endParaRPr>
            </a:p>
          </p:txBody>
        </p:sp>
        <p:pic>
          <p:nvPicPr>
            <p:cNvPr id="26" name="Image 25">
              <a:extLst>
                <a:ext uri="{FF2B5EF4-FFF2-40B4-BE49-F238E27FC236}">
                  <a16:creationId xmlns:a16="http://schemas.microsoft.com/office/drawing/2014/main" id="{196F2E42-C462-48A8-8B1E-0749E85A5E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6127" y="4466403"/>
              <a:ext cx="632680" cy="958606"/>
            </a:xfrm>
            <a:prstGeom prst="rect">
              <a:avLst/>
            </a:prstGeom>
            <a:solidFill>
              <a:schemeClr val="bg1"/>
            </a:solidFill>
            <a:ln>
              <a:solidFill>
                <a:schemeClr val="tx1"/>
              </a:solidFill>
            </a:ln>
          </p:spPr>
        </p:pic>
      </p:grpSp>
      <p:grpSp>
        <p:nvGrpSpPr>
          <p:cNvPr id="33" name="Groupe 32">
            <a:extLst>
              <a:ext uri="{FF2B5EF4-FFF2-40B4-BE49-F238E27FC236}">
                <a16:creationId xmlns:a16="http://schemas.microsoft.com/office/drawing/2014/main" id="{6DB4EE47-2762-4E47-BAD2-8B5484C21E6C}"/>
              </a:ext>
            </a:extLst>
          </p:cNvPr>
          <p:cNvGrpSpPr>
            <a:grpSpLocks noChangeAspect="1"/>
          </p:cNvGrpSpPr>
          <p:nvPr/>
        </p:nvGrpSpPr>
        <p:grpSpPr>
          <a:xfrm>
            <a:off x="3310022" y="1241629"/>
            <a:ext cx="1140415" cy="1430145"/>
            <a:chOff x="3415919" y="1810836"/>
            <a:chExt cx="1417248" cy="1777311"/>
          </a:xfrm>
        </p:grpSpPr>
        <p:pic>
          <p:nvPicPr>
            <p:cNvPr id="31" name="Image 30">
              <a:extLst>
                <a:ext uri="{FF2B5EF4-FFF2-40B4-BE49-F238E27FC236}">
                  <a16:creationId xmlns:a16="http://schemas.microsoft.com/office/drawing/2014/main" id="{839BC5BC-2582-403A-A83D-66277F260ADE}"/>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665" b="90335" l="9825" r="89825">
                          <a14:foregroundMark x1="33333" y1="16357" x2="33333" y2="16357"/>
                          <a14:foregroundMark x1="70175" y1="19331" x2="70175" y2="19331"/>
                          <a14:foregroundMark x1="57544" y1="16729" x2="57544" y2="16729"/>
                          <a14:foregroundMark x1="45263" y1="90335" x2="45263" y2="90335"/>
                          <a14:foregroundMark x1="43860" y1="17100" x2="43860" y2="17100"/>
                          <a14:foregroundMark x1="67719" y1="17100" x2="67719" y2="17100"/>
                          <a14:foregroundMark x1="75789" y1="22305" x2="75789" y2="22305"/>
                          <a14:foregroundMark x1="80000" y1="31227" x2="80000" y2="31227"/>
                          <a14:foregroundMark x1="80000" y1="47955" x2="80000" y2="47955"/>
                          <a14:foregroundMark x1="24211" y1="13011" x2="24211" y2="13011"/>
                        </a14:backgroundRemoval>
                      </a14:imgEffect>
                    </a14:imgLayer>
                  </a14:imgProps>
                </a:ext>
                <a:ext uri="{28A0092B-C50C-407E-A947-70E740481C1C}">
                  <a14:useLocalDpi xmlns:a14="http://schemas.microsoft.com/office/drawing/2010/main" val="0"/>
                </a:ext>
              </a:extLst>
            </a:blip>
            <a:srcRect l="16151" t="7450" r="18835" b="6168"/>
            <a:stretch/>
          </p:blipFill>
          <p:spPr>
            <a:xfrm>
              <a:off x="3415919" y="1810836"/>
              <a:ext cx="1417248" cy="1777311"/>
            </a:xfrm>
            <a:prstGeom prst="rect">
              <a:avLst/>
            </a:prstGeom>
          </p:spPr>
        </p:pic>
        <p:sp>
          <p:nvSpPr>
            <p:cNvPr id="32" name="ZoneTexte 31">
              <a:extLst>
                <a:ext uri="{FF2B5EF4-FFF2-40B4-BE49-F238E27FC236}">
                  <a16:creationId xmlns:a16="http://schemas.microsoft.com/office/drawing/2014/main" id="{B74DF152-79C2-481E-A23B-41C20FF5AA27}"/>
                </a:ext>
              </a:extLst>
            </p:cNvPr>
            <p:cNvSpPr txBox="1"/>
            <p:nvPr/>
          </p:nvSpPr>
          <p:spPr>
            <a:xfrm>
              <a:off x="3545698" y="2261932"/>
              <a:ext cx="1157689" cy="954107"/>
            </a:xfrm>
            <a:prstGeom prst="rect">
              <a:avLst/>
            </a:prstGeom>
            <a:noFill/>
          </p:spPr>
          <p:txBody>
            <a:bodyPr wrap="none" rtlCol="0">
              <a:spAutoFit/>
            </a:bodyPr>
            <a:lstStyle/>
            <a:p>
              <a:pPr algn="ctr"/>
              <a:r>
                <a:rPr lang="fr-FR" sz="2800" dirty="0"/>
                <a:t>Fichier</a:t>
              </a:r>
              <a:br>
                <a:rPr lang="fr-FR" sz="2800" dirty="0"/>
              </a:br>
              <a:r>
                <a:rPr lang="fr-FR" sz="2800" dirty="0"/>
                <a:t>APT</a:t>
              </a:r>
            </a:p>
          </p:txBody>
        </p:sp>
      </p:grpSp>
      <p:grpSp>
        <p:nvGrpSpPr>
          <p:cNvPr id="34" name="Groupe 33">
            <a:extLst>
              <a:ext uri="{FF2B5EF4-FFF2-40B4-BE49-F238E27FC236}">
                <a16:creationId xmlns:a16="http://schemas.microsoft.com/office/drawing/2014/main" id="{21D6E6B3-8B20-4AF2-BD77-2061CA98CEBB}"/>
              </a:ext>
            </a:extLst>
          </p:cNvPr>
          <p:cNvGrpSpPr>
            <a:grpSpLocks noChangeAspect="1"/>
          </p:cNvGrpSpPr>
          <p:nvPr/>
        </p:nvGrpSpPr>
        <p:grpSpPr>
          <a:xfrm>
            <a:off x="5049761" y="3881922"/>
            <a:ext cx="1157689" cy="1430145"/>
            <a:chOff x="3405185" y="1810836"/>
            <a:chExt cx="1438715" cy="1777311"/>
          </a:xfrm>
        </p:grpSpPr>
        <p:pic>
          <p:nvPicPr>
            <p:cNvPr id="35" name="Image 34">
              <a:extLst>
                <a:ext uri="{FF2B5EF4-FFF2-40B4-BE49-F238E27FC236}">
                  <a16:creationId xmlns:a16="http://schemas.microsoft.com/office/drawing/2014/main" id="{95B2FC9E-697B-4425-A050-9A11373C4CA8}"/>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665" b="90335" l="9825" r="89825">
                          <a14:foregroundMark x1="33333" y1="16357" x2="33333" y2="16357"/>
                          <a14:foregroundMark x1="70175" y1="19331" x2="70175" y2="19331"/>
                          <a14:foregroundMark x1="57544" y1="16729" x2="57544" y2="16729"/>
                          <a14:foregroundMark x1="45263" y1="90335" x2="45263" y2="90335"/>
                          <a14:foregroundMark x1="43860" y1="17100" x2="43860" y2="17100"/>
                          <a14:foregroundMark x1="67719" y1="17100" x2="67719" y2="17100"/>
                          <a14:foregroundMark x1="75789" y1="22305" x2="75789" y2="22305"/>
                          <a14:foregroundMark x1="80000" y1="31227" x2="80000" y2="31227"/>
                          <a14:foregroundMark x1="80000" y1="47955" x2="80000" y2="47955"/>
                          <a14:foregroundMark x1="24211" y1="13011" x2="24211" y2="13011"/>
                        </a14:backgroundRemoval>
                      </a14:imgEffect>
                    </a14:imgLayer>
                  </a14:imgProps>
                </a:ext>
                <a:ext uri="{28A0092B-C50C-407E-A947-70E740481C1C}">
                  <a14:useLocalDpi xmlns:a14="http://schemas.microsoft.com/office/drawing/2010/main" val="0"/>
                </a:ext>
              </a:extLst>
            </a:blip>
            <a:srcRect l="16151" t="7450" r="18835" b="6168"/>
            <a:stretch/>
          </p:blipFill>
          <p:spPr>
            <a:xfrm>
              <a:off x="3415919" y="1810836"/>
              <a:ext cx="1417248" cy="1777311"/>
            </a:xfrm>
            <a:prstGeom prst="rect">
              <a:avLst/>
            </a:prstGeom>
          </p:spPr>
        </p:pic>
        <p:sp>
          <p:nvSpPr>
            <p:cNvPr id="36" name="ZoneTexte 35">
              <a:extLst>
                <a:ext uri="{FF2B5EF4-FFF2-40B4-BE49-F238E27FC236}">
                  <a16:creationId xmlns:a16="http://schemas.microsoft.com/office/drawing/2014/main" id="{7E4595E4-57B2-4982-8FAC-459BDE6910E7}"/>
                </a:ext>
              </a:extLst>
            </p:cNvPr>
            <p:cNvSpPr txBox="1"/>
            <p:nvPr/>
          </p:nvSpPr>
          <p:spPr>
            <a:xfrm>
              <a:off x="3405185" y="2261931"/>
              <a:ext cx="1438715" cy="1185715"/>
            </a:xfrm>
            <a:prstGeom prst="rect">
              <a:avLst/>
            </a:prstGeom>
            <a:noFill/>
          </p:spPr>
          <p:txBody>
            <a:bodyPr wrap="none" rtlCol="0">
              <a:spAutoFit/>
            </a:bodyPr>
            <a:lstStyle/>
            <a:p>
              <a:pPr algn="ctr"/>
              <a:r>
                <a:rPr lang="fr-FR" sz="2800" dirty="0"/>
                <a:t>Fichier</a:t>
              </a:r>
              <a:br>
                <a:rPr lang="fr-FR" sz="2800" dirty="0"/>
              </a:br>
              <a:r>
                <a:rPr lang="fr-FR" sz="2800" dirty="0"/>
                <a:t>CN</a:t>
              </a:r>
            </a:p>
          </p:txBody>
        </p:sp>
      </p:grpSp>
      <p:sp>
        <p:nvSpPr>
          <p:cNvPr id="37" name="ZoneTexte 36">
            <a:extLst>
              <a:ext uri="{FF2B5EF4-FFF2-40B4-BE49-F238E27FC236}">
                <a16:creationId xmlns:a16="http://schemas.microsoft.com/office/drawing/2014/main" id="{88E634D9-8D5A-4F4E-8ACA-093361CF49C1}"/>
              </a:ext>
            </a:extLst>
          </p:cNvPr>
          <p:cNvSpPr txBox="1"/>
          <p:nvPr/>
        </p:nvSpPr>
        <p:spPr>
          <a:xfrm>
            <a:off x="975680" y="2054456"/>
            <a:ext cx="1135247" cy="523220"/>
          </a:xfrm>
          <a:prstGeom prst="rect">
            <a:avLst/>
          </a:prstGeom>
          <a:noFill/>
        </p:spPr>
        <p:txBody>
          <a:bodyPr wrap="none" rtlCol="0">
            <a:spAutoFit/>
          </a:bodyPr>
          <a:lstStyle/>
          <a:p>
            <a:pPr algn="ctr"/>
            <a:r>
              <a:rPr lang="fr-FR" sz="2800" dirty="0"/>
              <a:t>3DEXP</a:t>
            </a:r>
          </a:p>
        </p:txBody>
      </p:sp>
      <p:cxnSp>
        <p:nvCxnSpPr>
          <p:cNvPr id="39" name="Connecteur : en arc 38">
            <a:extLst>
              <a:ext uri="{FF2B5EF4-FFF2-40B4-BE49-F238E27FC236}">
                <a16:creationId xmlns:a16="http://schemas.microsoft.com/office/drawing/2014/main" id="{37AEFEFB-E2FE-4923-9125-EAA183ADABD5}"/>
              </a:ext>
            </a:extLst>
          </p:cNvPr>
          <p:cNvCxnSpPr>
            <a:stCxn id="18" idx="3"/>
            <a:endCxn id="31" idx="1"/>
          </p:cNvCxnSpPr>
          <p:nvPr/>
        </p:nvCxnSpPr>
        <p:spPr>
          <a:xfrm flipV="1">
            <a:off x="2443989" y="1956702"/>
            <a:ext cx="866033" cy="571"/>
          </a:xfrm>
          <a:prstGeom prst="curvedConnector3">
            <a:avLst/>
          </a:prstGeom>
          <a:ln w="2540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0" name="Connecteur : en arc 39">
            <a:extLst>
              <a:ext uri="{FF2B5EF4-FFF2-40B4-BE49-F238E27FC236}">
                <a16:creationId xmlns:a16="http://schemas.microsoft.com/office/drawing/2014/main" id="{2580BAF3-AE42-4635-B49B-D93C79F139C3}"/>
              </a:ext>
            </a:extLst>
          </p:cNvPr>
          <p:cNvCxnSpPr>
            <a:cxnSpLocks/>
            <a:stCxn id="31" idx="2"/>
            <a:endCxn id="24" idx="0"/>
          </p:cNvCxnSpPr>
          <p:nvPr/>
        </p:nvCxnSpPr>
        <p:spPr>
          <a:xfrm rot="5400000">
            <a:off x="3288177" y="3002239"/>
            <a:ext cx="922519" cy="261589"/>
          </a:xfrm>
          <a:prstGeom prst="curvedConnector3">
            <a:avLst>
              <a:gd name="adj1" fmla="val 50000"/>
            </a:avLst>
          </a:prstGeom>
          <a:ln w="2540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4" name="Connecteur : en arc 43">
            <a:extLst>
              <a:ext uri="{FF2B5EF4-FFF2-40B4-BE49-F238E27FC236}">
                <a16:creationId xmlns:a16="http://schemas.microsoft.com/office/drawing/2014/main" id="{529FE7D4-38EA-4A4F-8ABB-6A3E2DD42BCA}"/>
              </a:ext>
            </a:extLst>
          </p:cNvPr>
          <p:cNvCxnSpPr>
            <a:cxnSpLocks/>
            <a:stCxn id="24" idx="3"/>
            <a:endCxn id="35" idx="1"/>
          </p:cNvCxnSpPr>
          <p:nvPr/>
        </p:nvCxnSpPr>
        <p:spPr>
          <a:xfrm>
            <a:off x="4641231" y="4593448"/>
            <a:ext cx="417167" cy="3547"/>
          </a:xfrm>
          <a:prstGeom prst="curvedConnector3">
            <a:avLst>
              <a:gd name="adj1" fmla="val 50000"/>
            </a:avLst>
          </a:prstGeom>
          <a:ln w="2540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Connecteur : en arc 46">
            <a:extLst>
              <a:ext uri="{FF2B5EF4-FFF2-40B4-BE49-F238E27FC236}">
                <a16:creationId xmlns:a16="http://schemas.microsoft.com/office/drawing/2014/main" id="{693C26AE-78EE-4323-B889-F3385621F40D}"/>
              </a:ext>
            </a:extLst>
          </p:cNvPr>
          <p:cNvCxnSpPr>
            <a:cxnSpLocks/>
            <a:stCxn id="35" idx="3"/>
            <a:endCxn id="15" idx="1"/>
          </p:cNvCxnSpPr>
          <p:nvPr/>
        </p:nvCxnSpPr>
        <p:spPr>
          <a:xfrm flipV="1">
            <a:off x="6198813" y="4594381"/>
            <a:ext cx="457288" cy="2614"/>
          </a:xfrm>
          <a:prstGeom prst="curvedConnector3">
            <a:avLst>
              <a:gd name="adj1" fmla="val 50000"/>
            </a:avLst>
          </a:prstGeom>
          <a:ln w="25400">
            <a:solidFill>
              <a:srgbClr val="80276C"/>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41484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460BAD6B-08D9-4941-B2B9-32698B8FCB40}"/>
              </a:ext>
            </a:extLst>
          </p:cNvPr>
          <p:cNvPicPr>
            <a:picLocks noChangeAspect="1"/>
          </p:cNvPicPr>
          <p:nvPr/>
        </p:nvPicPr>
        <p:blipFill>
          <a:blip r:embed="rId2"/>
          <a:stretch>
            <a:fillRect/>
          </a:stretch>
        </p:blipFill>
        <p:spPr>
          <a:xfrm>
            <a:off x="3893604" y="2003088"/>
            <a:ext cx="5150314" cy="3713776"/>
          </a:xfrm>
          <a:prstGeom prst="rect">
            <a:avLst/>
          </a:prstGeom>
        </p:spPr>
      </p:pic>
      <p:grpSp>
        <p:nvGrpSpPr>
          <p:cNvPr id="2" name="Groupe 1"/>
          <p:cNvGrpSpPr/>
          <p:nvPr/>
        </p:nvGrpSpPr>
        <p:grpSpPr>
          <a:xfrm>
            <a:off x="540795" y="1278722"/>
            <a:ext cx="3352809" cy="569932"/>
            <a:chOff x="903940" y="4867926"/>
            <a:chExt cx="4470412" cy="759909"/>
          </a:xfrm>
        </p:grpSpPr>
        <p:sp>
          <p:nvSpPr>
            <p:cNvPr id="3" name="ZoneTexte 2"/>
            <p:cNvSpPr txBox="1"/>
            <p:nvPr/>
          </p:nvSpPr>
          <p:spPr>
            <a:xfrm>
              <a:off x="1524580" y="5073838"/>
              <a:ext cx="3849772" cy="553997"/>
            </a:xfrm>
            <a:prstGeom prst="rect">
              <a:avLst/>
            </a:prstGeom>
            <a:noFill/>
          </p:spPr>
          <p:txBody>
            <a:bodyPr wrap="none" rtlCol="0">
              <a:spAutoFit/>
            </a:bodyPr>
            <a:lstStyle/>
            <a:p>
              <a:r>
                <a:rPr lang="fr-FR" sz="2100" dirty="0">
                  <a:solidFill>
                    <a:srgbClr val="0070C0"/>
                  </a:solidFill>
                  <a:sym typeface="Wingdings" panose="05000000000000000000" pitchFamily="2" charset="2"/>
                </a:rPr>
                <a:t></a:t>
              </a:r>
              <a:r>
                <a:rPr lang="fr-FR" sz="1350" dirty="0">
                  <a:sym typeface="Wingdings" panose="05000000000000000000" pitchFamily="2" charset="2"/>
                </a:rPr>
                <a:t> </a:t>
              </a:r>
              <a:r>
                <a:rPr lang="fr-FR" sz="1350" dirty="0">
                  <a:latin typeface="Arial" panose="020B0604020202020204" pitchFamily="34" charset="0"/>
                  <a:cs typeface="Arial" panose="020B0604020202020204" pitchFamily="34" charset="0"/>
                  <a:sym typeface="Wingdings" panose="05000000000000000000" pitchFamily="2" charset="2"/>
                </a:rPr>
                <a:t>Action «</a:t>
              </a:r>
              <a:r>
                <a:rPr lang="fr-FR" sz="1350" b="1" dirty="0">
                  <a:solidFill>
                    <a:schemeClr val="accent6">
                      <a:lumMod val="75000"/>
                    </a:schemeClr>
                  </a:solidFill>
                  <a:latin typeface="Arial" panose="020B0604020202020204" pitchFamily="34" charset="0"/>
                  <a:cs typeface="Arial" panose="020B0604020202020204" pitchFamily="34" charset="0"/>
                  <a:sym typeface="Wingdings" panose="05000000000000000000" pitchFamily="2" charset="2"/>
                </a:rPr>
                <a:t> Générer le code CN</a:t>
              </a:r>
              <a:r>
                <a:rPr lang="fr-FR" sz="1350" dirty="0">
                  <a:latin typeface="Arial" panose="020B0604020202020204" pitchFamily="34" charset="0"/>
                  <a:cs typeface="Arial" panose="020B0604020202020204" pitchFamily="34" charset="0"/>
                  <a:sym typeface="Wingdings" panose="05000000000000000000" pitchFamily="2" charset="2"/>
                </a:rPr>
                <a:t> »</a:t>
              </a:r>
              <a:endParaRPr lang="fr-FR" sz="1350" dirty="0">
                <a:latin typeface="Arial" panose="020B0604020202020204" pitchFamily="34" charset="0"/>
                <a:cs typeface="Arial" panose="020B0604020202020204" pitchFamily="34" charset="0"/>
              </a:endParaRPr>
            </a:p>
          </p:txBody>
        </p:sp>
        <p:sp>
          <p:nvSpPr>
            <p:cNvPr id="4" name="Rectangle 3"/>
            <p:cNvSpPr/>
            <p:nvPr/>
          </p:nvSpPr>
          <p:spPr>
            <a:xfrm>
              <a:off x="903940" y="4867926"/>
              <a:ext cx="3708708" cy="400109"/>
            </a:xfrm>
            <a:prstGeom prst="rect">
              <a:avLst/>
            </a:prstGeom>
          </p:spPr>
          <p:txBody>
            <a:bodyPr wrap="none">
              <a:spAutoFit/>
            </a:bodyPr>
            <a:lstStyle/>
            <a:p>
              <a:r>
                <a:rPr lang="fr-FR" sz="1350" dirty="0">
                  <a:latin typeface="Arial" panose="020B0604020202020204" pitchFamily="34" charset="0"/>
                  <a:cs typeface="Arial" panose="020B0604020202020204" pitchFamily="34" charset="0"/>
                  <a:sym typeface="Wingdings" panose="05000000000000000000" pitchFamily="2" charset="2"/>
                </a:rPr>
                <a:t>Section « </a:t>
              </a:r>
              <a:r>
                <a:rPr lang="fr-FR" sz="1350" b="1" dirty="0">
                  <a:solidFill>
                    <a:srgbClr val="00B050"/>
                  </a:solidFill>
                  <a:latin typeface="Arial" panose="020B0604020202020204" pitchFamily="34" charset="0"/>
                  <a:cs typeface="Arial" panose="020B0604020202020204" pitchFamily="34" charset="0"/>
                  <a:sym typeface="Wingdings" panose="05000000000000000000" pitchFamily="2" charset="2"/>
                </a:rPr>
                <a:t>Analyse et résultats</a:t>
              </a:r>
              <a:r>
                <a:rPr lang="fr-FR" sz="1350" dirty="0">
                  <a:latin typeface="Arial" panose="020B0604020202020204" pitchFamily="34" charset="0"/>
                  <a:cs typeface="Arial" panose="020B0604020202020204" pitchFamily="34" charset="0"/>
                  <a:sym typeface="Wingdings" panose="05000000000000000000" pitchFamily="2" charset="2"/>
                </a:rPr>
                <a:t>  »</a:t>
              </a:r>
              <a:endParaRPr lang="fr-FR" sz="1350" dirty="0"/>
            </a:p>
          </p:txBody>
        </p:sp>
      </p:grpSp>
      <p:pic>
        <p:nvPicPr>
          <p:cNvPr id="5" name="Image 4"/>
          <p:cNvPicPr>
            <a:picLocks noChangeAspect="1"/>
          </p:cNvPicPr>
          <p:nvPr/>
        </p:nvPicPr>
        <p:blipFill rotWithShape="1">
          <a:blip r:embed="rId3"/>
          <a:srcRect t="7471" r="14038" b="13469"/>
          <a:stretch/>
        </p:blipFill>
        <p:spPr>
          <a:xfrm>
            <a:off x="4018645" y="1219681"/>
            <a:ext cx="644795" cy="672085"/>
          </a:xfrm>
          <a:prstGeom prst="rect">
            <a:avLst/>
          </a:prstGeom>
          <a:ln>
            <a:solidFill>
              <a:schemeClr val="accent1"/>
            </a:solidFill>
          </a:ln>
        </p:spPr>
      </p:pic>
      <p:sp>
        <p:nvSpPr>
          <p:cNvPr id="8" name="Rectangle à coins arrondis 7"/>
          <p:cNvSpPr/>
          <p:nvPr/>
        </p:nvSpPr>
        <p:spPr>
          <a:xfrm>
            <a:off x="5740399" y="3219443"/>
            <a:ext cx="1485177" cy="174480"/>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Pentagone 8"/>
          <p:cNvSpPr/>
          <p:nvPr/>
        </p:nvSpPr>
        <p:spPr>
          <a:xfrm rot="1700964">
            <a:off x="5347362" y="3010959"/>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1</a:t>
            </a:r>
          </a:p>
        </p:txBody>
      </p:sp>
      <p:sp>
        <p:nvSpPr>
          <p:cNvPr id="11" name="Rectangle 10"/>
          <p:cNvSpPr/>
          <p:nvPr/>
        </p:nvSpPr>
        <p:spPr>
          <a:xfrm>
            <a:off x="-79670" y="1964302"/>
            <a:ext cx="3854001" cy="1546577"/>
          </a:xfrm>
          <a:prstGeom prst="rect">
            <a:avLst/>
          </a:prstGeom>
        </p:spPr>
        <p:txBody>
          <a:bodyPr wrap="square">
            <a:spAutoFit/>
          </a:bodyPr>
          <a:lstStyle/>
          <a:p>
            <a:pPr marL="174625" lvl="1"/>
            <a:r>
              <a:rPr lang="fr-FR" sz="1350" dirty="0">
                <a:solidFill>
                  <a:srgbClr val="80276C"/>
                </a:solidFill>
              </a:rPr>
              <a:t>1- Donner un nom au programme</a:t>
            </a:r>
          </a:p>
          <a:p>
            <a:pPr lvl="1"/>
            <a:endParaRPr lang="fr-FR" sz="1350" dirty="0">
              <a:solidFill>
                <a:srgbClr val="80276C"/>
              </a:solidFill>
            </a:endParaRPr>
          </a:p>
          <a:p>
            <a:pPr marL="174625" lvl="1"/>
            <a:r>
              <a:rPr lang="fr-FR" sz="1350" dirty="0">
                <a:solidFill>
                  <a:srgbClr val="80276C"/>
                </a:solidFill>
              </a:rPr>
              <a:t>2- Vérifier que les mouvements outils soient bien configurés (voir définition Machine)</a:t>
            </a:r>
          </a:p>
          <a:p>
            <a:pPr marL="174625" lvl="1"/>
            <a:endParaRPr lang="fr-FR" sz="1350" dirty="0">
              <a:solidFill>
                <a:srgbClr val="80276C"/>
              </a:solidFill>
            </a:endParaRPr>
          </a:p>
          <a:p>
            <a:pPr marL="174625" lvl="1"/>
            <a:r>
              <a:rPr lang="fr-FR" sz="1350" dirty="0">
                <a:solidFill>
                  <a:srgbClr val="80276C"/>
                </a:solidFill>
              </a:rPr>
              <a:t>3- Une fenêtre s’affiche indiquant si la génération s’est bien passée !</a:t>
            </a:r>
            <a:endParaRPr lang="fr-FR" sz="1350" dirty="0"/>
          </a:p>
        </p:txBody>
      </p:sp>
      <p:sp>
        <p:nvSpPr>
          <p:cNvPr id="13" name="Rectangle 12">
            <a:extLst>
              <a:ext uri="{FF2B5EF4-FFF2-40B4-BE49-F238E27FC236}">
                <a16:creationId xmlns:a16="http://schemas.microsoft.com/office/drawing/2014/main" id="{AE69F6D0-9C3E-4F82-9E33-281716E471FE}"/>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Le fichier APT</a:t>
            </a:r>
            <a:endParaRPr lang="fr-FR" altLang="fr-FR" sz="2000" b="1" u="sng" dirty="0">
              <a:solidFill>
                <a:srgbClr val="80276C"/>
              </a:solidFill>
              <a:latin typeface="Verdana" panose="020B0604030504040204" pitchFamily="34" charset="0"/>
              <a:ea typeface="Verdana" panose="020B0604030504040204" pitchFamily="34" charset="0"/>
            </a:endParaRPr>
          </a:p>
        </p:txBody>
      </p:sp>
      <p:pic>
        <p:nvPicPr>
          <p:cNvPr id="7" name="Image 6">
            <a:extLst>
              <a:ext uri="{FF2B5EF4-FFF2-40B4-BE49-F238E27FC236}">
                <a16:creationId xmlns:a16="http://schemas.microsoft.com/office/drawing/2014/main" id="{E505AB41-7178-4121-B578-BD16B1C41940}"/>
              </a:ext>
            </a:extLst>
          </p:cNvPr>
          <p:cNvPicPr>
            <a:picLocks noChangeAspect="1"/>
          </p:cNvPicPr>
          <p:nvPr/>
        </p:nvPicPr>
        <p:blipFill>
          <a:blip r:embed="rId4"/>
          <a:stretch>
            <a:fillRect/>
          </a:stretch>
        </p:blipFill>
        <p:spPr>
          <a:xfrm>
            <a:off x="1290539" y="3510879"/>
            <a:ext cx="2448933" cy="2307345"/>
          </a:xfrm>
          <a:prstGeom prst="rect">
            <a:avLst/>
          </a:prstGeom>
        </p:spPr>
      </p:pic>
      <p:sp>
        <p:nvSpPr>
          <p:cNvPr id="14" name="Pentagone 8">
            <a:extLst>
              <a:ext uri="{FF2B5EF4-FFF2-40B4-BE49-F238E27FC236}">
                <a16:creationId xmlns:a16="http://schemas.microsoft.com/office/drawing/2014/main" id="{765BD318-163E-4BC6-9412-FC62C53B06FD}"/>
              </a:ext>
            </a:extLst>
          </p:cNvPr>
          <p:cNvSpPr/>
          <p:nvPr/>
        </p:nvSpPr>
        <p:spPr>
          <a:xfrm rot="2582191">
            <a:off x="5011901" y="2088869"/>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2a</a:t>
            </a:r>
          </a:p>
        </p:txBody>
      </p:sp>
      <p:sp>
        <p:nvSpPr>
          <p:cNvPr id="15" name="Pentagone 8">
            <a:extLst>
              <a:ext uri="{FF2B5EF4-FFF2-40B4-BE49-F238E27FC236}">
                <a16:creationId xmlns:a16="http://schemas.microsoft.com/office/drawing/2014/main" id="{53F94B74-CDA9-4C56-A77B-6D48FE9EFF80}"/>
              </a:ext>
            </a:extLst>
          </p:cNvPr>
          <p:cNvSpPr/>
          <p:nvPr/>
        </p:nvSpPr>
        <p:spPr>
          <a:xfrm rot="727716">
            <a:off x="923474" y="4073598"/>
            <a:ext cx="367374" cy="176838"/>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2b</a:t>
            </a:r>
          </a:p>
        </p:txBody>
      </p:sp>
    </p:spTree>
    <p:extLst>
      <p:ext uri="{BB962C8B-B14F-4D97-AF65-F5344CB8AC3E}">
        <p14:creationId xmlns:p14="http://schemas.microsoft.com/office/powerpoint/2010/main" val="12276793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556421" y="1752422"/>
            <a:ext cx="3189583" cy="1788445"/>
          </a:xfrm>
          <a:prstGeom prst="rect">
            <a:avLst/>
          </a:prstGeom>
        </p:spPr>
      </p:pic>
      <p:pic>
        <p:nvPicPr>
          <p:cNvPr id="5" name="Image 4"/>
          <p:cNvPicPr>
            <a:picLocks noChangeAspect="1"/>
          </p:cNvPicPr>
          <p:nvPr/>
        </p:nvPicPr>
        <p:blipFill>
          <a:blip r:embed="rId3"/>
          <a:stretch>
            <a:fillRect/>
          </a:stretch>
        </p:blipFill>
        <p:spPr>
          <a:xfrm>
            <a:off x="4314779" y="1941151"/>
            <a:ext cx="4543493" cy="2751621"/>
          </a:xfrm>
          <a:prstGeom prst="rect">
            <a:avLst/>
          </a:prstGeom>
        </p:spPr>
      </p:pic>
      <p:pic>
        <p:nvPicPr>
          <p:cNvPr id="6" name="Image 5"/>
          <p:cNvPicPr>
            <a:picLocks noChangeAspect="1"/>
          </p:cNvPicPr>
          <p:nvPr/>
        </p:nvPicPr>
        <p:blipFill>
          <a:blip r:embed="rId4"/>
          <a:stretch>
            <a:fillRect/>
          </a:stretch>
        </p:blipFill>
        <p:spPr>
          <a:xfrm>
            <a:off x="629489" y="5001562"/>
            <a:ext cx="3466004" cy="785992"/>
          </a:xfrm>
          <a:prstGeom prst="rect">
            <a:avLst/>
          </a:prstGeom>
        </p:spPr>
      </p:pic>
      <p:sp>
        <p:nvSpPr>
          <p:cNvPr id="7" name="Rectangle à coins arrondis 6"/>
          <p:cNvSpPr/>
          <p:nvPr/>
        </p:nvSpPr>
        <p:spPr>
          <a:xfrm>
            <a:off x="999471" y="2541494"/>
            <a:ext cx="1283691" cy="236031"/>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Rectangle à coins arrondis 7"/>
          <p:cNvSpPr/>
          <p:nvPr/>
        </p:nvSpPr>
        <p:spPr>
          <a:xfrm>
            <a:off x="6866633" y="4499328"/>
            <a:ext cx="1958639" cy="191397"/>
          </a:xfrm>
          <a:prstGeom prst="roundRect">
            <a:avLst>
              <a:gd name="adj" fmla="val 1038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Pentagone 8"/>
          <p:cNvSpPr/>
          <p:nvPr/>
        </p:nvSpPr>
        <p:spPr>
          <a:xfrm flipH="1">
            <a:off x="2348653" y="2517159"/>
            <a:ext cx="480330" cy="256975"/>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1</a:t>
            </a:r>
          </a:p>
        </p:txBody>
      </p:sp>
      <p:sp>
        <p:nvSpPr>
          <p:cNvPr id="10" name="Pentagone 9"/>
          <p:cNvSpPr/>
          <p:nvPr/>
        </p:nvSpPr>
        <p:spPr>
          <a:xfrm>
            <a:off x="6330226" y="4456777"/>
            <a:ext cx="512598" cy="266627"/>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2</a:t>
            </a:r>
          </a:p>
        </p:txBody>
      </p:sp>
      <p:sp>
        <p:nvSpPr>
          <p:cNvPr id="11" name="Pentagone 10"/>
          <p:cNvSpPr/>
          <p:nvPr/>
        </p:nvSpPr>
        <p:spPr>
          <a:xfrm flipH="1">
            <a:off x="4085855" y="5185614"/>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3</a:t>
            </a:r>
          </a:p>
        </p:txBody>
      </p:sp>
      <p:sp>
        <p:nvSpPr>
          <p:cNvPr id="12" name="Rectangle 11">
            <a:extLst>
              <a:ext uri="{FF2B5EF4-FFF2-40B4-BE49-F238E27FC236}">
                <a16:creationId xmlns:a16="http://schemas.microsoft.com/office/drawing/2014/main" id="{8322CA66-AA84-4836-A669-68BEDAC8D9CE}"/>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Exporter le fichier APT</a:t>
            </a:r>
            <a:endParaRPr lang="fr-FR" altLang="fr-FR" sz="2000" b="1" u="sng" dirty="0">
              <a:solidFill>
                <a:srgbClr val="80276C"/>
              </a:solidFill>
              <a:latin typeface="Verdana" panose="020B0604030504040204" pitchFamily="34" charset="0"/>
              <a:ea typeface="Verdana" panose="020B0604030504040204" pitchFamily="34" charset="0"/>
            </a:endParaRPr>
          </a:p>
        </p:txBody>
      </p:sp>
      <p:sp>
        <p:nvSpPr>
          <p:cNvPr id="13" name="Rectangle 12">
            <a:extLst>
              <a:ext uri="{FF2B5EF4-FFF2-40B4-BE49-F238E27FC236}">
                <a16:creationId xmlns:a16="http://schemas.microsoft.com/office/drawing/2014/main" id="{D892A17B-03CE-47F7-B993-BF59F5B031F6}"/>
              </a:ext>
            </a:extLst>
          </p:cNvPr>
          <p:cNvSpPr/>
          <p:nvPr/>
        </p:nvSpPr>
        <p:spPr>
          <a:xfrm>
            <a:off x="164643" y="1452341"/>
            <a:ext cx="3854001" cy="300082"/>
          </a:xfrm>
          <a:prstGeom prst="rect">
            <a:avLst/>
          </a:prstGeom>
        </p:spPr>
        <p:txBody>
          <a:bodyPr wrap="square">
            <a:spAutoFit/>
          </a:bodyPr>
          <a:lstStyle/>
          <a:p>
            <a:pPr marL="174625" lvl="1"/>
            <a:r>
              <a:rPr lang="fr-FR" sz="1350" dirty="0">
                <a:solidFill>
                  <a:srgbClr val="80276C"/>
                </a:solidFill>
              </a:rPr>
              <a:t>1- Accéder au conteneur CN dans l’arborescence</a:t>
            </a:r>
            <a:endParaRPr lang="fr-FR" sz="1350" dirty="0"/>
          </a:p>
        </p:txBody>
      </p:sp>
      <p:sp>
        <p:nvSpPr>
          <p:cNvPr id="14" name="Rectangle 13">
            <a:extLst>
              <a:ext uri="{FF2B5EF4-FFF2-40B4-BE49-F238E27FC236}">
                <a16:creationId xmlns:a16="http://schemas.microsoft.com/office/drawing/2014/main" id="{361BE76B-CA5C-4FAD-9256-4682D65075E1}"/>
              </a:ext>
            </a:extLst>
          </p:cNvPr>
          <p:cNvSpPr/>
          <p:nvPr/>
        </p:nvSpPr>
        <p:spPr>
          <a:xfrm>
            <a:off x="4022974" y="1599276"/>
            <a:ext cx="3854001" cy="300082"/>
          </a:xfrm>
          <a:prstGeom prst="rect">
            <a:avLst/>
          </a:prstGeom>
        </p:spPr>
        <p:txBody>
          <a:bodyPr wrap="square">
            <a:spAutoFit/>
          </a:bodyPr>
          <a:lstStyle/>
          <a:p>
            <a:pPr marL="174625" lvl="1"/>
            <a:r>
              <a:rPr lang="fr-FR" sz="1350" dirty="0">
                <a:solidFill>
                  <a:srgbClr val="80276C"/>
                </a:solidFill>
              </a:rPr>
              <a:t>2- Exporter le fichier</a:t>
            </a:r>
            <a:endParaRPr lang="fr-FR" sz="1350" dirty="0"/>
          </a:p>
        </p:txBody>
      </p:sp>
      <p:sp>
        <p:nvSpPr>
          <p:cNvPr id="15" name="Rectangle 14">
            <a:extLst>
              <a:ext uri="{FF2B5EF4-FFF2-40B4-BE49-F238E27FC236}">
                <a16:creationId xmlns:a16="http://schemas.microsoft.com/office/drawing/2014/main" id="{29434A4E-294B-4539-987A-06777F076272}"/>
              </a:ext>
            </a:extLst>
          </p:cNvPr>
          <p:cNvSpPr/>
          <p:nvPr/>
        </p:nvSpPr>
        <p:spPr>
          <a:xfrm>
            <a:off x="439925" y="4701480"/>
            <a:ext cx="3854001" cy="300082"/>
          </a:xfrm>
          <a:prstGeom prst="rect">
            <a:avLst/>
          </a:prstGeom>
        </p:spPr>
        <p:txBody>
          <a:bodyPr wrap="square">
            <a:spAutoFit/>
          </a:bodyPr>
          <a:lstStyle/>
          <a:p>
            <a:pPr marL="174625" lvl="1"/>
            <a:r>
              <a:rPr lang="fr-FR" sz="1350" dirty="0">
                <a:solidFill>
                  <a:srgbClr val="80276C"/>
                </a:solidFill>
              </a:rPr>
              <a:t>3- Choisir l’emplacement</a:t>
            </a:r>
            <a:endParaRPr lang="fr-FR" sz="1350" dirty="0"/>
          </a:p>
        </p:txBody>
      </p:sp>
    </p:spTree>
    <p:extLst>
      <p:ext uri="{BB962C8B-B14F-4D97-AF65-F5344CB8AC3E}">
        <p14:creationId xmlns:p14="http://schemas.microsoft.com/office/powerpoint/2010/main" val="2920275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8792" y="1355493"/>
            <a:ext cx="8339837" cy="3139321"/>
          </a:xfrm>
          <a:prstGeom prst="rect">
            <a:avLst/>
          </a:prstGeom>
        </p:spPr>
        <p:txBody>
          <a:bodyPr wrap="square">
            <a:spAutoFit/>
          </a:bodyPr>
          <a:lstStyle/>
          <a:p>
            <a:r>
              <a:rPr lang="fr-FR" dirty="0"/>
              <a:t>Un fichier APT (.</a:t>
            </a:r>
            <a:r>
              <a:rPr lang="fr-FR" dirty="0" err="1"/>
              <a:t>aptsource</a:t>
            </a:r>
            <a:r>
              <a:rPr lang="fr-FR" dirty="0"/>
              <a:t>) est créé dans le répertoire de travail. Ce fichier définie votre programme de fabrication dans un langage universelle mais incompréhensible par une machine outil.</a:t>
            </a:r>
          </a:p>
          <a:p>
            <a:endParaRPr lang="fr-FR" dirty="0"/>
          </a:p>
          <a:p>
            <a:r>
              <a:rPr lang="fr-FR" dirty="0"/>
              <a:t>Le post-processeur doit donc traduire le langage </a:t>
            </a:r>
            <a:r>
              <a:rPr lang="fr-FR" b="1" dirty="0">
                <a:solidFill>
                  <a:srgbClr val="00B050"/>
                </a:solidFill>
              </a:rPr>
              <a:t>APT</a:t>
            </a:r>
            <a:r>
              <a:rPr lang="fr-FR" dirty="0"/>
              <a:t> en un langage (ISO, </a:t>
            </a:r>
            <a:r>
              <a:rPr lang="fr-FR" dirty="0" err="1"/>
              <a:t>Heidenhain</a:t>
            </a:r>
            <a:r>
              <a:rPr lang="fr-FR" dirty="0"/>
              <a:t>, </a:t>
            </a:r>
            <a:r>
              <a:rPr lang="fr-FR" dirty="0" err="1"/>
              <a:t>Fagor</a:t>
            </a:r>
            <a:r>
              <a:rPr lang="fr-FR" dirty="0"/>
              <a:t>…) </a:t>
            </a:r>
            <a:r>
              <a:rPr lang="fr-FR" b="1" dirty="0">
                <a:solidFill>
                  <a:srgbClr val="FF0000"/>
                </a:solidFill>
              </a:rPr>
              <a:t>compréhensible par la machine-outil</a:t>
            </a:r>
            <a:r>
              <a:rPr lang="fr-FR" dirty="0"/>
              <a:t> à utiliser. Le post-processeur est propre à chaque machine.</a:t>
            </a:r>
          </a:p>
          <a:p>
            <a:endParaRPr lang="fr-FR" dirty="0"/>
          </a:p>
          <a:p>
            <a:r>
              <a:rPr lang="fr-FR" dirty="0"/>
              <a:t>Lancer l’application du post processeur en utilisant le raccourci suivant :</a:t>
            </a:r>
          </a:p>
          <a:p>
            <a:r>
              <a:rPr lang="fr-FR" dirty="0"/>
              <a:t>disponible sur </a:t>
            </a:r>
            <a:r>
              <a:rPr lang="fr-FR" dirty="0">
                <a:hlinkClick r:id="rId2" action="ppaction://hlinkfile"/>
              </a:rPr>
              <a:t>\\intram.ensam.eu\ANGERS\Pedagogie\M2P\ENMA\Ressources\CATIA\postpro</a:t>
            </a:r>
            <a:endParaRPr lang="fr-FR" dirty="0"/>
          </a:p>
        </p:txBody>
      </p:sp>
      <p:pic>
        <p:nvPicPr>
          <p:cNvPr id="4" name="Image 3"/>
          <p:cNvPicPr>
            <a:picLocks noChangeAspect="1"/>
          </p:cNvPicPr>
          <p:nvPr/>
        </p:nvPicPr>
        <p:blipFill>
          <a:blip r:embed="rId3"/>
          <a:stretch>
            <a:fillRect/>
          </a:stretch>
        </p:blipFill>
        <p:spPr>
          <a:xfrm>
            <a:off x="2141552" y="4494814"/>
            <a:ext cx="1877092" cy="1932300"/>
          </a:xfrm>
          <a:prstGeom prst="rect">
            <a:avLst/>
          </a:prstGeom>
        </p:spPr>
      </p:pic>
      <p:pic>
        <p:nvPicPr>
          <p:cNvPr id="5" name="Image 4"/>
          <p:cNvPicPr>
            <a:picLocks noChangeAspect="1"/>
          </p:cNvPicPr>
          <p:nvPr/>
        </p:nvPicPr>
        <p:blipFill>
          <a:blip r:embed="rId4"/>
          <a:stretch>
            <a:fillRect/>
          </a:stretch>
        </p:blipFill>
        <p:spPr>
          <a:xfrm>
            <a:off x="7726181" y="3429000"/>
            <a:ext cx="521494" cy="557213"/>
          </a:xfrm>
          <a:prstGeom prst="rect">
            <a:avLst/>
          </a:prstGeom>
        </p:spPr>
      </p:pic>
      <p:pic>
        <p:nvPicPr>
          <p:cNvPr id="6" name="Imag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82890" y="5184239"/>
            <a:ext cx="518531" cy="553449"/>
          </a:xfrm>
          <a:prstGeom prst="rect">
            <a:avLst/>
          </a:prstGeom>
        </p:spPr>
      </p:pic>
      <p:sp>
        <p:nvSpPr>
          <p:cNvPr id="7" name="Rectangle à coins arrondis 6"/>
          <p:cNvSpPr/>
          <p:nvPr/>
        </p:nvSpPr>
        <p:spPr>
          <a:xfrm>
            <a:off x="4350688" y="5059138"/>
            <a:ext cx="2651760" cy="929070"/>
          </a:xfrm>
          <a:prstGeom prst="roundRect">
            <a:avLst>
              <a:gd name="adj" fmla="val 23013"/>
            </a:avLst>
          </a:prstGeom>
          <a:ln w="12700">
            <a:solidFill>
              <a:srgbClr val="FF0000"/>
            </a:solidFill>
            <a:prstDash val="dashDot"/>
          </a:ln>
        </p:spPr>
        <p:txBody>
          <a:bodyPr wrap="square" lIns="36000" tIns="36000" rIns="36000" bIns="36000">
            <a:spAutoFit/>
          </a:bodyPr>
          <a:lstStyle/>
          <a:p>
            <a:pPr algn="ctr"/>
            <a:r>
              <a:rPr lang="fr-FR" sz="1600" dirty="0">
                <a:solidFill>
                  <a:srgbClr val="FF0000"/>
                </a:solidFill>
                <a:latin typeface="Arial" panose="020B0604020202020204" pitchFamily="34" charset="0"/>
                <a:ea typeface="Arial" panose="020B0604020202020204" pitchFamily="34" charset="0"/>
              </a:rPr>
              <a:t>Vous pouvez aussi créer un raccourci sur votre bureau !</a:t>
            </a:r>
            <a:endParaRPr lang="fr-FR" sz="1600" dirty="0">
              <a:solidFill>
                <a:srgbClr val="FF0000"/>
              </a:solidFill>
            </a:endParaRPr>
          </a:p>
        </p:txBody>
      </p:sp>
      <p:sp>
        <p:nvSpPr>
          <p:cNvPr id="8" name="ZoneTexte 7"/>
          <p:cNvSpPr txBox="1"/>
          <p:nvPr/>
        </p:nvSpPr>
        <p:spPr>
          <a:xfrm>
            <a:off x="4865073" y="4546606"/>
            <a:ext cx="2244012" cy="369332"/>
          </a:xfrm>
          <a:prstGeom prst="rect">
            <a:avLst/>
          </a:prstGeom>
          <a:noFill/>
        </p:spPr>
        <p:txBody>
          <a:bodyPr wrap="none" rtlCol="0">
            <a:spAutoFit/>
          </a:bodyPr>
          <a:lstStyle/>
          <a:p>
            <a:r>
              <a:rPr lang="fr-FR" dirty="0">
                <a:solidFill>
                  <a:srgbClr val="FF0000"/>
                </a:solidFill>
              </a:rPr>
              <a:t>Ou</a:t>
            </a:r>
            <a:r>
              <a:rPr lang="fr-FR" dirty="0"/>
              <a:t> </a:t>
            </a:r>
            <a:r>
              <a:rPr lang="fr-FR" dirty="0">
                <a:hlinkClick r:id="rId6" action="ppaction://hlinkfile"/>
              </a:rPr>
              <a:t>Lancement du lien</a:t>
            </a:r>
            <a:endParaRPr lang="fr-FR" dirty="0"/>
          </a:p>
        </p:txBody>
      </p:sp>
      <p:sp>
        <p:nvSpPr>
          <p:cNvPr id="9" name="Rectangle 8">
            <a:extLst>
              <a:ext uri="{FF2B5EF4-FFF2-40B4-BE49-F238E27FC236}">
                <a16:creationId xmlns:a16="http://schemas.microsoft.com/office/drawing/2014/main" id="{0CDCC62F-B09F-4179-AF1D-A11C5524B35E}"/>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Générer le code CN (1/4)</a:t>
            </a:r>
            <a:endParaRPr lang="fr-FR" altLang="fr-FR" sz="2000" b="1" u="sng"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517206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6117944" y="2046226"/>
            <a:ext cx="2621756" cy="1807369"/>
          </a:xfrm>
          <a:prstGeom prst="rect">
            <a:avLst/>
          </a:prstGeom>
        </p:spPr>
      </p:pic>
      <p:sp>
        <p:nvSpPr>
          <p:cNvPr id="4" name="Rectangle 3"/>
          <p:cNvSpPr/>
          <p:nvPr/>
        </p:nvSpPr>
        <p:spPr>
          <a:xfrm>
            <a:off x="276531" y="1195585"/>
            <a:ext cx="6643116" cy="1754326"/>
          </a:xfrm>
          <a:prstGeom prst="rect">
            <a:avLst/>
          </a:prstGeom>
        </p:spPr>
        <p:txBody>
          <a:bodyPr wrap="square">
            <a:spAutoFit/>
          </a:bodyPr>
          <a:lstStyle/>
          <a:p>
            <a:r>
              <a:rPr lang="fr-FR" dirty="0"/>
              <a:t> 1) Dans « </a:t>
            </a:r>
            <a:r>
              <a:rPr lang="fr-FR" b="1" dirty="0" err="1">
                <a:solidFill>
                  <a:srgbClr val="80276C"/>
                </a:solidFill>
              </a:rPr>
              <a:t>Postprocesseur</a:t>
            </a:r>
            <a:r>
              <a:rPr lang="fr-FR" b="1" dirty="0">
                <a:solidFill>
                  <a:srgbClr val="80276C"/>
                </a:solidFill>
              </a:rPr>
              <a:t> », </a:t>
            </a:r>
            <a:r>
              <a:rPr lang="fr-FR" b="1" u="sng" dirty="0"/>
              <a:t>Choisir</a:t>
            </a:r>
            <a:r>
              <a:rPr lang="fr-FR" dirty="0"/>
              <a:t> la machine qui sera utilisée pour l’usinage : </a:t>
            </a:r>
          </a:p>
          <a:p>
            <a:r>
              <a:rPr lang="fr-FR" dirty="0"/>
              <a:t>	. SOMAB (fraiseuse 3 axes) </a:t>
            </a:r>
          </a:p>
          <a:p>
            <a:r>
              <a:rPr lang="fr-FR" dirty="0"/>
              <a:t>	. Ou UCP600-ISO (fraiseuse 5 axes langage ISO) </a:t>
            </a:r>
          </a:p>
          <a:p>
            <a:r>
              <a:rPr lang="fr-FR" dirty="0"/>
              <a:t>	. </a:t>
            </a:r>
            <a:r>
              <a:rPr lang="fr-FR" strike="sngStrike" dirty="0"/>
              <a:t>UCP600-Heindenhain</a:t>
            </a:r>
            <a:r>
              <a:rPr lang="fr-FR" dirty="0"/>
              <a:t>(fraiseuse 5 axes langage </a:t>
            </a:r>
            <a:r>
              <a:rPr lang="fr-FR" dirty="0" err="1"/>
              <a:t>Heidenhain</a:t>
            </a:r>
            <a:r>
              <a:rPr lang="fr-FR" dirty="0"/>
              <a:t>)</a:t>
            </a:r>
          </a:p>
        </p:txBody>
      </p:sp>
      <p:sp>
        <p:nvSpPr>
          <p:cNvPr id="5" name="Rectangle 4"/>
          <p:cNvSpPr/>
          <p:nvPr/>
        </p:nvSpPr>
        <p:spPr>
          <a:xfrm>
            <a:off x="4158234" y="4340047"/>
            <a:ext cx="4691126" cy="1200329"/>
          </a:xfrm>
          <a:prstGeom prst="rect">
            <a:avLst/>
          </a:prstGeom>
        </p:spPr>
        <p:txBody>
          <a:bodyPr wrap="square">
            <a:spAutoFit/>
          </a:bodyPr>
          <a:lstStyle/>
          <a:p>
            <a:r>
              <a:rPr lang="fr-FR" dirty="0"/>
              <a:t>2) Dans « </a:t>
            </a:r>
            <a:r>
              <a:rPr lang="fr-FR" b="1" dirty="0">
                <a:solidFill>
                  <a:srgbClr val="80276C"/>
                </a:solidFill>
              </a:rPr>
              <a:t>fichier</a:t>
            </a:r>
            <a:r>
              <a:rPr lang="fr-FR" dirty="0"/>
              <a:t> », </a:t>
            </a:r>
            <a:r>
              <a:rPr lang="fr-FR" b="1" u="sng" dirty="0"/>
              <a:t>Sélectionner</a:t>
            </a:r>
            <a:r>
              <a:rPr lang="fr-FR" dirty="0"/>
              <a:t> le fichier APT à ‘</a:t>
            </a:r>
            <a:r>
              <a:rPr lang="fr-FR" dirty="0" err="1"/>
              <a:t>postprocesser</a:t>
            </a:r>
            <a:r>
              <a:rPr lang="fr-FR" dirty="0"/>
              <a:t>’</a:t>
            </a:r>
          </a:p>
          <a:p>
            <a:endParaRPr lang="fr-FR" dirty="0"/>
          </a:p>
          <a:p>
            <a:r>
              <a:rPr lang="fr-FR" dirty="0"/>
              <a:t>3) </a:t>
            </a:r>
            <a:r>
              <a:rPr lang="fr-FR" b="1" u="sng" dirty="0"/>
              <a:t>Confirmer</a:t>
            </a:r>
            <a:r>
              <a:rPr lang="fr-FR" dirty="0"/>
              <a:t> pour lancer la traduction</a:t>
            </a:r>
          </a:p>
        </p:txBody>
      </p:sp>
      <p:sp>
        <p:nvSpPr>
          <p:cNvPr id="7" name="Pentagone 6"/>
          <p:cNvSpPr/>
          <p:nvPr/>
        </p:nvSpPr>
        <p:spPr>
          <a:xfrm>
            <a:off x="6503797" y="2435839"/>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1</a:t>
            </a:r>
          </a:p>
        </p:txBody>
      </p:sp>
      <p:grpSp>
        <p:nvGrpSpPr>
          <p:cNvPr id="11" name="Groupe 10">
            <a:extLst>
              <a:ext uri="{FF2B5EF4-FFF2-40B4-BE49-F238E27FC236}">
                <a16:creationId xmlns:a16="http://schemas.microsoft.com/office/drawing/2014/main" id="{6042D268-A183-4366-8F0E-6ABB9F18727D}"/>
              </a:ext>
            </a:extLst>
          </p:cNvPr>
          <p:cNvGrpSpPr/>
          <p:nvPr/>
        </p:nvGrpSpPr>
        <p:grpSpPr>
          <a:xfrm>
            <a:off x="677262" y="3125094"/>
            <a:ext cx="3429000" cy="2701204"/>
            <a:chOff x="649224" y="2683050"/>
            <a:chExt cx="3429000" cy="2701204"/>
          </a:xfrm>
        </p:grpSpPr>
        <p:pic>
          <p:nvPicPr>
            <p:cNvPr id="3" name="Image 2"/>
            <p:cNvPicPr>
              <a:picLocks noChangeAspect="1"/>
            </p:cNvPicPr>
            <p:nvPr/>
          </p:nvPicPr>
          <p:blipFill>
            <a:blip r:embed="rId3"/>
            <a:stretch>
              <a:fillRect/>
            </a:stretch>
          </p:blipFill>
          <p:spPr>
            <a:xfrm>
              <a:off x="649224" y="2683050"/>
              <a:ext cx="3429000" cy="2550319"/>
            </a:xfrm>
            <a:prstGeom prst="rect">
              <a:avLst/>
            </a:prstGeom>
          </p:spPr>
        </p:pic>
        <p:sp>
          <p:nvSpPr>
            <p:cNvPr id="8" name="Pentagone 7"/>
            <p:cNvSpPr/>
            <p:nvPr/>
          </p:nvSpPr>
          <p:spPr>
            <a:xfrm>
              <a:off x="726676" y="3651845"/>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2</a:t>
              </a:r>
            </a:p>
          </p:txBody>
        </p:sp>
        <p:sp>
          <p:nvSpPr>
            <p:cNvPr id="9" name="Pentagone 8"/>
            <p:cNvSpPr/>
            <p:nvPr/>
          </p:nvSpPr>
          <p:spPr>
            <a:xfrm rot="19074063">
              <a:off x="1928478" y="5167110"/>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3</a:t>
              </a:r>
            </a:p>
          </p:txBody>
        </p:sp>
      </p:grpSp>
      <p:sp>
        <p:nvSpPr>
          <p:cNvPr id="10" name="Rectangle 9">
            <a:extLst>
              <a:ext uri="{FF2B5EF4-FFF2-40B4-BE49-F238E27FC236}">
                <a16:creationId xmlns:a16="http://schemas.microsoft.com/office/drawing/2014/main" id="{347C0641-6AFA-4D69-97A6-63796B3D135F}"/>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Générer le code CN (2/4)</a:t>
            </a:r>
            <a:endParaRPr lang="fr-FR" altLang="fr-FR" sz="2000" b="1" u="sng" dirty="0">
              <a:solidFill>
                <a:srgbClr val="80276C"/>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360610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3524282" y="1368044"/>
            <a:ext cx="3968496" cy="3733184"/>
          </a:xfrm>
          <a:prstGeom prst="rect">
            <a:avLst/>
          </a:prstGeom>
        </p:spPr>
      </p:pic>
      <p:sp>
        <p:nvSpPr>
          <p:cNvPr id="3" name="Rectangle 2"/>
          <p:cNvSpPr/>
          <p:nvPr/>
        </p:nvSpPr>
        <p:spPr>
          <a:xfrm>
            <a:off x="405304" y="2583053"/>
            <a:ext cx="3009606" cy="369332"/>
          </a:xfrm>
          <a:prstGeom prst="rect">
            <a:avLst/>
          </a:prstGeom>
        </p:spPr>
        <p:txBody>
          <a:bodyPr wrap="none">
            <a:spAutoFit/>
          </a:bodyPr>
          <a:lstStyle/>
          <a:p>
            <a:r>
              <a:rPr lang="fr-FR" dirty="0"/>
              <a:t>Vérifier qu’il n’y a pas d’erreur</a:t>
            </a:r>
          </a:p>
        </p:txBody>
      </p:sp>
      <p:sp>
        <p:nvSpPr>
          <p:cNvPr id="5" name="Rectangle 4">
            <a:extLst>
              <a:ext uri="{FF2B5EF4-FFF2-40B4-BE49-F238E27FC236}">
                <a16:creationId xmlns:a16="http://schemas.microsoft.com/office/drawing/2014/main" id="{88F3A955-31F2-47BA-8432-8B10D0BF3128}"/>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Générer le code CN (3/4)</a:t>
            </a:r>
            <a:endParaRPr lang="fr-FR" altLang="fr-FR" sz="2000" b="1" u="sng" dirty="0">
              <a:solidFill>
                <a:srgbClr val="80276C"/>
              </a:solidFill>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B60F2C74-9E1F-48C0-A017-5628419A6B33}"/>
              </a:ext>
            </a:extLst>
          </p:cNvPr>
          <p:cNvSpPr/>
          <p:nvPr/>
        </p:nvSpPr>
        <p:spPr>
          <a:xfrm>
            <a:off x="821199" y="5166790"/>
            <a:ext cx="8030970" cy="646331"/>
          </a:xfrm>
          <a:prstGeom prst="rect">
            <a:avLst/>
          </a:prstGeom>
        </p:spPr>
        <p:txBody>
          <a:bodyPr wrap="square">
            <a:spAutoFit/>
          </a:bodyPr>
          <a:lstStyle/>
          <a:p>
            <a:r>
              <a:rPr lang="fr-FR" b="1" u="sng" dirty="0">
                <a:solidFill>
                  <a:srgbClr val="FF0000"/>
                </a:solidFill>
              </a:rPr>
              <a:t>En cas d’erreur</a:t>
            </a:r>
            <a:r>
              <a:rPr lang="fr-FR" dirty="0"/>
              <a:t>, vérifier le choix du fichier PPTABLE  (</a:t>
            </a:r>
            <a:r>
              <a:rPr lang="fr-FR" dirty="0" err="1"/>
              <a:t>SGPOST.pptable</a:t>
            </a:r>
            <a:r>
              <a:rPr lang="fr-FR" dirty="0"/>
              <a:t>) dans 3Dexp (configuration de la machine)</a:t>
            </a:r>
          </a:p>
        </p:txBody>
      </p:sp>
    </p:spTree>
    <p:extLst>
      <p:ext uri="{BB962C8B-B14F-4D97-AF65-F5344CB8AC3E}">
        <p14:creationId xmlns:p14="http://schemas.microsoft.com/office/powerpoint/2010/main" val="22083787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8592" y="1325697"/>
            <a:ext cx="7589520" cy="923330"/>
          </a:xfrm>
          <a:prstGeom prst="rect">
            <a:avLst/>
          </a:prstGeom>
        </p:spPr>
        <p:txBody>
          <a:bodyPr wrap="square">
            <a:spAutoFit/>
          </a:bodyPr>
          <a:lstStyle/>
          <a:p>
            <a:r>
              <a:rPr lang="fr-FR" dirty="0"/>
              <a:t>Le fichier APT est traduit en langage  CN  dans un fichier du même nom qui est automatiquement créer et enregistré sur la racine du répertoire Z. Le fichier CN peut alors être transfert à la machine-outil pour réaliser l’usinage</a:t>
            </a:r>
          </a:p>
        </p:txBody>
      </p:sp>
      <p:pic>
        <p:nvPicPr>
          <p:cNvPr id="4" name="Image 3"/>
          <p:cNvPicPr>
            <a:picLocks noChangeAspect="1"/>
          </p:cNvPicPr>
          <p:nvPr/>
        </p:nvPicPr>
        <p:blipFill>
          <a:blip r:embed="rId2"/>
          <a:stretch>
            <a:fillRect/>
          </a:stretch>
        </p:blipFill>
        <p:spPr>
          <a:xfrm>
            <a:off x="1619817" y="2532947"/>
            <a:ext cx="2227850" cy="2681968"/>
          </a:xfrm>
          <a:prstGeom prst="rect">
            <a:avLst/>
          </a:prstGeom>
        </p:spPr>
      </p:pic>
      <p:pic>
        <p:nvPicPr>
          <p:cNvPr id="5" name="Image 4"/>
          <p:cNvPicPr>
            <a:picLocks noChangeAspect="1"/>
          </p:cNvPicPr>
          <p:nvPr/>
        </p:nvPicPr>
        <p:blipFill>
          <a:blip r:embed="rId3"/>
          <a:stretch>
            <a:fillRect/>
          </a:stretch>
        </p:blipFill>
        <p:spPr>
          <a:xfrm>
            <a:off x="5597986" y="2378815"/>
            <a:ext cx="2021681" cy="2990231"/>
          </a:xfrm>
          <a:prstGeom prst="rect">
            <a:avLst/>
          </a:prstGeom>
        </p:spPr>
      </p:pic>
      <p:sp>
        <p:nvSpPr>
          <p:cNvPr id="6" name="ZoneTexte 5"/>
          <p:cNvSpPr txBox="1"/>
          <p:nvPr/>
        </p:nvSpPr>
        <p:spPr>
          <a:xfrm>
            <a:off x="289790" y="3735430"/>
            <a:ext cx="1248355" cy="369332"/>
          </a:xfrm>
          <a:prstGeom prst="rect">
            <a:avLst/>
          </a:prstGeom>
          <a:noFill/>
        </p:spPr>
        <p:txBody>
          <a:bodyPr wrap="none" rtlCol="0">
            <a:spAutoFit/>
          </a:bodyPr>
          <a:lstStyle/>
          <a:p>
            <a:r>
              <a:rPr lang="fr-FR" b="1" u="sng" dirty="0">
                <a:solidFill>
                  <a:srgbClr val="933D8D"/>
                </a:solidFill>
              </a:rPr>
              <a:t>Fichier APT</a:t>
            </a:r>
          </a:p>
        </p:txBody>
      </p:sp>
      <p:sp>
        <p:nvSpPr>
          <p:cNvPr id="7" name="ZoneTexte 6"/>
          <p:cNvSpPr txBox="1"/>
          <p:nvPr/>
        </p:nvSpPr>
        <p:spPr>
          <a:xfrm>
            <a:off x="7397496" y="3812497"/>
            <a:ext cx="1146468" cy="369332"/>
          </a:xfrm>
          <a:prstGeom prst="rect">
            <a:avLst/>
          </a:prstGeom>
          <a:noFill/>
        </p:spPr>
        <p:txBody>
          <a:bodyPr wrap="none" rtlCol="0">
            <a:spAutoFit/>
          </a:bodyPr>
          <a:lstStyle/>
          <a:p>
            <a:r>
              <a:rPr lang="fr-FR" b="1" u="sng" dirty="0">
                <a:solidFill>
                  <a:srgbClr val="933D8D"/>
                </a:solidFill>
              </a:rPr>
              <a:t>Fichier CN</a:t>
            </a:r>
          </a:p>
        </p:txBody>
      </p:sp>
      <p:sp>
        <p:nvSpPr>
          <p:cNvPr id="8" name="Rectangle 7">
            <a:extLst>
              <a:ext uri="{FF2B5EF4-FFF2-40B4-BE49-F238E27FC236}">
                <a16:creationId xmlns:a16="http://schemas.microsoft.com/office/drawing/2014/main" id="{5E6AA2A4-DF51-4608-92E5-4A8BDDAE1ADA}"/>
              </a:ext>
            </a:extLst>
          </p:cNvPr>
          <p:cNvSpPr/>
          <p:nvPr/>
        </p:nvSpPr>
        <p:spPr>
          <a:xfrm>
            <a:off x="928204"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Générer le programme</a:t>
            </a:r>
            <a:br>
              <a:rPr lang="fr-FR" altLang="fr-FR" sz="2000" b="1" u="sng" dirty="0">
                <a:solidFill>
                  <a:srgbClr val="80276C"/>
                </a:solidFill>
                <a:latin typeface="Verdana" panose="020B0604030504040204" pitchFamily="34" charset="0"/>
                <a:ea typeface="Verdana" panose="020B0604030504040204" pitchFamily="34" charset="0"/>
              </a:rPr>
            </a:br>
            <a:r>
              <a:rPr lang="fr-FR" altLang="fr-FR" sz="2000" i="1" dirty="0">
                <a:solidFill>
                  <a:srgbClr val="80276C"/>
                </a:solidFill>
                <a:latin typeface="Verdana" panose="020B0604030504040204" pitchFamily="34" charset="0"/>
                <a:ea typeface="Verdana" panose="020B0604030504040204" pitchFamily="34" charset="0"/>
              </a:rPr>
              <a:t>Générer le code CN (4/4)</a:t>
            </a:r>
            <a:endParaRPr lang="fr-FR" altLang="fr-FR" sz="2000" b="1" u="sng" dirty="0">
              <a:solidFill>
                <a:srgbClr val="80276C"/>
              </a:solidFill>
              <a:latin typeface="Verdana" panose="020B0604030504040204" pitchFamily="34" charset="0"/>
              <a:ea typeface="Verdana" panose="020B0604030504040204" pitchFamily="34" charset="0"/>
            </a:endParaRPr>
          </a:p>
        </p:txBody>
      </p:sp>
      <p:sp>
        <p:nvSpPr>
          <p:cNvPr id="9" name="Flèche : droite rayée 8">
            <a:extLst>
              <a:ext uri="{FF2B5EF4-FFF2-40B4-BE49-F238E27FC236}">
                <a16:creationId xmlns:a16="http://schemas.microsoft.com/office/drawing/2014/main" id="{5BBE7D54-BBA6-4058-9D2D-EA93AE9F9ADE}"/>
              </a:ext>
            </a:extLst>
          </p:cNvPr>
          <p:cNvSpPr/>
          <p:nvPr/>
        </p:nvSpPr>
        <p:spPr>
          <a:xfrm>
            <a:off x="3929340" y="3620232"/>
            <a:ext cx="1468876" cy="584405"/>
          </a:xfrm>
          <a:prstGeom prst="stripedRightArrow">
            <a:avLst>
              <a:gd name="adj1" fmla="val 56658"/>
              <a:gd name="adj2" fmla="val 50000"/>
            </a:avLst>
          </a:prstGeom>
          <a:solidFill>
            <a:srgbClr val="FFA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627278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64</a:t>
            </a:fld>
            <a:endParaRPr lang="fr-FR" dirty="0"/>
          </a:p>
        </p:txBody>
      </p:sp>
      <p:sp>
        <p:nvSpPr>
          <p:cNvPr id="3" name="Rectangle 2"/>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Exporter la FAO</a:t>
            </a:r>
          </a:p>
        </p:txBody>
      </p:sp>
      <p:grpSp>
        <p:nvGrpSpPr>
          <p:cNvPr id="5" name="Groupe 4"/>
          <p:cNvGrpSpPr/>
          <p:nvPr/>
        </p:nvGrpSpPr>
        <p:grpSpPr>
          <a:xfrm>
            <a:off x="1340881" y="840499"/>
            <a:ext cx="5321614" cy="432271"/>
            <a:chOff x="2468770" y="5279405"/>
            <a:chExt cx="5344767" cy="432271"/>
          </a:xfrm>
        </p:grpSpPr>
        <p:sp>
          <p:nvSpPr>
            <p:cNvPr id="6" name="Rectangle 5"/>
            <p:cNvSpPr/>
            <p:nvPr/>
          </p:nvSpPr>
          <p:spPr>
            <a:xfrm>
              <a:off x="2913345" y="5342344"/>
              <a:ext cx="4900192" cy="369332"/>
            </a:xfrm>
            <a:prstGeom prst="rect">
              <a:avLst/>
            </a:prstGeom>
          </p:spPr>
          <p:txBody>
            <a:bodyPr wrap="none">
              <a:spAutoFit/>
            </a:bodyPr>
            <a:lstStyle/>
            <a:p>
              <a:r>
                <a:rPr lang="fr-FR" dirty="0">
                  <a:solidFill>
                    <a:srgbClr val="FF0000"/>
                  </a:solidFill>
                </a:rPr>
                <a:t>Impossible d’exporter à partir d’une FAO ouverte !</a:t>
              </a:r>
            </a:p>
          </p:txBody>
        </p:sp>
        <p:pic>
          <p:nvPicPr>
            <p:cNvPr id="7" name="Image 6" descr="File:Attention Sign.svg - Wikimedia Comm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8770" y="5279405"/>
              <a:ext cx="444575" cy="389431"/>
            </a:xfrm>
            <a:prstGeom prst="rect">
              <a:avLst/>
            </a:prstGeom>
          </p:spPr>
        </p:pic>
      </p:grpSp>
      <p:pic>
        <p:nvPicPr>
          <p:cNvPr id="12" name="Image 11"/>
          <p:cNvPicPr>
            <a:picLocks noChangeAspect="1"/>
          </p:cNvPicPr>
          <p:nvPr/>
        </p:nvPicPr>
        <p:blipFill>
          <a:blip r:embed="rId3"/>
          <a:stretch>
            <a:fillRect/>
          </a:stretch>
        </p:blipFill>
        <p:spPr>
          <a:xfrm>
            <a:off x="1214859" y="2257556"/>
            <a:ext cx="6386091" cy="2916770"/>
          </a:xfrm>
          <a:prstGeom prst="rect">
            <a:avLst/>
          </a:prstGeom>
        </p:spPr>
      </p:pic>
      <p:sp>
        <p:nvSpPr>
          <p:cNvPr id="13" name="Rectangle 12"/>
          <p:cNvSpPr/>
          <p:nvPr/>
        </p:nvSpPr>
        <p:spPr>
          <a:xfrm>
            <a:off x="489527" y="1335709"/>
            <a:ext cx="8420100" cy="923330"/>
          </a:xfrm>
          <a:prstGeom prst="rect">
            <a:avLst/>
          </a:prstGeom>
        </p:spPr>
        <p:txBody>
          <a:bodyPr wrap="square">
            <a:spAutoFit/>
          </a:bodyPr>
          <a:lstStyle/>
          <a:p>
            <a:r>
              <a:rPr lang="fr-FR" dirty="0">
                <a:solidFill>
                  <a:srgbClr val="80276C"/>
                </a:solidFill>
              </a:rPr>
              <a:t>La FAO peut être ouverte (et doit être enregistrée), mais il faut exporter à partir:</a:t>
            </a:r>
          </a:p>
          <a:p>
            <a:pPr marL="2171700" lvl="4" indent="-342900">
              <a:buFont typeface="Arial" panose="020B0604020202020204" pitchFamily="34" charset="0"/>
              <a:buChar char="•"/>
            </a:pPr>
            <a:r>
              <a:rPr lang="fr-FR" dirty="0">
                <a:solidFill>
                  <a:srgbClr val="80276C"/>
                </a:solidFill>
              </a:rPr>
              <a:t>d’une recherche (cas 1)</a:t>
            </a:r>
          </a:p>
          <a:p>
            <a:pPr marL="2171700" lvl="4" indent="-342900">
              <a:buFont typeface="Arial" panose="020B0604020202020204" pitchFamily="34" charset="0"/>
              <a:buChar char="•"/>
            </a:pPr>
            <a:r>
              <a:rPr lang="fr-FR" dirty="0">
                <a:solidFill>
                  <a:srgbClr val="80276C"/>
                </a:solidFill>
              </a:rPr>
              <a:t> </a:t>
            </a:r>
            <a:r>
              <a:rPr lang="fr-FR" dirty="0">
                <a:solidFill>
                  <a:srgbClr val="FFA300"/>
                </a:solidFill>
              </a:rPr>
              <a:t>Ou</a:t>
            </a:r>
            <a:r>
              <a:rPr lang="fr-FR" dirty="0">
                <a:solidFill>
                  <a:srgbClr val="80276C"/>
                </a:solidFill>
              </a:rPr>
              <a:t> de l’explorer (cas 1’)</a:t>
            </a:r>
          </a:p>
        </p:txBody>
      </p:sp>
      <p:sp>
        <p:nvSpPr>
          <p:cNvPr id="14" name="Pentagone 13"/>
          <p:cNvSpPr/>
          <p:nvPr/>
        </p:nvSpPr>
        <p:spPr>
          <a:xfrm flipH="1">
            <a:off x="6172425" y="2405112"/>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1</a:t>
            </a:r>
          </a:p>
        </p:txBody>
      </p:sp>
      <p:sp>
        <p:nvSpPr>
          <p:cNvPr id="15" name="Pentagone 14"/>
          <p:cNvSpPr/>
          <p:nvPr/>
        </p:nvSpPr>
        <p:spPr>
          <a:xfrm rot="17070463">
            <a:off x="3358396" y="3264433"/>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1’</a:t>
            </a:r>
          </a:p>
        </p:txBody>
      </p:sp>
      <p:pic>
        <p:nvPicPr>
          <p:cNvPr id="16" name="Image 15"/>
          <p:cNvPicPr>
            <a:picLocks noChangeAspect="1"/>
          </p:cNvPicPr>
          <p:nvPr/>
        </p:nvPicPr>
        <p:blipFill rotWithShape="1">
          <a:blip r:embed="rId4"/>
          <a:srcRect l="77604" t="2950" b="74271"/>
          <a:stretch/>
        </p:blipFill>
        <p:spPr>
          <a:xfrm>
            <a:off x="2505344" y="5319647"/>
            <a:ext cx="2436716" cy="1394044"/>
          </a:xfrm>
          <a:prstGeom prst="rect">
            <a:avLst/>
          </a:prstGeom>
        </p:spPr>
      </p:pic>
      <p:sp>
        <p:nvSpPr>
          <p:cNvPr id="17" name="Rectangle à coins arrondis 16"/>
          <p:cNvSpPr/>
          <p:nvPr/>
        </p:nvSpPr>
        <p:spPr>
          <a:xfrm>
            <a:off x="3488932" y="6236759"/>
            <a:ext cx="631506" cy="217951"/>
          </a:xfrm>
          <a:prstGeom prst="roundRect">
            <a:avLst/>
          </a:prstGeom>
          <a:noFill/>
          <a:ln w="38100">
            <a:solidFill>
              <a:srgbClr val="802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A300"/>
              </a:solidFill>
            </a:endParaRPr>
          </a:p>
        </p:txBody>
      </p:sp>
      <p:sp>
        <p:nvSpPr>
          <p:cNvPr id="18" name="Rectangle à coins arrondis 17"/>
          <p:cNvSpPr/>
          <p:nvPr/>
        </p:nvSpPr>
        <p:spPr>
          <a:xfrm>
            <a:off x="4299733" y="5326726"/>
            <a:ext cx="319683" cy="293532"/>
          </a:xfrm>
          <a:prstGeom prst="roundRect">
            <a:avLst/>
          </a:prstGeom>
          <a:noFill/>
          <a:ln w="38100">
            <a:solidFill>
              <a:srgbClr val="802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0276C"/>
              </a:solidFill>
            </a:endParaRPr>
          </a:p>
        </p:txBody>
      </p:sp>
      <p:sp>
        <p:nvSpPr>
          <p:cNvPr id="19" name="Pentagone 18"/>
          <p:cNvSpPr/>
          <p:nvPr/>
        </p:nvSpPr>
        <p:spPr>
          <a:xfrm flipH="1">
            <a:off x="4619416" y="5364920"/>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2</a:t>
            </a:r>
          </a:p>
        </p:txBody>
      </p:sp>
      <p:sp>
        <p:nvSpPr>
          <p:cNvPr id="20" name="Pentagone 19"/>
          <p:cNvSpPr/>
          <p:nvPr/>
        </p:nvSpPr>
        <p:spPr>
          <a:xfrm flipH="1">
            <a:off x="4145838" y="6236759"/>
            <a:ext cx="416143" cy="217144"/>
          </a:xfrm>
          <a:prstGeom prst="homePlate">
            <a:avLst/>
          </a:prstGeom>
          <a:solidFill>
            <a:srgbClr val="FFA300"/>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rtlCol="0" anchor="ctr"/>
          <a:lstStyle/>
          <a:p>
            <a:pPr algn="ctr"/>
            <a:r>
              <a:rPr lang="fr-FR" sz="1050" dirty="0">
                <a:solidFill>
                  <a:srgbClr val="7030A0"/>
                </a:solidFill>
              </a:rPr>
              <a:t>3</a:t>
            </a:r>
          </a:p>
        </p:txBody>
      </p:sp>
    </p:spTree>
    <p:extLst>
      <p:ext uri="{BB962C8B-B14F-4D97-AF65-F5344CB8AC3E}">
        <p14:creationId xmlns:p14="http://schemas.microsoft.com/office/powerpoint/2010/main" val="333904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65</a:t>
            </a:fld>
            <a:endParaRPr lang="fr-FR" dirty="0"/>
          </a:p>
        </p:txBody>
      </p:sp>
      <p:sp>
        <p:nvSpPr>
          <p:cNvPr id="5" name="Rectangle 4"/>
          <p:cNvSpPr/>
          <p:nvPr/>
        </p:nvSpPr>
        <p:spPr>
          <a:xfrm>
            <a:off x="902825" y="312516"/>
            <a:ext cx="6180881" cy="707886"/>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En Autonomie …</a:t>
            </a:r>
          </a:p>
          <a:p>
            <a:pPr lvl="0" algn="ctr" eaLnBrk="0" fontAlgn="base" hangingPunct="0">
              <a:spcBef>
                <a:spcPct val="0"/>
              </a:spcBef>
              <a:spcAft>
                <a:spcPct val="0"/>
              </a:spcAft>
            </a:pPr>
            <a:r>
              <a:rPr lang="fr-FR" altLang="fr-FR" sz="2000" i="1" dirty="0">
                <a:solidFill>
                  <a:srgbClr val="80276C"/>
                </a:solidFill>
                <a:latin typeface="Verdana" panose="020B0604030504040204" pitchFamily="34" charset="0"/>
                <a:ea typeface="Verdana" panose="020B0604030504040204" pitchFamily="34" charset="0"/>
              </a:rPr>
              <a:t>Forme Intérieure (matrice intérieure)</a:t>
            </a:r>
          </a:p>
        </p:txBody>
      </p:sp>
      <p:sp>
        <p:nvSpPr>
          <p:cNvPr id="6" name="Rectangle 5"/>
          <p:cNvSpPr/>
          <p:nvPr/>
        </p:nvSpPr>
        <p:spPr>
          <a:xfrm>
            <a:off x="282461" y="1549274"/>
            <a:ext cx="4091405" cy="369332"/>
          </a:xfrm>
          <a:prstGeom prst="rect">
            <a:avLst/>
          </a:prstGeom>
        </p:spPr>
        <p:txBody>
          <a:bodyPr wrap="square">
            <a:spAutoFit/>
          </a:bodyPr>
          <a:lstStyle/>
          <a:p>
            <a:r>
              <a:rPr lang="fr-FR" dirty="0">
                <a:solidFill>
                  <a:srgbClr val="80276C"/>
                </a:solidFill>
              </a:rPr>
              <a:t>- Par duplication</a:t>
            </a:r>
          </a:p>
        </p:txBody>
      </p:sp>
      <p:pic>
        <p:nvPicPr>
          <p:cNvPr id="8" name="Image 7"/>
          <p:cNvPicPr>
            <a:picLocks noChangeAspect="1"/>
          </p:cNvPicPr>
          <p:nvPr/>
        </p:nvPicPr>
        <p:blipFill rotWithShape="1">
          <a:blip r:embed="rId2"/>
          <a:srcRect l="19825" t="25018" r="23403" b="23401"/>
          <a:stretch/>
        </p:blipFill>
        <p:spPr>
          <a:xfrm>
            <a:off x="2280161" y="1468472"/>
            <a:ext cx="588646" cy="542925"/>
          </a:xfrm>
          <a:prstGeom prst="rect">
            <a:avLst/>
          </a:prstGeom>
          <a:ln>
            <a:solidFill>
              <a:srgbClr val="00B0F0"/>
            </a:solidFill>
          </a:ln>
        </p:spPr>
      </p:pic>
      <p:sp>
        <p:nvSpPr>
          <p:cNvPr id="10" name="Rectangle 9"/>
          <p:cNvSpPr/>
          <p:nvPr/>
        </p:nvSpPr>
        <p:spPr>
          <a:xfrm>
            <a:off x="282462" y="4156846"/>
            <a:ext cx="4091405" cy="369332"/>
          </a:xfrm>
          <a:prstGeom prst="rect">
            <a:avLst/>
          </a:prstGeom>
        </p:spPr>
        <p:txBody>
          <a:bodyPr wrap="square">
            <a:spAutoFit/>
          </a:bodyPr>
          <a:lstStyle/>
          <a:p>
            <a:pPr marL="285750" indent="-285750">
              <a:buFontTx/>
              <a:buChar char="-"/>
            </a:pPr>
            <a:r>
              <a:rPr lang="fr-FR" dirty="0">
                <a:solidFill>
                  <a:srgbClr val="80276C"/>
                </a:solidFill>
              </a:rPr>
              <a:t>Par import (fichiers sur SAVOIR)</a:t>
            </a:r>
          </a:p>
        </p:txBody>
      </p:sp>
      <p:pic>
        <p:nvPicPr>
          <p:cNvPr id="11" name="Image 10"/>
          <p:cNvPicPr>
            <a:picLocks noChangeAspect="1"/>
          </p:cNvPicPr>
          <p:nvPr/>
        </p:nvPicPr>
        <p:blipFill>
          <a:blip r:embed="rId3"/>
          <a:stretch>
            <a:fillRect/>
          </a:stretch>
        </p:blipFill>
        <p:spPr>
          <a:xfrm>
            <a:off x="972574" y="4608465"/>
            <a:ext cx="3792466" cy="397464"/>
          </a:xfrm>
          <a:prstGeom prst="rect">
            <a:avLst/>
          </a:prstGeom>
        </p:spPr>
      </p:pic>
      <p:pic>
        <p:nvPicPr>
          <p:cNvPr id="12" name="Image 11"/>
          <p:cNvPicPr>
            <a:picLocks noChangeAspect="1"/>
          </p:cNvPicPr>
          <p:nvPr/>
        </p:nvPicPr>
        <p:blipFill rotWithShape="1">
          <a:blip r:embed="rId4"/>
          <a:srcRect r="7243"/>
          <a:stretch/>
        </p:blipFill>
        <p:spPr>
          <a:xfrm>
            <a:off x="5335414" y="2287800"/>
            <a:ext cx="3483466" cy="2519397"/>
          </a:xfrm>
          <a:prstGeom prst="rect">
            <a:avLst/>
          </a:prstGeom>
        </p:spPr>
      </p:pic>
      <p:pic>
        <p:nvPicPr>
          <p:cNvPr id="4" name="Image 3"/>
          <p:cNvPicPr>
            <a:picLocks noChangeAspect="1"/>
          </p:cNvPicPr>
          <p:nvPr/>
        </p:nvPicPr>
        <p:blipFill>
          <a:blip r:embed="rId5"/>
          <a:stretch>
            <a:fillRect/>
          </a:stretch>
        </p:blipFill>
        <p:spPr>
          <a:xfrm>
            <a:off x="1181100" y="2441805"/>
            <a:ext cx="3390900" cy="1428750"/>
          </a:xfrm>
          <a:prstGeom prst="rect">
            <a:avLst/>
          </a:prstGeom>
        </p:spPr>
      </p:pic>
    </p:spTree>
    <p:extLst>
      <p:ext uri="{BB962C8B-B14F-4D97-AF65-F5344CB8AC3E}">
        <p14:creationId xmlns:p14="http://schemas.microsoft.com/office/powerpoint/2010/main" val="20013343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66</a:t>
            </a:fld>
            <a:endParaRPr lang="fr-FR" dirty="0"/>
          </a:p>
        </p:txBody>
      </p:sp>
      <p:pic>
        <p:nvPicPr>
          <p:cNvPr id="3" name="Image 2"/>
          <p:cNvPicPr>
            <a:picLocks noChangeAspect="1"/>
          </p:cNvPicPr>
          <p:nvPr/>
        </p:nvPicPr>
        <p:blipFill rotWithShape="1">
          <a:blip r:embed="rId2"/>
          <a:srcRect l="5835" r="3419"/>
          <a:stretch/>
        </p:blipFill>
        <p:spPr>
          <a:xfrm>
            <a:off x="5077458" y="1317948"/>
            <a:ext cx="2854961" cy="2025842"/>
          </a:xfrm>
          <a:prstGeom prst="rect">
            <a:avLst/>
          </a:prstGeom>
        </p:spPr>
      </p:pic>
      <p:pic>
        <p:nvPicPr>
          <p:cNvPr id="6" name="Image 5"/>
          <p:cNvPicPr>
            <a:picLocks noChangeAspect="1"/>
          </p:cNvPicPr>
          <p:nvPr/>
        </p:nvPicPr>
        <p:blipFill rotWithShape="1">
          <a:blip r:embed="rId3"/>
          <a:srcRect l="5492" t="8750" r="2486" b="2552"/>
          <a:stretch/>
        </p:blipFill>
        <p:spPr>
          <a:xfrm>
            <a:off x="5077458" y="3776392"/>
            <a:ext cx="2910841" cy="1791287"/>
          </a:xfrm>
          <a:prstGeom prst="rect">
            <a:avLst/>
          </a:prstGeom>
        </p:spPr>
      </p:pic>
      <p:sp>
        <p:nvSpPr>
          <p:cNvPr id="8" name="Rectangle 7"/>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Gamme de fabrication</a:t>
            </a: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9" name="Rectangle 8"/>
          <p:cNvSpPr/>
          <p:nvPr/>
        </p:nvSpPr>
        <p:spPr>
          <a:xfrm>
            <a:off x="619760" y="1661866"/>
            <a:ext cx="3423920" cy="707886"/>
          </a:xfrm>
          <a:prstGeom prst="rect">
            <a:avLst/>
          </a:prstGeom>
        </p:spPr>
        <p:txBody>
          <a:bodyPr wrap="square">
            <a:spAutoFit/>
          </a:bodyPr>
          <a:lstStyle/>
          <a:p>
            <a:r>
              <a:rPr lang="fr-FR" sz="2000" u="sng" dirty="0">
                <a:solidFill>
                  <a:srgbClr val="80276C"/>
                </a:solidFill>
              </a:rPr>
              <a:t>1- Surfaçage </a:t>
            </a:r>
            <a:br>
              <a:rPr lang="fr-FR" sz="2000" dirty="0"/>
            </a:br>
            <a:r>
              <a:rPr lang="fr-FR" sz="2000" dirty="0"/>
              <a:t>(sur l’étendue de la pièce !)</a:t>
            </a:r>
          </a:p>
        </p:txBody>
      </p:sp>
      <p:sp>
        <p:nvSpPr>
          <p:cNvPr id="10" name="Rectangle 9"/>
          <p:cNvSpPr/>
          <p:nvPr/>
        </p:nvSpPr>
        <p:spPr>
          <a:xfrm>
            <a:off x="619760" y="4179982"/>
            <a:ext cx="3423920" cy="707886"/>
          </a:xfrm>
          <a:prstGeom prst="rect">
            <a:avLst/>
          </a:prstGeom>
        </p:spPr>
        <p:txBody>
          <a:bodyPr wrap="square">
            <a:spAutoFit/>
          </a:bodyPr>
          <a:lstStyle/>
          <a:p>
            <a:r>
              <a:rPr lang="fr-FR" sz="2000" u="sng" dirty="0">
                <a:solidFill>
                  <a:srgbClr val="80276C"/>
                </a:solidFill>
              </a:rPr>
              <a:t>2- Ebauche et ½ finition </a:t>
            </a:r>
            <a:br>
              <a:rPr lang="fr-FR" sz="2000" dirty="0"/>
            </a:br>
            <a:r>
              <a:rPr lang="fr-FR" sz="2000" dirty="0"/>
              <a:t>(sur l’étendue de la pièce !)</a:t>
            </a:r>
          </a:p>
        </p:txBody>
      </p:sp>
      <p:sp>
        <p:nvSpPr>
          <p:cNvPr id="11" name="ZoneTexte 10"/>
          <p:cNvSpPr txBox="1"/>
          <p:nvPr/>
        </p:nvSpPr>
        <p:spPr>
          <a:xfrm>
            <a:off x="1645920" y="2373324"/>
            <a:ext cx="1712713" cy="369332"/>
          </a:xfrm>
          <a:prstGeom prst="rect">
            <a:avLst/>
          </a:prstGeom>
          <a:noFill/>
        </p:spPr>
        <p:txBody>
          <a:bodyPr wrap="none" rtlCol="0">
            <a:spAutoFit/>
          </a:bodyPr>
          <a:lstStyle/>
          <a:p>
            <a:r>
              <a:rPr lang="fr-FR" dirty="0"/>
              <a:t>Fraise à surfacer</a:t>
            </a:r>
          </a:p>
        </p:txBody>
      </p:sp>
      <p:sp>
        <p:nvSpPr>
          <p:cNvPr id="12" name="ZoneTexte 11"/>
          <p:cNvSpPr txBox="1"/>
          <p:nvPr/>
        </p:nvSpPr>
        <p:spPr>
          <a:xfrm>
            <a:off x="1645919" y="4938124"/>
            <a:ext cx="3104119" cy="369332"/>
          </a:xfrm>
          <a:prstGeom prst="rect">
            <a:avLst/>
          </a:prstGeom>
          <a:noFill/>
        </p:spPr>
        <p:txBody>
          <a:bodyPr wrap="none" rtlCol="0">
            <a:spAutoFit/>
          </a:bodyPr>
          <a:lstStyle/>
          <a:p>
            <a:r>
              <a:rPr lang="fr-FR" dirty="0"/>
              <a:t>Fraise Torique / hémisphérique</a:t>
            </a:r>
          </a:p>
        </p:txBody>
      </p:sp>
      <p:pic>
        <p:nvPicPr>
          <p:cNvPr id="14" name="Image 13"/>
          <p:cNvPicPr>
            <a:picLocks noChangeAspect="1"/>
          </p:cNvPicPr>
          <p:nvPr/>
        </p:nvPicPr>
        <p:blipFill rotWithShape="1">
          <a:blip r:embed="rId4"/>
          <a:srcRect l="70926" t="23854" r="7068" b="22773"/>
          <a:stretch/>
        </p:blipFill>
        <p:spPr>
          <a:xfrm>
            <a:off x="1245736" y="2393248"/>
            <a:ext cx="400183" cy="301672"/>
          </a:xfrm>
          <a:prstGeom prst="rect">
            <a:avLst/>
          </a:prstGeom>
        </p:spPr>
      </p:pic>
      <p:pic>
        <p:nvPicPr>
          <p:cNvPr id="15" name="Image 14"/>
          <p:cNvPicPr>
            <a:picLocks noChangeAspect="1"/>
          </p:cNvPicPr>
          <p:nvPr/>
        </p:nvPicPr>
        <p:blipFill rotWithShape="1">
          <a:blip r:embed="rId4"/>
          <a:srcRect l="44138" t="11927" r="44013" b="15095"/>
          <a:stretch/>
        </p:blipFill>
        <p:spPr>
          <a:xfrm>
            <a:off x="1412147" y="4887868"/>
            <a:ext cx="215475" cy="412481"/>
          </a:xfrm>
          <a:prstGeom prst="rect">
            <a:avLst/>
          </a:prstGeom>
        </p:spPr>
      </p:pic>
    </p:spTree>
    <p:extLst>
      <p:ext uri="{BB962C8B-B14F-4D97-AF65-F5344CB8AC3E}">
        <p14:creationId xmlns:p14="http://schemas.microsoft.com/office/powerpoint/2010/main" val="17637127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4"/>
          </p:nvPr>
        </p:nvSpPr>
        <p:spPr/>
        <p:txBody>
          <a:bodyPr/>
          <a:lstStyle/>
          <a:p>
            <a:fld id="{5A4C5B2E-C222-42BA-A6AE-2E2D0C9DED18}" type="slidenum">
              <a:rPr lang="fr-FR" smtClean="0"/>
              <a:pPr/>
              <a:t>67</a:t>
            </a:fld>
            <a:endParaRPr lang="fr-FR" dirty="0"/>
          </a:p>
        </p:txBody>
      </p:sp>
      <p:pic>
        <p:nvPicPr>
          <p:cNvPr id="5" name="Image 4"/>
          <p:cNvPicPr>
            <a:picLocks noChangeAspect="1"/>
          </p:cNvPicPr>
          <p:nvPr/>
        </p:nvPicPr>
        <p:blipFill rotWithShape="1">
          <a:blip r:embed="rId2"/>
          <a:srcRect l="9582" t="8710" r="5168" b="6034"/>
          <a:stretch/>
        </p:blipFill>
        <p:spPr>
          <a:xfrm>
            <a:off x="4988560" y="1309586"/>
            <a:ext cx="3190240" cy="1720844"/>
          </a:xfrm>
          <a:prstGeom prst="rect">
            <a:avLst/>
          </a:prstGeom>
        </p:spPr>
      </p:pic>
      <p:sp>
        <p:nvSpPr>
          <p:cNvPr id="6" name="Rectangle 5"/>
          <p:cNvSpPr/>
          <p:nvPr/>
        </p:nvSpPr>
        <p:spPr>
          <a:xfrm>
            <a:off x="902825" y="312516"/>
            <a:ext cx="6180881" cy="400110"/>
          </a:xfrm>
          <a:prstGeom prst="rect">
            <a:avLst/>
          </a:prstGeom>
        </p:spPr>
        <p:txBody>
          <a:bodyPr wrap="square">
            <a:spAutoFit/>
          </a:bodyPr>
          <a:lstStyle/>
          <a:p>
            <a:pPr lvl="0" algn="ctr" eaLnBrk="0" fontAlgn="base" hangingPunct="0">
              <a:spcBef>
                <a:spcPct val="0"/>
              </a:spcBef>
              <a:spcAft>
                <a:spcPct val="0"/>
              </a:spcAft>
            </a:pPr>
            <a:r>
              <a:rPr lang="fr-FR" altLang="fr-FR" sz="2000" b="1" u="sng" dirty="0">
                <a:solidFill>
                  <a:srgbClr val="80276C"/>
                </a:solidFill>
                <a:latin typeface="Verdana" panose="020B0604030504040204" pitchFamily="34" charset="0"/>
                <a:ea typeface="Verdana" panose="020B0604030504040204" pitchFamily="34" charset="0"/>
              </a:rPr>
              <a:t>Gamme de fabrication</a:t>
            </a:r>
            <a:endParaRPr lang="fr-FR" altLang="fr-FR" sz="2000" i="1" dirty="0">
              <a:solidFill>
                <a:srgbClr val="80276C"/>
              </a:solidFill>
              <a:latin typeface="Verdana" panose="020B0604030504040204" pitchFamily="34" charset="0"/>
              <a:ea typeface="Verdana" panose="020B0604030504040204" pitchFamily="34" charset="0"/>
            </a:endParaRPr>
          </a:p>
        </p:txBody>
      </p:sp>
      <p:sp>
        <p:nvSpPr>
          <p:cNvPr id="7" name="Rectangle 6"/>
          <p:cNvSpPr/>
          <p:nvPr/>
        </p:nvSpPr>
        <p:spPr>
          <a:xfrm>
            <a:off x="619760" y="1418026"/>
            <a:ext cx="3423920" cy="400110"/>
          </a:xfrm>
          <a:prstGeom prst="rect">
            <a:avLst/>
          </a:prstGeom>
        </p:spPr>
        <p:txBody>
          <a:bodyPr wrap="square">
            <a:spAutoFit/>
          </a:bodyPr>
          <a:lstStyle/>
          <a:p>
            <a:r>
              <a:rPr lang="fr-FR" sz="2000" u="sng" dirty="0">
                <a:solidFill>
                  <a:srgbClr val="80276C"/>
                </a:solidFill>
              </a:rPr>
              <a:t>3- Surfaçage plan de joint </a:t>
            </a:r>
            <a:endParaRPr lang="fr-FR" sz="2000" dirty="0"/>
          </a:p>
        </p:txBody>
      </p:sp>
      <p:sp>
        <p:nvSpPr>
          <p:cNvPr id="9" name="ZoneTexte 8"/>
          <p:cNvSpPr txBox="1"/>
          <p:nvPr/>
        </p:nvSpPr>
        <p:spPr>
          <a:xfrm>
            <a:off x="1063199" y="1926168"/>
            <a:ext cx="3104119" cy="369332"/>
          </a:xfrm>
          <a:prstGeom prst="rect">
            <a:avLst/>
          </a:prstGeom>
          <a:noFill/>
        </p:spPr>
        <p:txBody>
          <a:bodyPr wrap="none" rtlCol="0">
            <a:spAutoFit/>
          </a:bodyPr>
          <a:lstStyle/>
          <a:p>
            <a:r>
              <a:rPr lang="fr-FR" dirty="0"/>
              <a:t>Fraise Torique / hémisphérique</a:t>
            </a:r>
          </a:p>
        </p:txBody>
      </p:sp>
      <p:sp>
        <p:nvSpPr>
          <p:cNvPr id="10" name="ZoneTexte 9"/>
          <p:cNvSpPr txBox="1"/>
          <p:nvPr/>
        </p:nvSpPr>
        <p:spPr>
          <a:xfrm>
            <a:off x="1796905" y="2295500"/>
            <a:ext cx="3047373" cy="923330"/>
          </a:xfrm>
          <a:prstGeom prst="rect">
            <a:avLst/>
          </a:prstGeom>
          <a:noFill/>
          <a:ln>
            <a:solidFill>
              <a:srgbClr val="80276C"/>
            </a:solidFill>
          </a:ln>
        </p:spPr>
        <p:txBody>
          <a:bodyPr wrap="none" rtlCol="0">
            <a:spAutoFit/>
          </a:bodyPr>
          <a:lstStyle/>
          <a:p>
            <a:r>
              <a:rPr lang="fr-FR" dirty="0"/>
              <a:t>fraisage en spirale </a:t>
            </a:r>
          </a:p>
          <a:p>
            <a:r>
              <a:rPr lang="fr-FR" dirty="0"/>
              <a:t>ou </a:t>
            </a:r>
            <a:r>
              <a:rPr lang="fr-FR" dirty="0" err="1"/>
              <a:t>contournage</a:t>
            </a:r>
            <a:r>
              <a:rPr lang="fr-FR" dirty="0"/>
              <a:t> (</a:t>
            </a:r>
            <a:r>
              <a:rPr lang="fr-FR" dirty="0" err="1"/>
              <a:t>Prismatic</a:t>
            </a:r>
            <a:r>
              <a:rPr lang="fr-FR" dirty="0"/>
              <a:t>)</a:t>
            </a:r>
          </a:p>
          <a:p>
            <a:r>
              <a:rPr lang="fr-FR" dirty="0"/>
              <a:t>ou usinage de poche (ouverte)</a:t>
            </a:r>
          </a:p>
        </p:txBody>
      </p:sp>
      <p:sp>
        <p:nvSpPr>
          <p:cNvPr id="11" name="Rectangle 10"/>
          <p:cNvSpPr/>
          <p:nvPr/>
        </p:nvSpPr>
        <p:spPr>
          <a:xfrm rot="18933505">
            <a:off x="1008160" y="2324588"/>
            <a:ext cx="1288926" cy="369332"/>
          </a:xfrm>
          <a:prstGeom prst="rect">
            <a:avLst/>
          </a:prstGeom>
        </p:spPr>
        <p:txBody>
          <a:bodyPr wrap="square">
            <a:spAutoFit/>
          </a:bodyPr>
          <a:lstStyle/>
          <a:p>
            <a:r>
              <a:rPr lang="fr-FR" u="sng" dirty="0">
                <a:solidFill>
                  <a:srgbClr val="80276C"/>
                </a:solidFill>
              </a:rPr>
              <a:t>macro</a:t>
            </a:r>
            <a:endParaRPr lang="fr-FR" dirty="0"/>
          </a:p>
        </p:txBody>
      </p:sp>
      <p:sp>
        <p:nvSpPr>
          <p:cNvPr id="12" name="Rectangle 11"/>
          <p:cNvSpPr/>
          <p:nvPr/>
        </p:nvSpPr>
        <p:spPr>
          <a:xfrm>
            <a:off x="619760" y="3514968"/>
            <a:ext cx="4937760" cy="400110"/>
          </a:xfrm>
          <a:prstGeom prst="rect">
            <a:avLst/>
          </a:prstGeom>
        </p:spPr>
        <p:txBody>
          <a:bodyPr wrap="square">
            <a:spAutoFit/>
          </a:bodyPr>
          <a:lstStyle/>
          <a:p>
            <a:r>
              <a:rPr lang="fr-FR" sz="2000" u="sng" dirty="0">
                <a:solidFill>
                  <a:srgbClr val="80276C"/>
                </a:solidFill>
              </a:rPr>
              <a:t>4- Finition partie Haute (niveau Z &amp; spirale) </a:t>
            </a:r>
            <a:endParaRPr lang="fr-FR" sz="2000" dirty="0"/>
          </a:p>
        </p:txBody>
      </p:sp>
      <p:sp>
        <p:nvSpPr>
          <p:cNvPr id="13" name="ZoneTexte 12"/>
          <p:cNvSpPr txBox="1"/>
          <p:nvPr/>
        </p:nvSpPr>
        <p:spPr>
          <a:xfrm>
            <a:off x="1063198" y="3904258"/>
            <a:ext cx="3549561" cy="646331"/>
          </a:xfrm>
          <a:prstGeom prst="rect">
            <a:avLst/>
          </a:prstGeom>
          <a:noFill/>
        </p:spPr>
        <p:txBody>
          <a:bodyPr wrap="none" rtlCol="0">
            <a:spAutoFit/>
          </a:bodyPr>
          <a:lstStyle/>
          <a:p>
            <a:r>
              <a:rPr lang="fr-FR" dirty="0"/>
              <a:t>Fraise Torique / hémisphérique</a:t>
            </a:r>
            <a:br>
              <a:rPr lang="fr-FR" dirty="0"/>
            </a:br>
            <a:r>
              <a:rPr lang="fr-FR" dirty="0"/>
              <a:t> (Ne pas ré-usiner le plan supérieur)</a:t>
            </a:r>
          </a:p>
        </p:txBody>
      </p:sp>
      <p:pic>
        <p:nvPicPr>
          <p:cNvPr id="14" name="Image 13"/>
          <p:cNvPicPr>
            <a:picLocks noChangeAspect="1"/>
          </p:cNvPicPr>
          <p:nvPr/>
        </p:nvPicPr>
        <p:blipFill>
          <a:blip r:embed="rId3"/>
          <a:stretch>
            <a:fillRect/>
          </a:stretch>
        </p:blipFill>
        <p:spPr>
          <a:xfrm>
            <a:off x="5415280" y="3188900"/>
            <a:ext cx="2175510" cy="1526025"/>
          </a:xfrm>
          <a:prstGeom prst="rect">
            <a:avLst/>
          </a:prstGeom>
        </p:spPr>
      </p:pic>
      <p:sp>
        <p:nvSpPr>
          <p:cNvPr id="15" name="Rectangle 14"/>
          <p:cNvSpPr/>
          <p:nvPr/>
        </p:nvSpPr>
        <p:spPr>
          <a:xfrm>
            <a:off x="619761" y="4859062"/>
            <a:ext cx="4937760" cy="400110"/>
          </a:xfrm>
          <a:prstGeom prst="rect">
            <a:avLst/>
          </a:prstGeom>
        </p:spPr>
        <p:txBody>
          <a:bodyPr wrap="square">
            <a:spAutoFit/>
          </a:bodyPr>
          <a:lstStyle/>
          <a:p>
            <a:r>
              <a:rPr lang="fr-FR" sz="2000" u="sng" dirty="0">
                <a:solidFill>
                  <a:srgbClr val="80276C"/>
                </a:solidFill>
              </a:rPr>
              <a:t>5- Finition 4 Lobes (niveau Z &amp; spirale) </a:t>
            </a:r>
            <a:endParaRPr lang="fr-FR" sz="2000" dirty="0"/>
          </a:p>
        </p:txBody>
      </p:sp>
      <p:sp>
        <p:nvSpPr>
          <p:cNvPr id="16" name="ZoneTexte 15"/>
          <p:cNvSpPr txBox="1"/>
          <p:nvPr/>
        </p:nvSpPr>
        <p:spPr>
          <a:xfrm>
            <a:off x="1063199" y="5248352"/>
            <a:ext cx="3104119" cy="369332"/>
          </a:xfrm>
          <a:prstGeom prst="rect">
            <a:avLst/>
          </a:prstGeom>
          <a:noFill/>
        </p:spPr>
        <p:txBody>
          <a:bodyPr wrap="none" rtlCol="0">
            <a:spAutoFit/>
          </a:bodyPr>
          <a:lstStyle/>
          <a:p>
            <a:r>
              <a:rPr lang="fr-FR" dirty="0"/>
              <a:t>Fraise Torique / hémisphérique</a:t>
            </a:r>
          </a:p>
        </p:txBody>
      </p:sp>
      <p:pic>
        <p:nvPicPr>
          <p:cNvPr id="17" name="Image 16"/>
          <p:cNvPicPr>
            <a:picLocks noChangeAspect="1"/>
          </p:cNvPicPr>
          <p:nvPr/>
        </p:nvPicPr>
        <p:blipFill>
          <a:blip r:embed="rId4"/>
          <a:stretch>
            <a:fillRect/>
          </a:stretch>
        </p:blipFill>
        <p:spPr>
          <a:xfrm>
            <a:off x="4692803" y="4915662"/>
            <a:ext cx="3119639" cy="1134414"/>
          </a:xfrm>
          <a:prstGeom prst="rect">
            <a:avLst/>
          </a:prstGeom>
        </p:spPr>
      </p:pic>
      <p:pic>
        <p:nvPicPr>
          <p:cNvPr id="18" name="Image 17"/>
          <p:cNvPicPr>
            <a:picLocks noChangeAspect="1"/>
          </p:cNvPicPr>
          <p:nvPr/>
        </p:nvPicPr>
        <p:blipFill rotWithShape="1">
          <a:blip r:embed="rId5"/>
          <a:srcRect l="44138" t="11927" r="44013" b="15095"/>
          <a:stretch/>
        </p:blipFill>
        <p:spPr>
          <a:xfrm>
            <a:off x="791065" y="1795531"/>
            <a:ext cx="216000" cy="413487"/>
          </a:xfrm>
          <a:prstGeom prst="rect">
            <a:avLst/>
          </a:prstGeom>
        </p:spPr>
      </p:pic>
      <p:pic>
        <p:nvPicPr>
          <p:cNvPr id="19" name="Image 18"/>
          <p:cNvPicPr>
            <a:picLocks noChangeAspect="1"/>
          </p:cNvPicPr>
          <p:nvPr/>
        </p:nvPicPr>
        <p:blipFill rotWithShape="1">
          <a:blip r:embed="rId5"/>
          <a:srcRect l="44138" t="11927" r="44013" b="15095"/>
          <a:stretch/>
        </p:blipFill>
        <p:spPr>
          <a:xfrm>
            <a:off x="759170" y="3860126"/>
            <a:ext cx="216000" cy="413487"/>
          </a:xfrm>
          <a:prstGeom prst="rect">
            <a:avLst/>
          </a:prstGeom>
        </p:spPr>
      </p:pic>
      <p:pic>
        <p:nvPicPr>
          <p:cNvPr id="20" name="Image 19"/>
          <p:cNvPicPr>
            <a:picLocks noChangeAspect="1"/>
          </p:cNvPicPr>
          <p:nvPr/>
        </p:nvPicPr>
        <p:blipFill rotWithShape="1">
          <a:blip r:embed="rId5"/>
          <a:srcRect l="44138" t="11927" r="44013" b="15095"/>
          <a:stretch/>
        </p:blipFill>
        <p:spPr>
          <a:xfrm>
            <a:off x="791065" y="5204220"/>
            <a:ext cx="216000" cy="413487"/>
          </a:xfrm>
          <a:prstGeom prst="rect">
            <a:avLst/>
          </a:prstGeom>
        </p:spPr>
      </p:pic>
      <p:pic>
        <p:nvPicPr>
          <p:cNvPr id="21" name="Image 20" descr="File:Attention Sign.svg - Wikimedia Commons">
            <a:extLst>
              <a:ext uri="{FF2B5EF4-FFF2-40B4-BE49-F238E27FC236}">
                <a16:creationId xmlns:a16="http://schemas.microsoft.com/office/drawing/2014/main" id="{F014CD44-4593-4DB0-AE05-A8E1B7F6BA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65075" y="5768661"/>
            <a:ext cx="576723" cy="505022"/>
          </a:xfrm>
          <a:prstGeom prst="rect">
            <a:avLst/>
          </a:prstGeom>
        </p:spPr>
      </p:pic>
    </p:spTree>
    <p:extLst>
      <p:ext uri="{BB962C8B-B14F-4D97-AF65-F5344CB8AC3E}">
        <p14:creationId xmlns:p14="http://schemas.microsoft.com/office/powerpoint/2010/main" val="291097160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17865</TotalTime>
  <Words>3905</Words>
  <Application>Microsoft Office PowerPoint</Application>
  <PresentationFormat>Affichage à l'écran (4:3)</PresentationFormat>
  <Paragraphs>672</Paragraphs>
  <Slides>67</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67</vt:i4>
      </vt:variant>
    </vt:vector>
  </HeadingPairs>
  <TitlesOfParts>
    <vt:vector size="72" baseType="lpstr">
      <vt:lpstr>Arial</vt:lpstr>
      <vt:lpstr>Calibri</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Flavien Guerin</dc:creator>
  <cp:lastModifiedBy>KREMER Arnaud</cp:lastModifiedBy>
  <cp:revision>637</cp:revision>
  <cp:lastPrinted>2019-04-16T13:00:43Z</cp:lastPrinted>
  <dcterms:created xsi:type="dcterms:W3CDTF">2018-12-14T10:04:20Z</dcterms:created>
  <dcterms:modified xsi:type="dcterms:W3CDTF">2024-09-06T09:30:03Z</dcterms:modified>
</cp:coreProperties>
</file>