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9"/>
  </p:notesMasterIdLst>
  <p:handoutMasterIdLst>
    <p:handoutMasterId r:id="rId70"/>
  </p:handoutMasterIdLst>
  <p:sldIdLst>
    <p:sldId id="256" r:id="rId5"/>
    <p:sldId id="394" r:id="rId6"/>
    <p:sldId id="312" r:id="rId7"/>
    <p:sldId id="262" r:id="rId8"/>
    <p:sldId id="263" r:id="rId9"/>
    <p:sldId id="264" r:id="rId10"/>
    <p:sldId id="267" r:id="rId11"/>
    <p:sldId id="319" r:id="rId12"/>
    <p:sldId id="321" r:id="rId13"/>
    <p:sldId id="393" r:id="rId14"/>
    <p:sldId id="403" r:id="rId15"/>
    <p:sldId id="400" r:id="rId16"/>
    <p:sldId id="268" r:id="rId17"/>
    <p:sldId id="335" r:id="rId18"/>
    <p:sldId id="269" r:id="rId19"/>
    <p:sldId id="395" r:id="rId20"/>
    <p:sldId id="270" r:id="rId21"/>
    <p:sldId id="272" r:id="rId22"/>
    <p:sldId id="322" r:id="rId23"/>
    <p:sldId id="323" r:id="rId24"/>
    <p:sldId id="324" r:id="rId25"/>
    <p:sldId id="325" r:id="rId26"/>
    <p:sldId id="326" r:id="rId27"/>
    <p:sldId id="328" r:id="rId28"/>
    <p:sldId id="401" r:id="rId29"/>
    <p:sldId id="385" r:id="rId30"/>
    <p:sldId id="327" r:id="rId31"/>
    <p:sldId id="329" r:id="rId32"/>
    <p:sldId id="330" r:id="rId33"/>
    <p:sldId id="337" r:id="rId34"/>
    <p:sldId id="396" r:id="rId35"/>
    <p:sldId id="331" r:id="rId36"/>
    <p:sldId id="332" r:id="rId37"/>
    <p:sldId id="386" r:id="rId38"/>
    <p:sldId id="345" r:id="rId39"/>
    <p:sldId id="344" r:id="rId40"/>
    <p:sldId id="343" r:id="rId41"/>
    <p:sldId id="342" r:id="rId42"/>
    <p:sldId id="397" r:id="rId43"/>
    <p:sldId id="341" r:id="rId44"/>
    <p:sldId id="340" r:id="rId45"/>
    <p:sldId id="333" r:id="rId46"/>
    <p:sldId id="353" r:id="rId47"/>
    <p:sldId id="387" r:id="rId48"/>
    <p:sldId id="352" r:id="rId49"/>
    <p:sldId id="351" r:id="rId50"/>
    <p:sldId id="350" r:id="rId51"/>
    <p:sldId id="349" r:id="rId52"/>
    <p:sldId id="388" r:id="rId53"/>
    <p:sldId id="389" r:id="rId54"/>
    <p:sldId id="390" r:id="rId55"/>
    <p:sldId id="347" r:id="rId56"/>
    <p:sldId id="346" r:id="rId57"/>
    <p:sldId id="348" r:id="rId58"/>
    <p:sldId id="399" r:id="rId59"/>
    <p:sldId id="354" r:id="rId60"/>
    <p:sldId id="355" r:id="rId61"/>
    <p:sldId id="356" r:id="rId62"/>
    <p:sldId id="365" r:id="rId63"/>
    <p:sldId id="366" r:id="rId64"/>
    <p:sldId id="357" r:id="rId65"/>
    <p:sldId id="359" r:id="rId66"/>
    <p:sldId id="362" r:id="rId67"/>
    <p:sldId id="391" r:id="rId68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01" userDrawn="1">
          <p15:clr>
            <a:srgbClr val="A4A3A4"/>
          </p15:clr>
        </p15:guide>
        <p15:guide id="2" pos="458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276C"/>
    <a:srgbClr val="00FF00"/>
    <a:srgbClr val="E36B09"/>
    <a:srgbClr val="7030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1" d="100"/>
          <a:sy n="81" d="100"/>
        </p:scale>
        <p:origin x="1454" y="67"/>
      </p:cViewPr>
      <p:guideLst>
        <p:guide orient="horz" pos="2001"/>
        <p:guide pos="4581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64" d="100"/>
          <a:sy n="64" d="100"/>
        </p:scale>
        <p:origin x="3115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slide" Target="slides/slide62.xml"/><Relationship Id="rId74" Type="http://schemas.openxmlformats.org/officeDocument/2006/relationships/tableStyles" Target="tableStyles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viewProps" Target="view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" Type="http://schemas.openxmlformats.org/officeDocument/2006/relationships/slide" Target="slides/slide3.xml"/><Relationship Id="rId71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5D403F-C0D3-4257-A38A-130D42C98E52}" type="datetimeFigureOut">
              <a:rPr lang="fr-FR" smtClean="0"/>
              <a:t>16/09/2025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1ABA4A-1700-41D3-A3BE-5036818EBD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07959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226D38-034E-4AAC-890A-471F570431B0}" type="datetimeFigureOut">
              <a:rPr lang="fr-FR" smtClean="0"/>
              <a:t>16/09/2025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BF7C98-E827-4A75-AE0F-CACC0F731CA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03265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../slides/slide2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422381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hlinkClick r:id="rId2" action="ppaction://hlinksldjump"/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23529">
            <a:off x="7608815" y="93589"/>
            <a:ext cx="484296" cy="457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68558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34137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eg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>
          <a:xfrm flipV="1">
            <a:off x="127322" y="6501245"/>
            <a:ext cx="892408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ZoneTexte 7"/>
          <p:cNvSpPr txBox="1"/>
          <p:nvPr userDrawn="1"/>
        </p:nvSpPr>
        <p:spPr>
          <a:xfrm>
            <a:off x="17362" y="6500634"/>
            <a:ext cx="9144000" cy="276999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defTabSz="8970963">
              <a:tabLst>
                <a:tab pos="173038" algn="l"/>
                <a:tab pos="4479925" algn="ctr"/>
                <a:tab pos="8785225" algn="r"/>
              </a:tabLst>
            </a:pPr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CAO 2A	TP Fry Basket (partie Surfacique)	</a:t>
            </a:r>
            <a:fld id="{2ACD203D-A894-4A2F-8C98-6B1E1B1E838D}" type="slidenum">
              <a:rPr lang="fr-FR" sz="1200" smtClean="0">
                <a:latin typeface="Arial" panose="020B0604020202020204" pitchFamily="34" charset="0"/>
                <a:cs typeface="Arial" panose="020B0604020202020204" pitchFamily="34" charset="0"/>
              </a:rPr>
              <a:t>‹N°›</a:t>
            </a:fld>
            <a:endParaRPr lang="fr-FR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941" y="67415"/>
            <a:ext cx="3007981" cy="900000"/>
          </a:xfrm>
          <a:prstGeom prst="rect">
            <a:avLst/>
          </a:prstGeom>
        </p:spPr>
      </p:pic>
      <p:pic>
        <p:nvPicPr>
          <p:cNvPr id="9" name="image1.jpeg"/>
          <p:cNvPicPr>
            <a:picLocks noChangeAspect="1" noChangeArrowheads="1"/>
          </p:cNvPicPr>
          <p:nvPr userDrawn="1"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31438" y="844813"/>
            <a:ext cx="456153" cy="140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55A0D6B-780A-418A-867D-EC33C9EA6442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8190338" y="91697"/>
            <a:ext cx="925721" cy="851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6620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9.xml"/><Relationship Id="rId13" Type="http://schemas.openxmlformats.org/officeDocument/2006/relationships/slide" Target="slide8.xml"/><Relationship Id="rId3" Type="http://schemas.openxmlformats.org/officeDocument/2006/relationships/slide" Target="slide6.xml"/><Relationship Id="rId7" Type="http://schemas.openxmlformats.org/officeDocument/2006/relationships/slide" Target="slide16.xml"/><Relationship Id="rId12" Type="http://schemas.openxmlformats.org/officeDocument/2006/relationships/slide" Target="slide57.xml"/><Relationship Id="rId2" Type="http://schemas.openxmlformats.org/officeDocument/2006/relationships/slide" Target="slide3.xml"/><Relationship Id="rId16" Type="http://schemas.openxmlformats.org/officeDocument/2006/relationships/slide" Target="slide5.xml"/><Relationship Id="rId1" Type="http://schemas.openxmlformats.org/officeDocument/2006/relationships/slideLayout" Target="../slideLayouts/slideLayout2.xml"/><Relationship Id="rId6" Type="http://schemas.openxmlformats.org/officeDocument/2006/relationships/slide" Target="slide36.xml"/><Relationship Id="rId11" Type="http://schemas.openxmlformats.org/officeDocument/2006/relationships/slide" Target="slide55.xml"/><Relationship Id="rId5" Type="http://schemas.openxmlformats.org/officeDocument/2006/relationships/slide" Target="slide31.xml"/><Relationship Id="rId15" Type="http://schemas.openxmlformats.org/officeDocument/2006/relationships/slide" Target="slide63.xml"/><Relationship Id="rId10" Type="http://schemas.openxmlformats.org/officeDocument/2006/relationships/slide" Target="slide48.xml"/><Relationship Id="rId4" Type="http://schemas.openxmlformats.org/officeDocument/2006/relationships/slide" Target="slide10.xml"/><Relationship Id="rId9" Type="http://schemas.openxmlformats.org/officeDocument/2006/relationships/slide" Target="slide38.xml"/><Relationship Id="rId14" Type="http://schemas.openxmlformats.org/officeDocument/2006/relationships/slide" Target="slide5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1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sv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6.png"/><Relationship Id="rId7" Type="http://schemas.microsoft.com/office/2007/relationships/hdphoto" Target="../media/hdphoto3.wdp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microsoft.com/office/2007/relationships/hdphoto" Target="../media/hdphoto2.wdp"/><Relationship Id="rId4" Type="http://schemas.openxmlformats.org/officeDocument/2006/relationships/image" Target="../media/image4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sv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Relationship Id="rId4" Type="http://schemas.microsoft.com/office/2007/relationships/hdphoto" Target="../media/hdphoto5.wdp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sv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2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png"/><Relationship Id="rId4" Type="http://schemas.openxmlformats.org/officeDocument/2006/relationships/image" Target="../media/image105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9.png"/><Relationship Id="rId4" Type="http://schemas.openxmlformats.org/officeDocument/2006/relationships/image" Target="../media/image108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4.png"/><Relationship Id="rId4" Type="http://schemas.openxmlformats.org/officeDocument/2006/relationships/image" Target="../media/image113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svg"/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5.png"/><Relationship Id="rId4" Type="http://schemas.openxmlformats.org/officeDocument/2006/relationships/image" Target="../media/image128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1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2"/>
          <p:cNvSpPr>
            <a:spLocks noChangeArrowheads="1"/>
          </p:cNvSpPr>
          <p:nvPr/>
        </p:nvSpPr>
        <p:spPr bwMode="auto">
          <a:xfrm>
            <a:off x="0" y="2149588"/>
            <a:ext cx="9144000" cy="3423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740146" tIns="19044" rIns="1733004" bIns="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2100" dirty="0">
                <a:solidFill>
                  <a:srgbClr val="80276C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TP Surfacique (Poignée « Fry Basket »)</a:t>
            </a:r>
            <a:endParaRPr lang="fr-FR" altLang="fr-FR" sz="1350" dirty="0">
              <a:solidFill>
                <a:srgbClr val="80276C"/>
              </a:solidFill>
              <a:latin typeface="Arial" panose="020B0604020202020204" pitchFamily="34" charset="0"/>
            </a:endParaRPr>
          </a:p>
        </p:txBody>
      </p:sp>
      <p:sp>
        <p:nvSpPr>
          <p:cNvPr id="11" name="Rectangle 14"/>
          <p:cNvSpPr>
            <a:spLocks noChangeArrowheads="1"/>
          </p:cNvSpPr>
          <p:nvPr/>
        </p:nvSpPr>
        <p:spPr bwMode="auto">
          <a:xfrm>
            <a:off x="0" y="1457188"/>
            <a:ext cx="9144000" cy="4385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2400" u="sng" dirty="0">
                <a:solidFill>
                  <a:srgbClr val="80276C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CAO (2A) - Concevoir</a:t>
            </a:r>
            <a:endParaRPr lang="fr-FR" altLang="fr-FR" sz="900" u="sng" dirty="0">
              <a:solidFill>
                <a:srgbClr val="80276C"/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486636" y="2907754"/>
            <a:ext cx="4367996" cy="25391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6198"/>
            <a:r>
              <a:rPr lang="fr-FR" sz="1500" b="1" i="1" u="sng" dirty="0">
                <a:solidFill>
                  <a:srgbClr val="E36B09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Objectifs du TP</a:t>
            </a:r>
            <a:endParaRPr lang="fr-FR" sz="1500" b="1" i="1" u="sng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>
              <a:spcBef>
                <a:spcPts val="26"/>
              </a:spcBef>
            </a:pPr>
            <a:r>
              <a:rPr lang="fr-FR" b="1" dirty="0">
                <a:latin typeface="Arial" panose="020B0604020202020204" pitchFamily="34" charset="0"/>
                <a:ea typeface="Arial" panose="020B0604020202020204" pitchFamily="34" charset="0"/>
              </a:rPr>
              <a:t> </a:t>
            </a:r>
            <a:endParaRPr lang="fr-FR" sz="1350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56198">
              <a:spcBef>
                <a:spcPts val="4"/>
              </a:spcBef>
            </a:pPr>
            <a:r>
              <a:rPr lang="fr-FR" sz="1350" dirty="0">
                <a:latin typeface="Arial" panose="020B0604020202020204" pitchFamily="34" charset="0"/>
                <a:ea typeface="Arial" panose="020B0604020202020204" pitchFamily="34" charset="0"/>
              </a:rPr>
              <a:t>A l’issue de ce travail, vous serez capable de :</a:t>
            </a:r>
          </a:p>
          <a:p>
            <a:pPr marL="56198">
              <a:spcBef>
                <a:spcPts val="4"/>
              </a:spcBef>
            </a:pPr>
            <a:endParaRPr lang="fr-FR" sz="1200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600075" lvl="1" indent="-257175" algn="just">
              <a:buFont typeface="Arial" panose="020B0604020202020204" pitchFamily="34" charset="0"/>
              <a:buChar char="-"/>
            </a:pPr>
            <a:r>
              <a:rPr lang="fr-FR" sz="1350" dirty="0">
                <a:latin typeface="Arial" panose="020B0604020202020204" pitchFamily="34" charset="0"/>
                <a:ea typeface="Arial" panose="020B0604020202020204" pitchFamily="34" charset="0"/>
              </a:rPr>
              <a:t>Modéliser une pièce CAO avec des outils surfaciques.</a:t>
            </a:r>
          </a:p>
          <a:p>
            <a:pPr marL="600075" lvl="1" indent="-257175" algn="just">
              <a:buFont typeface="Arial" panose="020B0604020202020204" pitchFamily="34" charset="0"/>
              <a:buChar char="-"/>
            </a:pPr>
            <a:endParaRPr lang="fr-FR" sz="1200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600075" lvl="1" indent="-257175" algn="just">
              <a:buFont typeface="Arial" panose="020B0604020202020204" pitchFamily="34" charset="0"/>
              <a:buChar char="-"/>
            </a:pPr>
            <a:r>
              <a:rPr lang="fr-FR" sz="1350" dirty="0">
                <a:latin typeface="Arial" panose="020B0604020202020204" pitchFamily="34" charset="0"/>
                <a:ea typeface="Arial" panose="020B0604020202020204" pitchFamily="34" charset="0"/>
              </a:rPr>
              <a:t>Création d’une pièce « parent » et de pièces « enfants</a:t>
            </a:r>
          </a:p>
          <a:p>
            <a:pPr marL="600075" lvl="1" indent="-257175" algn="just">
              <a:buFont typeface="Arial" panose="020B0604020202020204" pitchFamily="34" charset="0"/>
              <a:buChar char="-"/>
            </a:pPr>
            <a:endParaRPr lang="fr-FR" sz="1200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600075" lvl="1" indent="-257175" algn="just">
              <a:buFont typeface="Arial" panose="020B0604020202020204" pitchFamily="34" charset="0"/>
              <a:buChar char="-"/>
            </a:pPr>
            <a:r>
              <a:rPr lang="fr-FR" sz="1350" dirty="0">
                <a:latin typeface="Arial" panose="020B0604020202020204" pitchFamily="34" charset="0"/>
                <a:ea typeface="Arial" panose="020B0604020202020204" pitchFamily="34" charset="0"/>
              </a:rPr>
              <a:t>Réaliser un modèle robuste</a:t>
            </a:r>
            <a:endParaRPr lang="fr-FR" sz="1200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r>
              <a:rPr lang="fr-FR" sz="900" dirty="0">
                <a:latin typeface="Arial" panose="020B0604020202020204" pitchFamily="34" charset="0"/>
                <a:ea typeface="Arial" panose="020B0604020202020204" pitchFamily="34" charset="0"/>
              </a:rPr>
              <a:t> </a:t>
            </a:r>
            <a:endParaRPr lang="fr-FR" sz="1200" dirty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270" y="2745801"/>
            <a:ext cx="3744694" cy="1504348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3"/>
          <a:srcRect t="15752" r="50764" b="3597"/>
          <a:stretch/>
        </p:blipFill>
        <p:spPr>
          <a:xfrm>
            <a:off x="473393" y="4543955"/>
            <a:ext cx="2109787" cy="1805911"/>
          </a:xfrm>
          <a:prstGeom prst="rect">
            <a:avLst/>
          </a:prstGeom>
        </p:spPr>
      </p:pic>
      <p:sp>
        <p:nvSpPr>
          <p:cNvPr id="2" name="Ellipse 1"/>
          <p:cNvSpPr/>
          <p:nvPr/>
        </p:nvSpPr>
        <p:spPr>
          <a:xfrm>
            <a:off x="1782317" y="4411980"/>
            <a:ext cx="990600" cy="5867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4" name="Connecteur en arc 3"/>
          <p:cNvCxnSpPr>
            <a:stCxn id="2" idx="6"/>
          </p:cNvCxnSpPr>
          <p:nvPr/>
        </p:nvCxnSpPr>
        <p:spPr>
          <a:xfrm flipV="1">
            <a:off x="2772917" y="4250149"/>
            <a:ext cx="336672" cy="455201"/>
          </a:xfrm>
          <a:prstGeom prst="curvedConnector2">
            <a:avLst/>
          </a:prstGeom>
          <a:ln w="12700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1603579" y="6174064"/>
            <a:ext cx="346921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i="1" dirty="0">
                <a:solidFill>
                  <a:schemeClr val="accent5">
                    <a:lumMod val="60000"/>
                    <a:lumOff val="40000"/>
                  </a:schemeClr>
                </a:solidFill>
                <a:latin typeface="Helvetica" panose="020B0604020202020204" pitchFamily="34" charset="0"/>
              </a:rPr>
              <a:t>Adaptation d’un tutoriel de Dickson </a:t>
            </a:r>
            <a:r>
              <a:rPr lang="fr-FR" sz="1400" i="1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Helvetica" panose="020B0604020202020204" pitchFamily="34" charset="0"/>
              </a:rPr>
              <a:t>Sham</a:t>
            </a:r>
            <a:endParaRPr lang="fr-FR" sz="1400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3" name="Rectangle à coins arrondis 12"/>
          <p:cNvSpPr/>
          <p:nvPr/>
        </p:nvSpPr>
        <p:spPr>
          <a:xfrm rot="940061">
            <a:off x="3112663" y="5254226"/>
            <a:ext cx="2411274" cy="365190"/>
          </a:xfrm>
          <a:prstGeom prst="roundRect">
            <a:avLst>
              <a:gd name="adj" fmla="val 23013"/>
            </a:avLst>
          </a:prstGeom>
          <a:ln w="28575">
            <a:solidFill>
              <a:srgbClr val="FF0000"/>
            </a:solidFill>
            <a:prstDash val="dashDot"/>
          </a:ln>
        </p:spPr>
        <p:txBody>
          <a:bodyPr wrap="square" lIns="36000" tIns="36000" rIns="36000" bIns="36000">
            <a:spAutoFit/>
          </a:bodyPr>
          <a:lstStyle/>
          <a:p>
            <a:pPr algn="ctr"/>
            <a:r>
              <a:rPr lang="fr-FR" sz="1600" dirty="0">
                <a:solidFill>
                  <a:srgbClr val="FF0000"/>
                </a:solidFill>
              </a:rPr>
              <a:t>Partie Surfacique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946DC84-7142-4673-8C2B-7F39EAE7AE04}"/>
              </a:ext>
            </a:extLst>
          </p:cNvPr>
          <p:cNvSpPr txBox="1"/>
          <p:nvPr/>
        </p:nvSpPr>
        <p:spPr>
          <a:xfrm>
            <a:off x="8055429" y="54761"/>
            <a:ext cx="79920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200" dirty="0">
                <a:solidFill>
                  <a:srgbClr val="0070C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v2.0</a:t>
            </a:r>
            <a:endParaRPr lang="fr-FR" sz="12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53707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/>
        </p:nvSpPr>
        <p:spPr>
          <a:xfrm>
            <a:off x="2502893" y="4879648"/>
            <a:ext cx="728223" cy="25603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0000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480411" y="4863985"/>
            <a:ext cx="662021" cy="256032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0000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471430" y="3861784"/>
            <a:ext cx="881150" cy="256032"/>
          </a:xfrm>
          <a:prstGeom prst="rect">
            <a:avLst/>
          </a:prstGeom>
          <a:solidFill>
            <a:srgbClr val="E36B09"/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0000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2508562" y="3861784"/>
            <a:ext cx="801045" cy="256032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00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236976" y="437126"/>
            <a:ext cx="45445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u="sng" dirty="0">
                <a:solidFill>
                  <a:srgbClr val="80276C"/>
                </a:solidFill>
                <a:latin typeface="Arial" panose="020B0604020202020204" pitchFamily="34" charset="0"/>
              </a:rPr>
              <a:t>Sommaire</a:t>
            </a:r>
            <a:endParaRPr lang="fr-FR" altLang="fr-FR" sz="800" u="sng" dirty="0">
              <a:solidFill>
                <a:srgbClr val="80276C"/>
              </a:solidFill>
              <a:latin typeface="Arial" panose="020B0604020202020204" pitchFamily="34" charset="0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0" y="1650860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hlinkClick r:id="rId2" action="ppaction://hlinksldjump"/>
              </a:rPr>
              <a:t>Gestion des </a:t>
            </a:r>
            <a:r>
              <a:rPr lang="fr-FR" dirty="0" err="1">
                <a:hlinkClick r:id="rId2" action="ppaction://hlinksldjump"/>
              </a:rPr>
              <a:t>Catsettings</a:t>
            </a:r>
            <a:r>
              <a:rPr lang="fr-FR" dirty="0"/>
              <a:t> (pour VDI)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6079301" y="2540121"/>
            <a:ext cx="1917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hlinkClick r:id="rId3" action="ppaction://hlinksldjump"/>
              </a:rPr>
              <a:t>Créer / Enregistrer</a:t>
            </a:r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3682570" y="3455766"/>
            <a:ext cx="31632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hlinkClick r:id="rId4" action="ppaction://hlinksldjump"/>
              </a:rPr>
              <a:t>Filaire de la pièce</a:t>
            </a:r>
            <a:r>
              <a:rPr lang="fr-FR" dirty="0"/>
              <a:t> </a:t>
            </a:r>
            <a:r>
              <a:rPr lang="fr-FR" sz="1600" i="1" dirty="0"/>
              <a:t>(Aperçu Global)</a:t>
            </a:r>
            <a:endParaRPr lang="fr-FR" i="1" dirty="0"/>
          </a:p>
        </p:txBody>
      </p:sp>
      <p:sp>
        <p:nvSpPr>
          <p:cNvPr id="7" name="ZoneTexte 6"/>
          <p:cNvSpPr txBox="1"/>
          <p:nvPr/>
        </p:nvSpPr>
        <p:spPr>
          <a:xfrm>
            <a:off x="1408898" y="4807150"/>
            <a:ext cx="276389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Surface du Dessus</a:t>
            </a:r>
          </a:p>
          <a:p>
            <a:r>
              <a:rPr lang="fr-FR" dirty="0"/>
              <a:t>	- </a:t>
            </a:r>
            <a:r>
              <a:rPr lang="fr-FR" dirty="0">
                <a:hlinkClick r:id="rId5" action="ppaction://hlinksldjump"/>
              </a:rPr>
              <a:t>Filaire</a:t>
            </a:r>
            <a:endParaRPr lang="fr-FR" dirty="0"/>
          </a:p>
          <a:p>
            <a:r>
              <a:rPr lang="fr-FR" dirty="0"/>
              <a:t>	- </a:t>
            </a:r>
            <a:r>
              <a:rPr lang="fr-FR" dirty="0">
                <a:hlinkClick r:id="rId6" action="ppaction://hlinksldjump"/>
              </a:rPr>
              <a:t>Création surface</a:t>
            </a:r>
            <a:endParaRPr lang="fr-FR" dirty="0"/>
          </a:p>
        </p:txBody>
      </p:sp>
      <p:sp>
        <p:nvSpPr>
          <p:cNvPr id="8" name="ZoneTexte 7"/>
          <p:cNvSpPr txBox="1"/>
          <p:nvPr/>
        </p:nvSpPr>
        <p:spPr>
          <a:xfrm>
            <a:off x="1408898" y="3807668"/>
            <a:ext cx="276389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Surface du Latérale</a:t>
            </a:r>
          </a:p>
          <a:p>
            <a:r>
              <a:rPr lang="fr-FR" dirty="0"/>
              <a:t>	- </a:t>
            </a:r>
            <a:r>
              <a:rPr lang="fr-FR" dirty="0">
                <a:hlinkClick r:id="rId7" action="ppaction://hlinksldjump"/>
              </a:rPr>
              <a:t>Filaire</a:t>
            </a:r>
            <a:endParaRPr lang="fr-FR" dirty="0"/>
          </a:p>
          <a:p>
            <a:r>
              <a:rPr lang="fr-FR" dirty="0"/>
              <a:t>	- </a:t>
            </a:r>
            <a:r>
              <a:rPr lang="fr-FR" dirty="0">
                <a:hlinkClick r:id="rId8" action="ppaction://hlinksldjump"/>
              </a:rPr>
              <a:t>Création surface</a:t>
            </a:r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5394338" y="3807668"/>
            <a:ext cx="276389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Surface du Dessous</a:t>
            </a:r>
          </a:p>
          <a:p>
            <a:r>
              <a:rPr lang="fr-FR" dirty="0"/>
              <a:t>	- </a:t>
            </a:r>
            <a:r>
              <a:rPr lang="fr-FR" dirty="0">
                <a:hlinkClick r:id="rId9" action="ppaction://hlinksldjump"/>
              </a:rPr>
              <a:t>Filaire</a:t>
            </a:r>
            <a:endParaRPr lang="fr-FR" dirty="0"/>
          </a:p>
          <a:p>
            <a:r>
              <a:rPr lang="fr-FR" dirty="0"/>
              <a:t>	- </a:t>
            </a:r>
            <a:r>
              <a:rPr lang="fr-FR" dirty="0">
                <a:hlinkClick r:id="rId10" action="ppaction://hlinksldjump"/>
              </a:rPr>
              <a:t>Création surface</a:t>
            </a:r>
            <a:endParaRPr lang="fr-FR" dirty="0"/>
          </a:p>
        </p:txBody>
      </p:sp>
      <p:sp>
        <p:nvSpPr>
          <p:cNvPr id="10" name="ZoneTexte 9"/>
          <p:cNvSpPr txBox="1"/>
          <p:nvPr/>
        </p:nvSpPr>
        <p:spPr>
          <a:xfrm>
            <a:off x="5394338" y="4807150"/>
            <a:ext cx="276389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Surface du Pouce</a:t>
            </a:r>
          </a:p>
          <a:p>
            <a:r>
              <a:rPr lang="fr-FR" dirty="0"/>
              <a:t>	- </a:t>
            </a:r>
            <a:r>
              <a:rPr lang="fr-FR" dirty="0">
                <a:hlinkClick r:id="rId11" action="ppaction://hlinksldjump"/>
              </a:rPr>
              <a:t>Filaire</a:t>
            </a:r>
            <a:endParaRPr lang="fr-FR" dirty="0"/>
          </a:p>
          <a:p>
            <a:r>
              <a:rPr lang="fr-FR" dirty="0"/>
              <a:t>	- </a:t>
            </a:r>
            <a:r>
              <a:rPr lang="fr-FR" dirty="0">
                <a:hlinkClick r:id="rId12" action="ppaction://hlinksldjump"/>
              </a:rPr>
              <a:t>Création surface</a:t>
            </a:r>
            <a:endParaRPr lang="fr-FR" dirty="0"/>
          </a:p>
        </p:txBody>
      </p:sp>
      <p:sp>
        <p:nvSpPr>
          <p:cNvPr id="11" name="ZoneTexte 10"/>
          <p:cNvSpPr txBox="1"/>
          <p:nvPr/>
        </p:nvSpPr>
        <p:spPr>
          <a:xfrm>
            <a:off x="3968661" y="2540121"/>
            <a:ext cx="10621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hlinkClick r:id="rId13" action="ppaction://hlinksldjump"/>
              </a:rPr>
              <a:t>Affichage</a:t>
            </a:r>
            <a:endParaRPr lang="fr-FR" dirty="0"/>
          </a:p>
        </p:txBody>
      </p:sp>
      <p:sp>
        <p:nvSpPr>
          <p:cNvPr id="13" name="ZoneTexte 12"/>
          <p:cNvSpPr txBox="1"/>
          <p:nvPr/>
        </p:nvSpPr>
        <p:spPr>
          <a:xfrm>
            <a:off x="0" y="1270831"/>
            <a:ext cx="9144000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E36B09"/>
                </a:solidFill>
              </a:rPr>
              <a:t>CONFIGURER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0" y="2139046"/>
            <a:ext cx="9144000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E36B09"/>
                </a:solidFill>
              </a:rPr>
              <a:t>GERER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0" y="3075737"/>
            <a:ext cx="9144000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E36B09"/>
                </a:solidFill>
              </a:rPr>
              <a:t>MODELISER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1873751" y="6083615"/>
            <a:ext cx="19865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hlinkClick r:id="rId14" action="ppaction://hlinksldjump"/>
              </a:rPr>
              <a:t>Ajuster les surfaces</a:t>
            </a:r>
            <a:endParaRPr lang="fr-FR" dirty="0"/>
          </a:p>
        </p:txBody>
      </p:sp>
      <p:sp>
        <p:nvSpPr>
          <p:cNvPr id="17" name="ZoneTexte 16"/>
          <p:cNvSpPr txBox="1"/>
          <p:nvPr/>
        </p:nvSpPr>
        <p:spPr>
          <a:xfrm>
            <a:off x="5283891" y="6066250"/>
            <a:ext cx="15908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hlinkClick r:id="rId15" action="ppaction://hlinksldjump"/>
              </a:rPr>
              <a:t>Copie avec lien</a:t>
            </a:r>
            <a:endParaRPr lang="fr-FR" dirty="0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69B40FF8-FC63-4858-B3D8-D3F654ECB40E}"/>
              </a:ext>
            </a:extLst>
          </p:cNvPr>
          <p:cNvSpPr txBox="1"/>
          <p:nvPr/>
        </p:nvSpPr>
        <p:spPr>
          <a:xfrm>
            <a:off x="1147571" y="2540121"/>
            <a:ext cx="17726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hlinkClick r:id="rId16" action="ppaction://hlinksldjump"/>
              </a:rPr>
              <a:t>Espace de Travail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697794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236976" y="437126"/>
            <a:ext cx="45445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u="sng" dirty="0">
                <a:solidFill>
                  <a:srgbClr val="80276C"/>
                </a:solidFill>
                <a:latin typeface="Arial" panose="020B0604020202020204" pitchFamily="34" charset="0"/>
              </a:rPr>
              <a:t>Gestion des Préférences</a:t>
            </a:r>
            <a:endParaRPr lang="fr-FR" altLang="fr-FR" sz="800" u="sng" dirty="0">
              <a:solidFill>
                <a:srgbClr val="80276C"/>
              </a:solidFill>
              <a:latin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471501" y="5625541"/>
            <a:ext cx="565270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/>
              <a:t>\\intram\angers\Pedagogie\M2P\ENMA\3DX_Lourd.lnk</a:t>
            </a:r>
          </a:p>
        </p:txBody>
      </p:sp>
      <p:pic>
        <p:nvPicPr>
          <p:cNvPr id="18" name="Image 17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7913" y="5434621"/>
            <a:ext cx="703780" cy="751173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BFB74F18-EE45-41CF-9FEA-C9F330242627}"/>
              </a:ext>
            </a:extLst>
          </p:cNvPr>
          <p:cNvSpPr/>
          <p:nvPr/>
        </p:nvSpPr>
        <p:spPr>
          <a:xfrm>
            <a:off x="365858" y="1304136"/>
            <a:ext cx="53242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6198"/>
            <a:r>
              <a:rPr lang="fr-FR" b="1" i="1" u="sng" dirty="0">
                <a:solidFill>
                  <a:srgbClr val="E36B09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En cas d’utilisation du VDI (Machine Virtuelle):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C9D079B-86D6-4BAF-9C9C-525775862C6E}"/>
              </a:ext>
            </a:extLst>
          </p:cNvPr>
          <p:cNvSpPr/>
          <p:nvPr/>
        </p:nvSpPr>
        <p:spPr>
          <a:xfrm>
            <a:off x="869803" y="1655596"/>
            <a:ext cx="685609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/>
              <a:t>Il est nécessaire de copier les préférences sur la machine virtuelle</a:t>
            </a:r>
            <a:br>
              <a:rPr lang="fr-FR" dirty="0"/>
            </a:br>
            <a:r>
              <a:rPr lang="fr-FR" dirty="0"/>
              <a:t>(géré automatiquement sur les PC angevins)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3376AD6B-4D45-4B0F-9C68-04B0E6EE7D8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89"/>
          <a:stretch/>
        </p:blipFill>
        <p:spPr>
          <a:xfrm>
            <a:off x="1995884" y="2940066"/>
            <a:ext cx="4160589" cy="2520563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B4A080DB-27CF-431B-8608-223BE7BF8D11}"/>
              </a:ext>
            </a:extLst>
          </p:cNvPr>
          <p:cNvSpPr/>
          <p:nvPr/>
        </p:nvSpPr>
        <p:spPr>
          <a:xfrm>
            <a:off x="1128621" y="2502368"/>
            <a:ext cx="34433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b="1" dirty="0">
                <a:solidFill>
                  <a:srgbClr val="FF0000"/>
                </a:solidFill>
              </a:rPr>
              <a:t>Lancer le Raccourci 3DX_Lourd </a:t>
            </a:r>
          </a:p>
        </p:txBody>
      </p:sp>
    </p:spTree>
    <p:extLst>
      <p:ext uri="{BB962C8B-B14F-4D97-AF65-F5344CB8AC3E}">
        <p14:creationId xmlns:p14="http://schemas.microsoft.com/office/powerpoint/2010/main" val="25975802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36976" y="437126"/>
            <a:ext cx="45445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u="sng" dirty="0">
                <a:solidFill>
                  <a:srgbClr val="80276C"/>
                </a:solidFill>
                <a:latin typeface="Arial" panose="020B0604020202020204" pitchFamily="34" charset="0"/>
              </a:rPr>
              <a:t>Lancement Application</a:t>
            </a:r>
            <a:endParaRPr lang="fr-FR" altLang="fr-FR" sz="800" u="sng" dirty="0">
              <a:solidFill>
                <a:srgbClr val="80276C"/>
              </a:solidFill>
              <a:latin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32113" y="1723475"/>
            <a:ext cx="14984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6198"/>
            <a:r>
              <a:rPr lang="fr-FR" b="1" i="1" u="sng" dirty="0">
                <a:solidFill>
                  <a:srgbClr val="E36B09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Application</a:t>
            </a:r>
          </a:p>
        </p:txBody>
      </p:sp>
      <p:sp>
        <p:nvSpPr>
          <p:cNvPr id="11" name="Rectangle 10"/>
          <p:cNvSpPr/>
          <p:nvPr/>
        </p:nvSpPr>
        <p:spPr>
          <a:xfrm>
            <a:off x="961881" y="2199497"/>
            <a:ext cx="63530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>
                <a:latin typeface="Arial" panose="020B0604020202020204" pitchFamily="34" charset="0"/>
              </a:rPr>
              <a:t>3Dexperience Dispose de plusieurs App de CAO surfacique.</a:t>
            </a:r>
            <a:endParaRPr lang="fr-FR" dirty="0"/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854908" y="2810319"/>
            <a:ext cx="510144" cy="510144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2254973" y="2880725"/>
            <a:ext cx="44935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>
                <a:latin typeface="Arial" panose="020B0604020202020204" pitchFamily="34" charset="0"/>
                <a:ea typeface="Arial" panose="020B0604020202020204" pitchFamily="34" charset="0"/>
              </a:rPr>
              <a:t>Sur l’app « </a:t>
            </a:r>
            <a:r>
              <a:rPr lang="fr-FR" b="1" dirty="0" err="1">
                <a:solidFill>
                  <a:srgbClr val="0070C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Generative</a:t>
            </a:r>
            <a:r>
              <a:rPr lang="fr-FR" b="1" dirty="0">
                <a:solidFill>
                  <a:srgbClr val="0070C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 Shape Design</a:t>
            </a:r>
            <a:r>
              <a:rPr lang="fr-FR" dirty="0">
                <a:latin typeface="Arial" panose="020B0604020202020204" pitchFamily="34" charset="0"/>
                <a:ea typeface="Arial" panose="020B0604020202020204" pitchFamily="34" charset="0"/>
              </a:rPr>
              <a:t> »</a:t>
            </a:r>
            <a:endParaRPr lang="fr-FR" b="1" dirty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880155" y="4220825"/>
            <a:ext cx="26469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>
                <a:solidFill>
                  <a:srgbClr val="FF0000"/>
                </a:solidFill>
                <a:latin typeface="Arial" panose="020B0604020202020204" pitchFamily="34" charset="0"/>
                <a:ea typeface="Arial" panose="020B0604020202020204" pitchFamily="34" charset="0"/>
                <a:sym typeface="Wingdings 2" panose="05020102010507070707" pitchFamily="18" charset="2"/>
              </a:rPr>
              <a:t> </a:t>
            </a:r>
            <a:r>
              <a:rPr lang="fr-FR" dirty="0">
                <a:solidFill>
                  <a:srgbClr val="FF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L’application se lance</a:t>
            </a:r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2673" y="4132957"/>
            <a:ext cx="5038725" cy="914400"/>
          </a:xfrm>
          <a:prstGeom prst="rect">
            <a:avLst/>
          </a:prstGeom>
        </p:spPr>
      </p:pic>
      <p:sp>
        <p:nvSpPr>
          <p:cNvPr id="19" name="Rectangle à coins arrondis 18"/>
          <p:cNvSpPr/>
          <p:nvPr/>
        </p:nvSpPr>
        <p:spPr>
          <a:xfrm>
            <a:off x="6811348" y="4252641"/>
            <a:ext cx="1920050" cy="305700"/>
          </a:xfrm>
          <a:prstGeom prst="roundRect">
            <a:avLst/>
          </a:prstGeom>
          <a:noFill/>
          <a:ln w="38100">
            <a:solidFill>
              <a:srgbClr val="FFFF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FF00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678218" y="4657437"/>
            <a:ext cx="4244340" cy="4495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2374D31-69D2-4770-9E19-7C558FCB2D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99798" y="2622942"/>
            <a:ext cx="1171575" cy="1247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72189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36976" y="437126"/>
            <a:ext cx="45445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u="sng" dirty="0">
                <a:solidFill>
                  <a:srgbClr val="80276C"/>
                </a:solidFill>
                <a:latin typeface="Arial" panose="020B0604020202020204" pitchFamily="34" charset="0"/>
              </a:rPr>
              <a:t>Zone de travail &amp; Rôle</a:t>
            </a:r>
            <a:endParaRPr lang="fr-FR" altLang="fr-FR" sz="800" u="sng" dirty="0">
              <a:solidFill>
                <a:srgbClr val="80276C"/>
              </a:solidFill>
              <a:latin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23431" y="1342382"/>
            <a:ext cx="58265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6198"/>
            <a:r>
              <a:rPr lang="fr-FR" b="1" i="1" u="sng" dirty="0">
                <a:solidFill>
                  <a:srgbClr val="E36B09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Zone de travail</a:t>
            </a:r>
            <a:r>
              <a:rPr lang="fr-FR" b="1" i="1" dirty="0">
                <a:solidFill>
                  <a:srgbClr val="E36B09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fr-FR" i="1" dirty="0">
                <a:solidFill>
                  <a:srgbClr val="E36B09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(3D </a:t>
            </a:r>
            <a:r>
              <a:rPr lang="fr-FR" i="1" dirty="0" err="1">
                <a:solidFill>
                  <a:srgbClr val="E36B09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Space</a:t>
            </a:r>
            <a:r>
              <a:rPr lang="fr-FR" i="1" dirty="0">
                <a:solidFill>
                  <a:srgbClr val="E36B09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 = Espace de collaboration)</a:t>
            </a:r>
            <a:endParaRPr lang="fr-FR" i="1" dirty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89" t="787" r="2662" b="-787"/>
          <a:stretch/>
        </p:blipFill>
        <p:spPr>
          <a:xfrm>
            <a:off x="3758184" y="2029206"/>
            <a:ext cx="4709732" cy="2324100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295565" y="1784866"/>
            <a:ext cx="88484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>
                <a:latin typeface="Arial" panose="020B0604020202020204" pitchFamily="34" charset="0"/>
                <a:ea typeface="Arial" panose="020B0604020202020204" pitchFamily="34" charset="0"/>
              </a:rPr>
              <a:t>Sous votre nom vous avez le </a:t>
            </a:r>
            <a:r>
              <a:rPr lang="fr-FR" b="1" i="1" dirty="0">
                <a:latin typeface="Arial" panose="020B0604020202020204" pitchFamily="34" charset="0"/>
                <a:ea typeface="Arial" panose="020B0604020202020204" pitchFamily="34" charset="0"/>
              </a:rPr>
              <a:t>« 3D </a:t>
            </a:r>
            <a:r>
              <a:rPr lang="fr-FR" b="1" i="1" dirty="0" err="1">
                <a:latin typeface="Arial" panose="020B0604020202020204" pitchFamily="34" charset="0"/>
                <a:ea typeface="Arial" panose="020B0604020202020204" pitchFamily="34" charset="0"/>
              </a:rPr>
              <a:t>Space</a:t>
            </a:r>
            <a:r>
              <a:rPr lang="fr-FR" b="1" i="1" dirty="0">
                <a:latin typeface="Arial" panose="020B0604020202020204" pitchFamily="34" charset="0"/>
                <a:ea typeface="Arial" panose="020B0604020202020204" pitchFamily="34" charset="0"/>
              </a:rPr>
              <a:t> » </a:t>
            </a:r>
            <a:r>
              <a:rPr lang="fr-FR" dirty="0">
                <a:latin typeface="Arial" panose="020B0604020202020204" pitchFamily="34" charset="0"/>
                <a:ea typeface="Arial" panose="020B0604020202020204" pitchFamily="34" charset="0"/>
              </a:rPr>
              <a:t>dans le lequel vous allez travailler</a:t>
            </a:r>
            <a:br>
              <a:rPr lang="fr-FR" dirty="0">
                <a:latin typeface="Arial" panose="020B0604020202020204" pitchFamily="34" charset="0"/>
                <a:ea typeface="Arial" panose="020B0604020202020204" pitchFamily="34" charset="0"/>
              </a:rPr>
            </a:br>
            <a:r>
              <a:rPr lang="fr-FR" dirty="0">
                <a:latin typeface="Arial" panose="020B0604020202020204" pitchFamily="34" charset="0"/>
                <a:ea typeface="Arial" panose="020B0604020202020204" pitchFamily="34" charset="0"/>
              </a:rPr>
              <a:t>(… et enregistrer)</a:t>
            </a:r>
            <a:endParaRPr lang="fr-FR" dirty="0"/>
          </a:p>
        </p:txBody>
      </p:sp>
      <p:sp>
        <p:nvSpPr>
          <p:cNvPr id="3" name="Rectangle 2"/>
          <p:cNvSpPr/>
          <p:nvPr/>
        </p:nvSpPr>
        <p:spPr>
          <a:xfrm>
            <a:off x="523431" y="2967335"/>
            <a:ext cx="293614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dirty="0">
                <a:latin typeface="Arial" panose="020B0604020202020204" pitchFamily="34" charset="0"/>
                <a:ea typeface="Arial" panose="020B0604020202020204" pitchFamily="34" charset="0"/>
              </a:rPr>
              <a:t>Vous pouvez en changer si les contenu ouverts sont enregistrés.</a:t>
            </a:r>
            <a:endParaRPr lang="fr-FR" i="1" dirty="0"/>
          </a:p>
        </p:txBody>
      </p:sp>
      <p:sp>
        <p:nvSpPr>
          <p:cNvPr id="22" name="Rectangle 21"/>
          <p:cNvSpPr/>
          <p:nvPr/>
        </p:nvSpPr>
        <p:spPr>
          <a:xfrm>
            <a:off x="523431" y="4338566"/>
            <a:ext cx="15497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6198"/>
            <a:r>
              <a:rPr lang="fr-FR" b="1" i="1" u="sng" dirty="0" err="1">
                <a:solidFill>
                  <a:srgbClr val="E36B09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AccessRole</a:t>
            </a:r>
            <a:endParaRPr lang="fr-FR" b="1" i="1" u="sng" dirty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019079" y="4688717"/>
            <a:ext cx="812492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>
                <a:latin typeface="Arial" panose="020B0604020202020204" pitchFamily="34" charset="0"/>
                <a:ea typeface="Arial" panose="020B0604020202020204" pitchFamily="34" charset="0"/>
              </a:rPr>
              <a:t>Correspond à votre rôle dans le 3D </a:t>
            </a:r>
            <a:r>
              <a:rPr lang="fr-FR" dirty="0" err="1">
                <a:latin typeface="Arial" panose="020B0604020202020204" pitchFamily="34" charset="0"/>
                <a:ea typeface="Arial" panose="020B0604020202020204" pitchFamily="34" charset="0"/>
              </a:rPr>
              <a:t>Space</a:t>
            </a:r>
            <a:r>
              <a:rPr lang="fr-FR" dirty="0">
                <a:latin typeface="Arial" panose="020B0604020202020204" pitchFamily="34" charset="0"/>
                <a:ea typeface="Arial" panose="020B0604020202020204" pitchFamily="34" charset="0"/>
              </a:rPr>
              <a:t>. Vous donnera certains droits (lecture, gestion, création …)</a:t>
            </a:r>
            <a:endParaRPr lang="fr-FR" dirty="0"/>
          </a:p>
        </p:txBody>
      </p:sp>
      <p:sp>
        <p:nvSpPr>
          <p:cNvPr id="16" name="Rectangle 15"/>
          <p:cNvSpPr/>
          <p:nvPr/>
        </p:nvSpPr>
        <p:spPr>
          <a:xfrm>
            <a:off x="523431" y="5572178"/>
            <a:ext cx="75306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>
                <a:latin typeface="Arial" panose="020B0604020202020204" pitchFamily="34" charset="0"/>
                <a:ea typeface="Arial" panose="020B0604020202020204" pitchFamily="34" charset="0"/>
              </a:rPr>
              <a:t>Sélectionner le  </a:t>
            </a:r>
            <a:r>
              <a:rPr lang="fr-FR" b="1" dirty="0">
                <a:solidFill>
                  <a:srgbClr val="FF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3D </a:t>
            </a:r>
            <a:r>
              <a:rPr lang="fr-FR" b="1" dirty="0" err="1">
                <a:solidFill>
                  <a:srgbClr val="FF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Space</a:t>
            </a:r>
            <a:r>
              <a:rPr lang="fr-FR" b="1" dirty="0">
                <a:solidFill>
                  <a:srgbClr val="FF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 Commun </a:t>
            </a:r>
            <a:r>
              <a:rPr lang="fr-FR" dirty="0">
                <a:latin typeface="Arial" panose="020B0604020202020204" pitchFamily="34" charset="0"/>
                <a:ea typeface="Arial" panose="020B0604020202020204" pitchFamily="34" charset="0"/>
              </a:rPr>
              <a:t>(« </a:t>
            </a:r>
            <a:r>
              <a:rPr lang="fr-FR" b="1" dirty="0">
                <a:solidFill>
                  <a:srgbClr val="80276C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AN_2A</a:t>
            </a:r>
            <a:r>
              <a:rPr lang="fr-FR" dirty="0">
                <a:latin typeface="Arial" panose="020B0604020202020204" pitchFamily="34" charset="0"/>
                <a:ea typeface="Arial" panose="020B0604020202020204" pitchFamily="34" charset="0"/>
              </a:rPr>
              <a:t> »)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>
                <a:latin typeface="Arial" panose="020B0604020202020204" pitchFamily="34" charset="0"/>
                <a:ea typeface="Arial" panose="020B0604020202020204" pitchFamily="34" charset="0"/>
              </a:rPr>
              <a:t>Sélectionner </a:t>
            </a:r>
            <a:r>
              <a:rPr lang="fr-FR" b="1" dirty="0" err="1">
                <a:solidFill>
                  <a:srgbClr val="FF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AccessRole</a:t>
            </a:r>
            <a:r>
              <a:rPr lang="fr-FR" b="1" dirty="0">
                <a:solidFill>
                  <a:srgbClr val="FF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: </a:t>
            </a:r>
            <a:r>
              <a:rPr lang="fr-FR" b="1" dirty="0">
                <a:solidFill>
                  <a:srgbClr val="80276C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Auteur</a:t>
            </a:r>
          </a:p>
        </p:txBody>
      </p:sp>
    </p:spTree>
    <p:extLst>
      <p:ext uri="{BB962C8B-B14F-4D97-AF65-F5344CB8AC3E}">
        <p14:creationId xmlns:p14="http://schemas.microsoft.com/office/powerpoint/2010/main" val="30341554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36976" y="437126"/>
            <a:ext cx="45445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u="sng" dirty="0">
                <a:solidFill>
                  <a:srgbClr val="80276C"/>
                </a:solidFill>
                <a:latin typeface="Arial" panose="020B0604020202020204" pitchFamily="34" charset="0"/>
              </a:rPr>
              <a:t>Gestion des Fichiers</a:t>
            </a:r>
            <a:endParaRPr lang="fr-FR" altLang="fr-FR" sz="800" u="sng" dirty="0">
              <a:solidFill>
                <a:srgbClr val="80276C"/>
              </a:solidFill>
              <a:latin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51039" y="3663294"/>
            <a:ext cx="24859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6198"/>
            <a:r>
              <a:rPr lang="fr-FR" b="1" i="1" u="sng" dirty="0">
                <a:solidFill>
                  <a:srgbClr val="E36B09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Création d’un fichier</a:t>
            </a:r>
            <a:endParaRPr lang="fr-FR" i="1" dirty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22421" y="1299625"/>
            <a:ext cx="83471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>
                <a:latin typeface="Arial" panose="020B0604020202020204" pitchFamily="34" charset="0"/>
                <a:ea typeface="Arial" panose="020B0604020202020204" pitchFamily="34" charset="0"/>
              </a:rPr>
              <a:t>Vérifiez que vous êtes dans la bonne application (</a:t>
            </a:r>
            <a:r>
              <a:rPr lang="fr-FR" b="1" dirty="0" err="1">
                <a:solidFill>
                  <a:srgbClr val="80276C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Generative</a:t>
            </a:r>
            <a:r>
              <a:rPr lang="fr-FR" b="1" dirty="0">
                <a:solidFill>
                  <a:srgbClr val="80276C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 Shape </a:t>
            </a:r>
            <a:r>
              <a:rPr lang="fr-FR" b="1" i="1" dirty="0">
                <a:solidFill>
                  <a:srgbClr val="80276C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Design</a:t>
            </a:r>
            <a:r>
              <a:rPr lang="fr-FR" dirty="0">
                <a:latin typeface="Arial" panose="020B0604020202020204" pitchFamily="34" charset="0"/>
                <a:ea typeface="Arial" panose="020B0604020202020204" pitchFamily="34" charset="0"/>
              </a:rPr>
              <a:t>)</a:t>
            </a:r>
          </a:p>
        </p:txBody>
      </p:sp>
      <p:grpSp>
        <p:nvGrpSpPr>
          <p:cNvPr id="31" name="Groupe 30"/>
          <p:cNvGrpSpPr/>
          <p:nvPr/>
        </p:nvGrpSpPr>
        <p:grpSpPr>
          <a:xfrm>
            <a:off x="576626" y="1746782"/>
            <a:ext cx="8207201" cy="1080379"/>
            <a:chOff x="576626" y="1746782"/>
            <a:chExt cx="8207201" cy="1080379"/>
          </a:xfrm>
        </p:grpSpPr>
        <p:pic>
          <p:nvPicPr>
            <p:cNvPr id="29" name="Image 2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76626" y="2177622"/>
              <a:ext cx="8207201" cy="649539"/>
            </a:xfrm>
            <a:prstGeom prst="rect">
              <a:avLst/>
            </a:prstGeom>
          </p:spPr>
        </p:pic>
        <p:grpSp>
          <p:nvGrpSpPr>
            <p:cNvPr id="27" name="Groupe 26"/>
            <p:cNvGrpSpPr/>
            <p:nvPr/>
          </p:nvGrpSpPr>
          <p:grpSpPr>
            <a:xfrm>
              <a:off x="2039113" y="1746782"/>
              <a:ext cx="5960552" cy="763934"/>
              <a:chOff x="2046544" y="1945684"/>
              <a:chExt cx="5960552" cy="763934"/>
            </a:xfrm>
          </p:grpSpPr>
          <p:sp>
            <p:nvSpPr>
              <p:cNvPr id="8" name="Rectangle 7"/>
              <p:cNvSpPr/>
              <p:nvPr/>
            </p:nvSpPr>
            <p:spPr>
              <a:xfrm>
                <a:off x="2046544" y="1945684"/>
                <a:ext cx="647514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fr-FR" b="1" i="1" dirty="0">
                    <a:solidFill>
                      <a:srgbClr val="0070C0"/>
                    </a:solidFill>
                    <a:latin typeface="Arial" panose="020B0604020202020204" pitchFamily="34" charset="0"/>
                    <a:ea typeface="Arial" panose="020B0604020202020204" pitchFamily="34" charset="0"/>
                  </a:rPr>
                  <a:t>App</a:t>
                </a:r>
                <a:endParaRPr lang="fr-FR" b="1" i="1" dirty="0">
                  <a:solidFill>
                    <a:srgbClr val="0070C0"/>
                  </a:solidFill>
                </a:endParaRPr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5763155" y="1972759"/>
                <a:ext cx="195438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fr-FR" b="1" i="1" dirty="0">
                    <a:solidFill>
                      <a:srgbClr val="0070C0"/>
                    </a:solidFill>
                    <a:latin typeface="Arial" panose="020B0604020202020204" pitchFamily="34" charset="0"/>
                  </a:rPr>
                  <a:t>Ajouter contenu</a:t>
                </a:r>
                <a:endParaRPr lang="fr-FR" b="1" i="1" dirty="0">
                  <a:solidFill>
                    <a:srgbClr val="0070C0"/>
                  </a:solidFill>
                </a:endParaRPr>
              </a:p>
            </p:txBody>
          </p:sp>
          <p:sp>
            <p:nvSpPr>
              <p:cNvPr id="10" name="Rectangle à coins arrondis 9"/>
              <p:cNvSpPr/>
              <p:nvPr/>
            </p:nvSpPr>
            <p:spPr>
              <a:xfrm>
                <a:off x="2121751" y="2433468"/>
                <a:ext cx="1560425" cy="276150"/>
              </a:xfrm>
              <a:prstGeom prst="roundRect">
                <a:avLst/>
              </a:prstGeom>
              <a:noFill/>
              <a:ln w="38100">
                <a:solidFill>
                  <a:srgbClr val="FFFF00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rgbClr val="FFFF00"/>
                  </a:solidFill>
                </a:endParaRPr>
              </a:p>
            </p:txBody>
          </p:sp>
          <p:cxnSp>
            <p:nvCxnSpPr>
              <p:cNvPr id="12" name="Connecteur en arc 11"/>
              <p:cNvCxnSpPr>
                <a:cxnSpLocks/>
                <a:stCxn id="8" idx="3"/>
                <a:endCxn id="10" idx="0"/>
              </p:cNvCxnSpPr>
              <p:nvPr/>
            </p:nvCxnSpPr>
            <p:spPr>
              <a:xfrm>
                <a:off x="2694058" y="2130350"/>
                <a:ext cx="207906" cy="303118"/>
              </a:xfrm>
              <a:prstGeom prst="curvedConnector2">
                <a:avLst/>
              </a:prstGeom>
              <a:ln w="38100">
                <a:solidFill>
                  <a:srgbClr val="FF0000"/>
                </a:solidFill>
                <a:headEnd w="lg" len="lg"/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Connecteur en arc 12"/>
              <p:cNvCxnSpPr>
                <a:stCxn id="9" idx="3"/>
                <a:endCxn id="16" idx="0"/>
              </p:cNvCxnSpPr>
              <p:nvPr/>
            </p:nvCxnSpPr>
            <p:spPr>
              <a:xfrm>
                <a:off x="7717536" y="2157425"/>
                <a:ext cx="144780" cy="261223"/>
              </a:xfrm>
              <a:prstGeom prst="curvedConnector2">
                <a:avLst/>
              </a:prstGeom>
              <a:ln w="38100">
                <a:solidFill>
                  <a:srgbClr val="FF0000"/>
                </a:solidFill>
                <a:headEnd w="lg" len="lg"/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Rectangle à coins arrondis 15"/>
              <p:cNvSpPr/>
              <p:nvPr/>
            </p:nvSpPr>
            <p:spPr>
              <a:xfrm>
                <a:off x="7717536" y="2418648"/>
                <a:ext cx="289560" cy="276151"/>
              </a:xfrm>
              <a:prstGeom prst="roundRect">
                <a:avLst/>
              </a:prstGeom>
              <a:noFill/>
              <a:ln w="38100">
                <a:solidFill>
                  <a:srgbClr val="FFFF00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rgbClr val="FFFF00"/>
                  </a:solidFill>
                </a:endParaRPr>
              </a:p>
            </p:txBody>
          </p:sp>
        </p:grpSp>
      </p:grpSp>
      <p:sp>
        <p:nvSpPr>
          <p:cNvPr id="18" name="Rectangle 17"/>
          <p:cNvSpPr/>
          <p:nvPr/>
        </p:nvSpPr>
        <p:spPr>
          <a:xfrm>
            <a:off x="1208126" y="3955251"/>
            <a:ext cx="28841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>
                <a:latin typeface="Arial" panose="020B0604020202020204" pitchFamily="34" charset="0"/>
                <a:ea typeface="Arial" panose="020B0604020202020204" pitchFamily="34" charset="0"/>
              </a:rPr>
              <a:t>Créer une « Pièce 3D »</a:t>
            </a:r>
          </a:p>
        </p:txBody>
      </p:sp>
      <p:grpSp>
        <p:nvGrpSpPr>
          <p:cNvPr id="21" name="Groupe 20"/>
          <p:cNvGrpSpPr/>
          <p:nvPr/>
        </p:nvGrpSpPr>
        <p:grpSpPr>
          <a:xfrm>
            <a:off x="4549336" y="3569697"/>
            <a:ext cx="1273408" cy="1623076"/>
            <a:chOff x="4166235" y="4120529"/>
            <a:chExt cx="1402461" cy="1736380"/>
          </a:xfrm>
        </p:grpSpPr>
        <p:pic>
          <p:nvPicPr>
            <p:cNvPr id="19" name="Image 1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166235" y="4120529"/>
              <a:ext cx="1402461" cy="1736380"/>
            </a:xfrm>
            <a:prstGeom prst="rect">
              <a:avLst/>
            </a:prstGeom>
          </p:spPr>
        </p:pic>
        <p:sp>
          <p:nvSpPr>
            <p:cNvPr id="20" name="Rectangle à coins arrondis 19"/>
            <p:cNvSpPr/>
            <p:nvPr/>
          </p:nvSpPr>
          <p:spPr>
            <a:xfrm>
              <a:off x="4268368" y="5277672"/>
              <a:ext cx="815696" cy="291024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rgbClr val="FF0000"/>
                </a:solidFill>
              </a:endParaRPr>
            </a:p>
          </p:txBody>
        </p:sp>
      </p:grpSp>
      <p:pic>
        <p:nvPicPr>
          <p:cNvPr id="25" name="Image 24"/>
          <p:cNvPicPr>
            <a:picLocks noChangeAspect="1"/>
          </p:cNvPicPr>
          <p:nvPr/>
        </p:nvPicPr>
        <p:blipFill rotWithShape="1">
          <a:blip r:embed="rId4"/>
          <a:srcRect l="62053" t="18651" r="1227" b="60371"/>
          <a:stretch/>
        </p:blipFill>
        <p:spPr>
          <a:xfrm>
            <a:off x="2137411" y="2291510"/>
            <a:ext cx="1447800" cy="150097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87E4ECB7-C465-42D9-B07E-43E33A3FE0BA}"/>
              </a:ext>
            </a:extLst>
          </p:cNvPr>
          <p:cNvSpPr/>
          <p:nvPr/>
        </p:nvSpPr>
        <p:spPr>
          <a:xfrm>
            <a:off x="531521" y="3205647"/>
            <a:ext cx="53142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>
                <a:latin typeface="Arial" panose="020B0604020202020204" pitchFamily="34" charset="0"/>
                <a:ea typeface="Arial" panose="020B0604020202020204" pitchFamily="34" charset="0"/>
              </a:rPr>
              <a:t>Si un fichier n’a pas été créé, créez une </a:t>
            </a:r>
            <a:r>
              <a:rPr lang="fr-FR" b="1" dirty="0">
                <a:solidFill>
                  <a:srgbClr val="80276C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Pièce 3D</a:t>
            </a:r>
            <a:endParaRPr lang="fr-FR" b="1" dirty="0">
              <a:solidFill>
                <a:srgbClr val="80276C"/>
              </a:solidFill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778461A-5A11-468D-BE7B-458C68E366AF}"/>
              </a:ext>
            </a:extLst>
          </p:cNvPr>
          <p:cNvSpPr/>
          <p:nvPr/>
        </p:nvSpPr>
        <p:spPr>
          <a:xfrm>
            <a:off x="579838" y="5588533"/>
            <a:ext cx="86101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>
                <a:latin typeface="Arial" panose="020B0604020202020204" pitchFamily="34" charset="0"/>
                <a:ea typeface="Arial" panose="020B0604020202020204" pitchFamily="34" charset="0"/>
              </a:rPr>
              <a:t>Nommez le fichier et ajouter des commentaires pour facilement retrouver le fichier.</a:t>
            </a:r>
            <a:endParaRPr lang="fr-FR" b="1" dirty="0">
              <a:solidFill>
                <a:srgbClr val="80276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94304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559762" y="1452245"/>
            <a:ext cx="23576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6198"/>
            <a:r>
              <a:rPr lang="fr-FR" b="1" i="1" u="sng" dirty="0">
                <a:solidFill>
                  <a:srgbClr val="E36B09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Propager un fichier</a:t>
            </a:r>
            <a:endParaRPr lang="fr-FR" i="1" dirty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524" b="89796" l="9869" r="82729">
                        <a14:foregroundMark x1="51234" y1="65306" x2="51234" y2="6530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8722" t="17812" r="61576" b="22813"/>
          <a:stretch/>
        </p:blipFill>
        <p:spPr>
          <a:xfrm>
            <a:off x="1655254" y="2097464"/>
            <a:ext cx="768497" cy="492768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3683119" y="2132882"/>
            <a:ext cx="34378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>
                <a:latin typeface="Arial" panose="020B0604020202020204" pitchFamily="34" charset="0"/>
                <a:ea typeface="Arial" panose="020B0604020202020204" pitchFamily="34" charset="0"/>
                <a:sym typeface="Wingdings 3" panose="05040102010807070707" pitchFamily="18" charset="2"/>
              </a:rPr>
              <a:t> </a:t>
            </a:r>
            <a:r>
              <a:rPr lang="fr-FR" dirty="0">
                <a:latin typeface="Arial" panose="020B0604020202020204" pitchFamily="34" charset="0"/>
                <a:ea typeface="Arial" panose="020B0604020202020204" pitchFamily="34" charset="0"/>
              </a:rPr>
              <a:t>La propagation va s’effectuer</a:t>
            </a:r>
            <a:endParaRPr lang="fr-FR" dirty="0"/>
          </a:p>
        </p:txBody>
      </p:sp>
      <p:sp>
        <p:nvSpPr>
          <p:cNvPr id="13" name="Rectangle 12"/>
          <p:cNvSpPr/>
          <p:nvPr/>
        </p:nvSpPr>
        <p:spPr>
          <a:xfrm>
            <a:off x="1008063" y="3594251"/>
            <a:ext cx="60410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>
                <a:latin typeface="Arial" panose="020B0604020202020204" pitchFamily="34" charset="0"/>
                <a:ea typeface="Arial" panose="020B0604020202020204" pitchFamily="34" charset="0"/>
              </a:rPr>
              <a:t>Le nom du fichier va s’afficher avec des éléments en plus</a:t>
            </a:r>
            <a:endParaRPr lang="fr-FR" dirty="0"/>
          </a:p>
        </p:txBody>
      </p:sp>
      <p:sp>
        <p:nvSpPr>
          <p:cNvPr id="21" name="Rectangle 20"/>
          <p:cNvSpPr/>
          <p:nvPr/>
        </p:nvSpPr>
        <p:spPr>
          <a:xfrm>
            <a:off x="559762" y="3179056"/>
            <a:ext cx="21909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6198"/>
            <a:r>
              <a:rPr lang="fr-FR" b="1" i="1" u="sng" dirty="0">
                <a:solidFill>
                  <a:srgbClr val="E36B09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Indice de </a:t>
            </a:r>
            <a:r>
              <a:rPr lang="fr-FR" b="1" i="1" u="sng" dirty="0" err="1">
                <a:solidFill>
                  <a:srgbClr val="E36B09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revision</a:t>
            </a:r>
            <a:endParaRPr lang="fr-FR" i="1" dirty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559762" y="5623331"/>
            <a:ext cx="80586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>
                <a:latin typeface="Arial" panose="020B0604020202020204" pitchFamily="34" charset="0"/>
                <a:ea typeface="Arial" panose="020B0604020202020204" pitchFamily="34" charset="0"/>
              </a:rPr>
              <a:t>« A » est l’indice de révision (permet de situer le modèle dans le cycle de vie)</a:t>
            </a:r>
            <a:endParaRPr lang="fr-FR" dirty="0"/>
          </a:p>
        </p:txBody>
      </p:sp>
      <p:sp>
        <p:nvSpPr>
          <p:cNvPr id="25" name="Rectangle 24"/>
          <p:cNvSpPr/>
          <p:nvPr/>
        </p:nvSpPr>
        <p:spPr>
          <a:xfrm>
            <a:off x="3236976" y="437126"/>
            <a:ext cx="45445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u="sng" dirty="0">
                <a:solidFill>
                  <a:srgbClr val="80276C"/>
                </a:solidFill>
                <a:latin typeface="Arial" panose="020B0604020202020204" pitchFamily="34" charset="0"/>
              </a:rPr>
              <a:t>Gestion des Fichiers</a:t>
            </a:r>
            <a:endParaRPr lang="fr-FR" altLang="fr-FR" sz="800" u="sng" dirty="0">
              <a:solidFill>
                <a:srgbClr val="80276C"/>
              </a:solidFill>
              <a:latin typeface="Arial" panose="020B0604020202020204" pitchFamily="34" charset="0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1CF28BC3-23E5-431D-A08A-A5F41D10BD84}"/>
              </a:ext>
            </a:extLst>
          </p:cNvPr>
          <p:cNvGrpSpPr/>
          <p:nvPr/>
        </p:nvGrpSpPr>
        <p:grpSpPr>
          <a:xfrm>
            <a:off x="1459219" y="4113671"/>
            <a:ext cx="2141500" cy="1185043"/>
            <a:chOff x="1459219" y="4113671"/>
            <a:chExt cx="2141500" cy="1185043"/>
          </a:xfrm>
        </p:grpSpPr>
        <p:cxnSp>
          <p:nvCxnSpPr>
            <p:cNvPr id="16" name="Connecteur en arc 15"/>
            <p:cNvCxnSpPr>
              <a:cxnSpLocks/>
              <a:stCxn id="14" idx="2"/>
            </p:cNvCxnSpPr>
            <p:nvPr/>
          </p:nvCxnSpPr>
          <p:spPr>
            <a:xfrm rot="16200000" flipH="1">
              <a:off x="2355810" y="4691871"/>
              <a:ext cx="413585" cy="3"/>
            </a:xfrm>
            <a:prstGeom prst="curvedConnector3">
              <a:avLst>
                <a:gd name="adj1" fmla="val 50000"/>
              </a:avLst>
            </a:prstGeom>
            <a:ln w="28575">
              <a:solidFill>
                <a:srgbClr val="FF000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9A64639F-033A-4BB0-AA21-8DC14300F93D}"/>
                </a:ext>
              </a:extLst>
            </p:cNvPr>
            <p:cNvGrpSpPr/>
            <p:nvPr/>
          </p:nvGrpSpPr>
          <p:grpSpPr>
            <a:xfrm>
              <a:off x="1523232" y="4898664"/>
              <a:ext cx="2077487" cy="400050"/>
              <a:chOff x="1439905" y="4891402"/>
              <a:chExt cx="2077487" cy="400050"/>
            </a:xfrm>
          </p:grpSpPr>
          <p:grpSp>
            <p:nvGrpSpPr>
              <p:cNvPr id="6" name="Groupe 5"/>
              <p:cNvGrpSpPr/>
              <p:nvPr/>
            </p:nvGrpSpPr>
            <p:grpSpPr>
              <a:xfrm>
                <a:off x="1471411" y="4891402"/>
                <a:ext cx="2045981" cy="400050"/>
                <a:chOff x="1406271" y="4705842"/>
                <a:chExt cx="2045981" cy="400050"/>
              </a:xfrm>
            </p:grpSpPr>
            <p:pic>
              <p:nvPicPr>
                <p:cNvPr id="12" name="Image 11"/>
                <p:cNvPicPr>
                  <a:picLocks noChangeAspect="1"/>
                </p:cNvPicPr>
                <p:nvPr/>
              </p:nvPicPr>
              <p:blipFill rotWithShape="1">
                <a:blip r:embed="rId4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 r="9948"/>
                <a:stretch/>
              </p:blipFill>
              <p:spPr>
                <a:xfrm>
                  <a:off x="1741551" y="4705842"/>
                  <a:ext cx="1710701" cy="393830"/>
                </a:xfrm>
                <a:prstGeom prst="rect">
                  <a:avLst/>
                </a:prstGeom>
              </p:spPr>
            </p:pic>
            <p:pic>
              <p:nvPicPr>
                <p:cNvPr id="15" name="Image 14"/>
                <p:cNvPicPr>
                  <a:picLocks noChangeAspect="1"/>
                </p:cNvPicPr>
                <p:nvPr/>
              </p:nvPicPr>
              <p:blipFill rotWithShape="1">
                <a:blip r:embed="rId5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1406271" y="4705842"/>
                  <a:ext cx="233553" cy="400050"/>
                </a:xfrm>
                <a:prstGeom prst="rect">
                  <a:avLst/>
                </a:prstGeom>
              </p:spPr>
            </p:pic>
            <p:pic>
              <p:nvPicPr>
                <p:cNvPr id="17" name="Image 16"/>
                <p:cNvPicPr>
                  <a:picLocks noChangeAspect="1"/>
                </p:cNvPicPr>
                <p:nvPr/>
              </p:nvPicPr>
              <p:blipFill rotWithShape="1">
                <a:blip r:embed="rId5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1604025" y="4705842"/>
                  <a:ext cx="233553" cy="400050"/>
                </a:xfrm>
                <a:prstGeom prst="rect">
                  <a:avLst/>
                </a:prstGeom>
              </p:spPr>
            </p:pic>
          </p:grpSp>
          <p:sp>
            <p:nvSpPr>
              <p:cNvPr id="2" name="Rectangle 1"/>
              <p:cNvSpPr/>
              <p:nvPr/>
            </p:nvSpPr>
            <p:spPr>
              <a:xfrm>
                <a:off x="1439905" y="4931442"/>
                <a:ext cx="684803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fr-FR" sz="1400" b="1" i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[TP1A]</a:t>
                </a:r>
              </a:p>
            </p:txBody>
          </p:sp>
        </p:grpSp>
        <p:pic>
          <p:nvPicPr>
            <p:cNvPr id="23" name="Image 22"/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459219" y="4113671"/>
              <a:ext cx="2076450" cy="371286"/>
            </a:xfrm>
            <a:prstGeom prst="rect">
              <a:avLst/>
            </a:prstGeom>
          </p:spPr>
        </p:pic>
        <p:pic>
          <p:nvPicPr>
            <p:cNvPr id="14" name="Image 13"/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684771" y="4113795"/>
              <a:ext cx="1755659" cy="371286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1459219" y="4150790"/>
              <a:ext cx="684803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1400" b="1" i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[TP1A]</a:t>
              </a:r>
            </a:p>
          </p:txBody>
        </p:sp>
      </p:grpSp>
      <p:pic>
        <p:nvPicPr>
          <p:cNvPr id="18" name="Image 17"/>
          <p:cNvPicPr>
            <a:picLocks noChangeAspect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524" b="89796" l="9869" r="82729">
                        <a14:foregroundMark x1="51234" y1="65306" x2="51234" y2="6530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40044" t="17813" r="46903" b="22044"/>
          <a:stretch/>
        </p:blipFill>
        <p:spPr>
          <a:xfrm>
            <a:off x="2813615" y="2094276"/>
            <a:ext cx="509157" cy="499144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2484016" y="2164516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+</a:t>
            </a:r>
          </a:p>
        </p:txBody>
      </p:sp>
    </p:spTree>
    <p:extLst>
      <p:ext uri="{BB962C8B-B14F-4D97-AF65-F5344CB8AC3E}">
        <p14:creationId xmlns:p14="http://schemas.microsoft.com/office/powerpoint/2010/main" val="34827611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36976" y="437126"/>
            <a:ext cx="45445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u="sng" dirty="0">
                <a:solidFill>
                  <a:srgbClr val="80276C"/>
                </a:solidFill>
                <a:latin typeface="Arial" panose="020B0604020202020204" pitchFamily="34" charset="0"/>
              </a:rPr>
              <a:t>Afficher « Barre d’Etat »</a:t>
            </a:r>
            <a:endParaRPr lang="fr-FR" altLang="fr-FR" sz="800" u="sng" dirty="0">
              <a:solidFill>
                <a:srgbClr val="80276C"/>
              </a:solidFill>
              <a:latin typeface="Arial" panose="020B0604020202020204" pitchFamily="34" charset="0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11546" y="3662731"/>
            <a:ext cx="4495517" cy="1292841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59762" y="1333373"/>
            <a:ext cx="27126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6198"/>
            <a:r>
              <a:rPr lang="fr-FR" b="1" i="1" u="sng" dirty="0">
                <a:solidFill>
                  <a:srgbClr val="E36B09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Afficher la Barre d’état</a:t>
            </a:r>
            <a:endParaRPr lang="fr-FR" i="1" dirty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986364" y="1906454"/>
            <a:ext cx="79473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/>
              <a:t>La barre d’état est l’endroit qu’utilise 3Dexperience pour indiquer ce qui est attendu, 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4179" r="24935"/>
          <a:stretch/>
        </p:blipFill>
        <p:spPr>
          <a:xfrm>
            <a:off x="559762" y="5438718"/>
            <a:ext cx="7436894" cy="1035892"/>
          </a:xfrm>
          <a:prstGeom prst="rect">
            <a:avLst/>
          </a:prstGeom>
        </p:spPr>
      </p:pic>
      <p:sp>
        <p:nvSpPr>
          <p:cNvPr id="7" name="Rectangle à coins arrondis 6"/>
          <p:cNvSpPr/>
          <p:nvPr/>
        </p:nvSpPr>
        <p:spPr>
          <a:xfrm>
            <a:off x="559762" y="6053632"/>
            <a:ext cx="1480493" cy="189564"/>
          </a:xfrm>
          <a:prstGeom prst="roundRect">
            <a:avLst>
              <a:gd name="adj" fmla="val 10388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à coins arrondis 7"/>
          <p:cNvSpPr/>
          <p:nvPr/>
        </p:nvSpPr>
        <p:spPr>
          <a:xfrm>
            <a:off x="103859" y="5026686"/>
            <a:ext cx="3763600" cy="365190"/>
          </a:xfrm>
          <a:prstGeom prst="roundRect">
            <a:avLst>
              <a:gd name="adj" fmla="val 23013"/>
            </a:avLst>
          </a:prstGeom>
          <a:ln w="28575">
            <a:noFill/>
          </a:ln>
        </p:spPr>
        <p:txBody>
          <a:bodyPr wrap="none" lIns="36000" tIns="36000" rIns="36000" bIns="36000">
            <a:spAutoFit/>
          </a:bodyPr>
          <a:lstStyle/>
          <a:p>
            <a:r>
              <a:rPr lang="fr-FR" sz="1600" b="1" dirty="0">
                <a:solidFill>
                  <a:srgbClr val="FF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Barre d’état </a:t>
            </a:r>
            <a:r>
              <a:rPr lang="fr-FR" sz="1400" b="1" i="1" dirty="0">
                <a:solidFill>
                  <a:srgbClr val="00B0F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( 3DExperience vous parle ! )</a:t>
            </a:r>
            <a:endParaRPr lang="fr-FR" sz="1600" b="1" i="1" dirty="0">
              <a:solidFill>
                <a:srgbClr val="00B0F0"/>
              </a:solidFill>
            </a:endParaRPr>
          </a:p>
        </p:txBody>
      </p:sp>
      <p:cxnSp>
        <p:nvCxnSpPr>
          <p:cNvPr id="10" name="Connecteur en arc 9"/>
          <p:cNvCxnSpPr>
            <a:cxnSpLocks/>
            <a:stCxn id="8" idx="2"/>
            <a:endCxn id="7" idx="0"/>
          </p:cNvCxnSpPr>
          <p:nvPr/>
        </p:nvCxnSpPr>
        <p:spPr>
          <a:xfrm rot="5400000">
            <a:off x="1311956" y="5379929"/>
            <a:ext cx="661756" cy="685650"/>
          </a:xfrm>
          <a:prstGeom prst="curvedConnector3">
            <a:avLst>
              <a:gd name="adj1" fmla="val 50000"/>
            </a:avLst>
          </a:prstGeom>
          <a:ln w="19050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Image 1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8953" y="2567998"/>
            <a:ext cx="510144" cy="510144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2119018" y="2638404"/>
            <a:ext cx="31854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>
                <a:latin typeface="Arial" panose="020B0604020202020204" pitchFamily="34" charset="0"/>
                <a:ea typeface="Arial" panose="020B0604020202020204" pitchFamily="34" charset="0"/>
              </a:rPr>
              <a:t>Sur un endroit vide de l’écran</a:t>
            </a:r>
            <a:endParaRPr lang="fr-FR" b="1" dirty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2546566" y="2874920"/>
            <a:ext cx="19944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>
                <a:solidFill>
                  <a:srgbClr val="0070C0"/>
                </a:solidFill>
                <a:sym typeface="Wingdings" panose="05000000000000000000" pitchFamily="2" charset="2"/>
              </a:rPr>
              <a:t></a:t>
            </a:r>
            <a:r>
              <a:rPr lang="fr-FR" dirty="0">
                <a:sym typeface="Wingdings" panose="05000000000000000000" pitchFamily="2" charset="2"/>
              </a:rPr>
              <a:t> 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« </a:t>
            </a:r>
            <a:r>
              <a:rPr lang="fr-FR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Affichage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 »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3236976" y="3301570"/>
            <a:ext cx="29110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>
                <a:solidFill>
                  <a:srgbClr val="0070C0"/>
                </a:solidFill>
                <a:sym typeface="Wingdings" panose="05000000000000000000" pitchFamily="2" charset="2"/>
              </a:rPr>
              <a:t></a:t>
            </a:r>
            <a:r>
              <a:rPr lang="fr-FR" dirty="0">
                <a:sym typeface="Wingdings" panose="05000000000000000000" pitchFamily="2" charset="2"/>
              </a:rPr>
              <a:t> Cocher 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« </a:t>
            </a:r>
            <a:r>
              <a:rPr lang="fr-FR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Barre d’état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 »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61094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36976" y="437126"/>
            <a:ext cx="45445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u="sng" dirty="0">
                <a:solidFill>
                  <a:srgbClr val="80276C"/>
                </a:solidFill>
                <a:latin typeface="Arial" panose="020B0604020202020204" pitchFamily="34" charset="0"/>
              </a:rPr>
              <a:t>Afficher « Pavé d’actions »</a:t>
            </a:r>
            <a:endParaRPr lang="fr-FR" altLang="fr-FR" sz="800" u="sng" dirty="0">
              <a:solidFill>
                <a:srgbClr val="80276C"/>
              </a:solidFill>
              <a:latin typeface="Arial" panose="020B0604020202020204" pitchFamily="34" charset="0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2"/>
          <a:srcRect l="59775" t="26177" r="13926" b="55215"/>
          <a:stretch/>
        </p:blipFill>
        <p:spPr>
          <a:xfrm>
            <a:off x="1165860" y="3025083"/>
            <a:ext cx="4809744" cy="1914145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44633" y="1598734"/>
            <a:ext cx="510144" cy="51014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844698" y="1669140"/>
            <a:ext cx="31854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>
                <a:latin typeface="Arial" panose="020B0604020202020204" pitchFamily="34" charset="0"/>
                <a:ea typeface="Arial" panose="020B0604020202020204" pitchFamily="34" charset="0"/>
              </a:rPr>
              <a:t>Sur un endroit vide de l’écran</a:t>
            </a:r>
            <a:endParaRPr lang="fr-FR" b="1" dirty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2272246" y="1905656"/>
            <a:ext cx="19944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>
                <a:solidFill>
                  <a:srgbClr val="0070C0"/>
                </a:solidFill>
                <a:sym typeface="Wingdings" panose="05000000000000000000" pitchFamily="2" charset="2"/>
              </a:rPr>
              <a:t></a:t>
            </a:r>
            <a:r>
              <a:rPr lang="fr-FR" dirty="0">
                <a:sym typeface="Wingdings" panose="05000000000000000000" pitchFamily="2" charset="2"/>
              </a:rPr>
              <a:t> 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« </a:t>
            </a:r>
            <a:r>
              <a:rPr lang="fr-FR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Affichage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 »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2962656" y="2332306"/>
            <a:ext cx="32720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>
                <a:solidFill>
                  <a:srgbClr val="0070C0"/>
                </a:solidFill>
                <a:sym typeface="Wingdings" panose="05000000000000000000" pitchFamily="2" charset="2"/>
              </a:rPr>
              <a:t></a:t>
            </a:r>
            <a:r>
              <a:rPr lang="fr-FR" dirty="0">
                <a:sym typeface="Wingdings" panose="05000000000000000000" pitchFamily="2" charset="2"/>
              </a:rPr>
              <a:t> Cocher 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« </a:t>
            </a:r>
            <a:r>
              <a:rPr lang="fr-FR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Pavé d’actions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 »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4"/>
          <a:srcRect l="5486" t="3863" r="10665" b="6170"/>
          <a:stretch/>
        </p:blipFill>
        <p:spPr>
          <a:xfrm>
            <a:off x="6519672" y="1788428"/>
            <a:ext cx="2523744" cy="4636008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sp>
        <p:nvSpPr>
          <p:cNvPr id="9" name="Rectangle 8"/>
          <p:cNvSpPr/>
          <p:nvPr/>
        </p:nvSpPr>
        <p:spPr>
          <a:xfrm>
            <a:off x="6033369" y="3921766"/>
            <a:ext cx="5709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3200" dirty="0">
                <a:solidFill>
                  <a:srgbClr val="FF0000"/>
                </a:solidFill>
                <a:latin typeface="Arial" panose="020B0604020202020204" pitchFamily="34" charset="0"/>
                <a:ea typeface="Arial" panose="020B0604020202020204" pitchFamily="34" charset="0"/>
                <a:sym typeface="Wingdings 3" panose="05040102010807070707" pitchFamily="18" charset="2"/>
              </a:rPr>
              <a:t></a:t>
            </a:r>
            <a:endParaRPr lang="fr-FR" sz="3200" dirty="0"/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65278274-7817-46A7-A0AA-9954FF768F43}"/>
              </a:ext>
            </a:extLst>
          </p:cNvPr>
          <p:cNvGrpSpPr/>
          <p:nvPr/>
        </p:nvGrpSpPr>
        <p:grpSpPr>
          <a:xfrm>
            <a:off x="1026291" y="5283313"/>
            <a:ext cx="2843785" cy="934072"/>
            <a:chOff x="1026291" y="5458803"/>
            <a:chExt cx="2843785" cy="934072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5222B6F8-3102-4D8C-90DC-A3548F5D8A7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36004" y="5458803"/>
              <a:ext cx="934072" cy="934072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D0926050-8F58-41AB-9A07-65AE7DCB11F4}"/>
                </a:ext>
              </a:extLst>
            </p:cNvPr>
            <p:cNvSpPr/>
            <p:nvPr/>
          </p:nvSpPr>
          <p:spPr>
            <a:xfrm>
              <a:off x="1026291" y="5711252"/>
              <a:ext cx="195438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b="1" i="1" dirty="0">
                  <a:solidFill>
                    <a:srgbClr val="E36B09"/>
                  </a:solidFill>
                  <a:latin typeface="Arial" panose="020B0604020202020204" pitchFamily="34" charset="0"/>
                  <a:ea typeface="Arial" panose="020B0604020202020204" pitchFamily="34" charset="0"/>
                </a:rPr>
                <a:t>Ou appuyer sur </a:t>
              </a:r>
              <a:endParaRPr lang="fr-FR" dirty="0">
                <a:solidFill>
                  <a:srgbClr val="E36B09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392547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236976" y="437126"/>
            <a:ext cx="45445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u="sng" dirty="0">
                <a:solidFill>
                  <a:srgbClr val="80276C"/>
                </a:solidFill>
                <a:latin typeface="Arial" panose="020B0604020202020204" pitchFamily="34" charset="0"/>
              </a:rPr>
              <a:t>La pièce</a:t>
            </a:r>
            <a:endParaRPr lang="fr-FR" altLang="fr-FR" sz="800" u="sng" dirty="0">
              <a:solidFill>
                <a:srgbClr val="80276C"/>
              </a:solidFill>
              <a:latin typeface="Arial" panose="020B0604020202020204" pitchFamily="34" charset="0"/>
            </a:endParaRPr>
          </a:p>
        </p:txBody>
      </p:sp>
      <p:pic>
        <p:nvPicPr>
          <p:cNvPr id="13" name="Graphique 12">
            <a:extLst>
              <a:ext uri="{FF2B5EF4-FFF2-40B4-BE49-F238E27FC236}">
                <a16:creationId xmlns:a16="http://schemas.microsoft.com/office/drawing/2014/main" id="{6A5130AA-1BDE-4391-B2CF-788246587B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299" t="5114" r="2474" b="26043"/>
          <a:stretch/>
        </p:blipFill>
        <p:spPr>
          <a:xfrm>
            <a:off x="0" y="1128859"/>
            <a:ext cx="9022266" cy="4659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89365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729C54F3-DAEA-484C-A907-51CAA7D383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436098" y="1470390"/>
            <a:ext cx="6271803" cy="317781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B7A81A3-515F-4E5A-87DE-FEAAB8C20BC8}"/>
              </a:ext>
            </a:extLst>
          </p:cNvPr>
          <p:cNvSpPr/>
          <p:nvPr/>
        </p:nvSpPr>
        <p:spPr>
          <a:xfrm>
            <a:off x="1374264" y="5753829"/>
            <a:ext cx="2077705" cy="25603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B6C7CAE-16DC-4312-B228-AE0BED547894}"/>
              </a:ext>
            </a:extLst>
          </p:cNvPr>
          <p:cNvSpPr/>
          <p:nvPr/>
        </p:nvSpPr>
        <p:spPr>
          <a:xfrm>
            <a:off x="5819078" y="5803190"/>
            <a:ext cx="1888823" cy="256032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47D2153-2567-44B3-B1AB-C82237593A0A}"/>
              </a:ext>
            </a:extLst>
          </p:cNvPr>
          <p:cNvSpPr/>
          <p:nvPr/>
        </p:nvSpPr>
        <p:spPr>
          <a:xfrm>
            <a:off x="5743303" y="5247541"/>
            <a:ext cx="2285476" cy="256032"/>
          </a:xfrm>
          <a:prstGeom prst="rect">
            <a:avLst/>
          </a:prstGeom>
          <a:solidFill>
            <a:srgbClr val="E36B09"/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6359EB5-50CB-43C5-B425-08613AD6342B}"/>
              </a:ext>
            </a:extLst>
          </p:cNvPr>
          <p:cNvSpPr/>
          <p:nvPr/>
        </p:nvSpPr>
        <p:spPr>
          <a:xfrm>
            <a:off x="1367710" y="5163974"/>
            <a:ext cx="1790886" cy="327946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C3DFBB7-7296-4DCF-8810-247B57C7B219}"/>
              </a:ext>
            </a:extLst>
          </p:cNvPr>
          <p:cNvSpPr/>
          <p:nvPr/>
        </p:nvSpPr>
        <p:spPr>
          <a:xfrm>
            <a:off x="1064146" y="5130880"/>
            <a:ext cx="284437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>
                <a:latin typeface="Arial" panose="020B0604020202020204" pitchFamily="34" charset="0"/>
                <a:ea typeface="Arial" panose="020B0604020202020204" pitchFamily="34" charset="0"/>
              </a:rPr>
              <a:t>surface latérale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fr-FR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>
                <a:latin typeface="Arial" panose="020B0604020202020204" pitchFamily="34" charset="0"/>
                <a:ea typeface="Arial" panose="020B0604020202020204" pitchFamily="34" charset="0"/>
              </a:rPr>
              <a:t>surface du Dessus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FEAA83D-5B4F-487F-A72F-53E435B549A8}"/>
              </a:ext>
            </a:extLst>
          </p:cNvPr>
          <p:cNvSpPr/>
          <p:nvPr/>
        </p:nvSpPr>
        <p:spPr>
          <a:xfrm>
            <a:off x="5461466" y="5163974"/>
            <a:ext cx="284437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>
                <a:latin typeface="Arial" panose="020B0604020202020204" pitchFamily="34" charset="0"/>
                <a:ea typeface="Arial" panose="020B0604020202020204" pitchFamily="34" charset="0"/>
              </a:rPr>
              <a:t>surface du Dessous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fr-FR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>
                <a:latin typeface="Arial" panose="020B0604020202020204" pitchFamily="34" charset="0"/>
                <a:ea typeface="Arial" panose="020B0604020202020204" pitchFamily="34" charset="0"/>
              </a:rPr>
              <a:t>surface du pouce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5874117-2484-4EAA-B5A1-2BA7BC470DC7}"/>
              </a:ext>
            </a:extLst>
          </p:cNvPr>
          <p:cNvSpPr/>
          <p:nvPr/>
        </p:nvSpPr>
        <p:spPr>
          <a:xfrm>
            <a:off x="3236976" y="437126"/>
            <a:ext cx="45445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u="sng" dirty="0">
                <a:solidFill>
                  <a:srgbClr val="80276C"/>
                </a:solidFill>
                <a:latin typeface="Arial" panose="020B0604020202020204" pitchFamily="34" charset="0"/>
              </a:rPr>
              <a:t>Découpage en surfaces</a:t>
            </a:r>
            <a:endParaRPr lang="fr-FR" altLang="fr-FR" sz="800" u="sng" dirty="0">
              <a:solidFill>
                <a:srgbClr val="80276C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89777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7316723" y="4707219"/>
            <a:ext cx="1172811" cy="25603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200302" y="4970458"/>
            <a:ext cx="881150" cy="25603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104250" y="5797228"/>
            <a:ext cx="1888823" cy="256032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175455" y="5519996"/>
            <a:ext cx="2077705" cy="256032"/>
          </a:xfrm>
          <a:prstGeom prst="rect">
            <a:avLst/>
          </a:prstGeom>
          <a:solidFill>
            <a:srgbClr val="E36B09"/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00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939883" y="4400170"/>
            <a:ext cx="1628078" cy="327946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236976" y="437126"/>
            <a:ext cx="45445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u="sng" dirty="0">
                <a:solidFill>
                  <a:srgbClr val="80276C"/>
                </a:solidFill>
                <a:latin typeface="Arial" panose="020B0604020202020204" pitchFamily="34" charset="0"/>
              </a:rPr>
              <a:t>Filaire de la pièce</a:t>
            </a:r>
            <a:endParaRPr lang="fr-FR" altLang="fr-FR" sz="800" u="sng" dirty="0">
              <a:solidFill>
                <a:srgbClr val="80276C"/>
              </a:solidFill>
              <a:latin typeface="Arial" panose="020B0604020202020204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898071" y="4359718"/>
            <a:ext cx="824592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>
                <a:latin typeface="Arial" panose="020B0604020202020204" pitchFamily="34" charset="0"/>
                <a:ea typeface="Arial" panose="020B0604020202020204" pitchFamily="34" charset="0"/>
              </a:rPr>
              <a:t>Dans le plan de base : esquisse jaune pour la surface latérale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>
                <a:latin typeface="Arial" panose="020B0604020202020204" pitchFamily="34" charset="0"/>
                <a:ea typeface="Arial" panose="020B0604020202020204" pitchFamily="34" charset="0"/>
              </a:rPr>
              <a:t>Dans le plan médian et le plan central : esquisses bleues la surface du Dessus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>
                <a:latin typeface="Arial" panose="020B0604020202020204" pitchFamily="34" charset="0"/>
                <a:ea typeface="Arial" panose="020B0604020202020204" pitchFamily="34" charset="0"/>
              </a:rPr>
              <a:t>Dans le plan médian, le plan central et les plans extrême de l’arête latérale : esquisses en orange pour la surface du Dessous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>
                <a:latin typeface="Arial" panose="020B0604020202020204" pitchFamily="34" charset="0"/>
                <a:ea typeface="Arial" panose="020B0604020202020204" pitchFamily="34" charset="0"/>
              </a:rPr>
              <a:t>Dans le plan médian et au centre de la courbe : surface du pouce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31335"/>
            <a:ext cx="9144000" cy="313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065776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236976" y="437126"/>
            <a:ext cx="45445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u="sng" dirty="0">
                <a:solidFill>
                  <a:srgbClr val="80276C"/>
                </a:solidFill>
                <a:latin typeface="Arial" panose="020B0604020202020204" pitchFamily="34" charset="0"/>
              </a:rPr>
              <a:t>Règle de Modélisation n°1</a:t>
            </a:r>
            <a:endParaRPr lang="fr-FR" altLang="fr-FR" sz="800" u="sng" dirty="0">
              <a:solidFill>
                <a:srgbClr val="80276C"/>
              </a:solidFill>
              <a:latin typeface="Arial" panose="020B0604020202020204" pitchFamily="34" charset="0"/>
            </a:endParaRPr>
          </a:p>
        </p:txBody>
      </p:sp>
      <p:grpSp>
        <p:nvGrpSpPr>
          <p:cNvPr id="12" name="Groupe 11"/>
          <p:cNvGrpSpPr/>
          <p:nvPr/>
        </p:nvGrpSpPr>
        <p:grpSpPr>
          <a:xfrm>
            <a:off x="1008063" y="1944390"/>
            <a:ext cx="7780337" cy="1065510"/>
            <a:chOff x="1008063" y="1578630"/>
            <a:chExt cx="7780337" cy="1065510"/>
          </a:xfrm>
        </p:grpSpPr>
        <p:pic>
          <p:nvPicPr>
            <p:cNvPr id="7" name="Image 6"/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08063" y="1578630"/>
              <a:ext cx="1065510" cy="1065510"/>
            </a:xfrm>
            <a:prstGeom prst="rect">
              <a:avLst/>
            </a:prstGeom>
          </p:spPr>
        </p:pic>
        <p:sp>
          <p:nvSpPr>
            <p:cNvPr id="8" name="Rectangle 7"/>
            <p:cNvSpPr/>
            <p:nvPr/>
          </p:nvSpPr>
          <p:spPr>
            <a:xfrm>
              <a:off x="2073573" y="1649720"/>
              <a:ext cx="6714827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fr-FR" dirty="0">
                  <a:solidFill>
                    <a:srgbClr val="0070C0"/>
                  </a:solidFill>
                  <a:latin typeface="Arial" panose="020B0604020202020204" pitchFamily="34" charset="0"/>
                  <a:ea typeface="Arial" panose="020B0604020202020204" pitchFamily="34" charset="0"/>
                </a:rPr>
                <a:t>La modélisation de la pièce doit permettre de modifier facilement sa position par rapport au repère Global. Seule la 1</a:t>
              </a:r>
              <a:r>
                <a:rPr lang="fr-FR" baseline="30000" dirty="0">
                  <a:solidFill>
                    <a:srgbClr val="0070C0"/>
                  </a:solidFill>
                  <a:latin typeface="Arial" panose="020B0604020202020204" pitchFamily="34" charset="0"/>
                  <a:ea typeface="Arial" panose="020B0604020202020204" pitchFamily="34" charset="0"/>
                </a:rPr>
                <a:t>ère</a:t>
              </a:r>
              <a:r>
                <a:rPr lang="fr-FR" dirty="0">
                  <a:solidFill>
                    <a:srgbClr val="0070C0"/>
                  </a:solidFill>
                  <a:latin typeface="Arial" panose="020B0604020202020204" pitchFamily="34" charset="0"/>
                  <a:ea typeface="Arial" panose="020B0604020202020204" pitchFamily="34" charset="0"/>
                </a:rPr>
                <a:t> esquisse positionnera la pièce par rapport à ce repère.</a:t>
              </a:r>
              <a:endParaRPr lang="fr-FR" i="1" dirty="0">
                <a:solidFill>
                  <a:srgbClr val="0070C0"/>
                </a:solidFill>
              </a:endParaRPr>
            </a:p>
          </p:txBody>
        </p:sp>
      </p:grpSp>
      <p:sp>
        <p:nvSpPr>
          <p:cNvPr id="9" name="Rectangle 8"/>
          <p:cNvSpPr/>
          <p:nvPr/>
        </p:nvSpPr>
        <p:spPr>
          <a:xfrm>
            <a:off x="1008063" y="3637300"/>
            <a:ext cx="600196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800" dirty="0">
                <a:solidFill>
                  <a:srgbClr val="FF0000"/>
                </a:solidFill>
                <a:latin typeface="Arial" panose="020B0604020202020204" pitchFamily="34" charset="0"/>
                <a:ea typeface="Arial" panose="020B0604020202020204" pitchFamily="34" charset="0"/>
                <a:sym typeface="Wingdings 3" panose="05040102010807070707" pitchFamily="18" charset="2"/>
              </a:rPr>
              <a:t> Création d’un plan « </a:t>
            </a:r>
            <a:r>
              <a:rPr lang="fr-FR" sz="2800" b="1" dirty="0">
                <a:solidFill>
                  <a:srgbClr val="FF0000"/>
                </a:solidFill>
                <a:latin typeface="Arial" panose="020B0604020202020204" pitchFamily="34" charset="0"/>
                <a:ea typeface="Arial" panose="020B0604020202020204" pitchFamily="34" charset="0"/>
                <a:sym typeface="Wingdings 3" panose="05040102010807070707" pitchFamily="18" charset="2"/>
              </a:rPr>
              <a:t>plan base</a:t>
            </a:r>
            <a:r>
              <a:rPr lang="fr-FR" sz="2800" dirty="0">
                <a:solidFill>
                  <a:srgbClr val="FF0000"/>
                </a:solidFill>
                <a:latin typeface="Arial" panose="020B0604020202020204" pitchFamily="34" charset="0"/>
                <a:ea typeface="Arial" panose="020B0604020202020204" pitchFamily="34" charset="0"/>
                <a:sym typeface="Wingdings 3" panose="05040102010807070707" pitchFamily="18" charset="2"/>
              </a:rPr>
              <a:t> »</a:t>
            </a:r>
            <a:endParaRPr lang="fr-FR" sz="2800" dirty="0">
              <a:solidFill>
                <a:srgbClr val="FF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008063" y="4678680"/>
            <a:ext cx="77925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>
                <a:latin typeface="Arial" panose="020B0604020202020204" pitchFamily="34" charset="0"/>
                <a:ea typeface="Arial" panose="020B0604020202020204" pitchFamily="34" charset="0"/>
              </a:rPr>
              <a:t>Ce « </a:t>
            </a:r>
            <a:r>
              <a:rPr lang="fr-FR" b="1" dirty="0">
                <a:solidFill>
                  <a:srgbClr val="0070C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plan Base</a:t>
            </a:r>
            <a:r>
              <a:rPr lang="fr-FR" dirty="0">
                <a:latin typeface="Arial" panose="020B0604020202020204" pitchFamily="34" charset="0"/>
                <a:ea typeface="Arial" panose="020B0604020202020204" pitchFamily="34" charset="0"/>
              </a:rPr>
              <a:t> » positionnera la 1</a:t>
            </a:r>
            <a:r>
              <a:rPr lang="fr-FR" baseline="30000" dirty="0">
                <a:latin typeface="Arial" panose="020B0604020202020204" pitchFamily="34" charset="0"/>
                <a:ea typeface="Arial" panose="020B0604020202020204" pitchFamily="34" charset="0"/>
              </a:rPr>
              <a:t>ère</a:t>
            </a:r>
            <a:r>
              <a:rPr lang="fr-FR" dirty="0">
                <a:latin typeface="Arial" panose="020B0604020202020204" pitchFamily="34" charset="0"/>
                <a:ea typeface="Arial" panose="020B0604020202020204" pitchFamily="34" charset="0"/>
              </a:rPr>
              <a:t> esquisse par rapport au repère XYZ </a:t>
            </a:r>
            <a:endParaRPr lang="fr-FR" dirty="0"/>
          </a:p>
        </p:txBody>
      </p:sp>
      <p:sp>
        <p:nvSpPr>
          <p:cNvPr id="13" name="Rectangle 12"/>
          <p:cNvSpPr/>
          <p:nvPr/>
        </p:nvSpPr>
        <p:spPr>
          <a:xfrm>
            <a:off x="2073573" y="1610603"/>
            <a:ext cx="13163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i="1" u="sng" dirty="0">
                <a:solidFill>
                  <a:srgbClr val="FF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Règle n°1:</a:t>
            </a:r>
            <a:endParaRPr lang="fr-FR" b="1" i="1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5129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2"/>
          <a:srcRect t="22598"/>
          <a:stretch/>
        </p:blipFill>
        <p:spPr>
          <a:xfrm>
            <a:off x="2621002" y="2674611"/>
            <a:ext cx="4533900" cy="134918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236976" y="437126"/>
            <a:ext cx="45445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u="sng" dirty="0">
                <a:solidFill>
                  <a:srgbClr val="80276C"/>
                </a:solidFill>
                <a:latin typeface="Arial" panose="020B0604020202020204" pitchFamily="34" charset="0"/>
              </a:rPr>
              <a:t>Conteneur de surface</a:t>
            </a:r>
            <a:endParaRPr lang="fr-FR" altLang="fr-FR" sz="800" u="sng" dirty="0">
              <a:solidFill>
                <a:srgbClr val="80276C"/>
              </a:solidFill>
              <a:latin typeface="Arial" panose="020B0604020202020204" pitchFamily="34" charset="0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4377808" y="4416663"/>
            <a:ext cx="510144" cy="473062"/>
          </a:xfrm>
          <a:prstGeom prst="rect">
            <a:avLst/>
          </a:prstGeom>
        </p:spPr>
      </p:pic>
      <p:sp>
        <p:nvSpPr>
          <p:cNvPr id="5" name="Rectangle à coins arrondis 4"/>
          <p:cNvSpPr/>
          <p:nvPr/>
        </p:nvSpPr>
        <p:spPr>
          <a:xfrm>
            <a:off x="6175470" y="2743406"/>
            <a:ext cx="454040" cy="466463"/>
          </a:xfrm>
          <a:prstGeom prst="roundRect">
            <a:avLst>
              <a:gd name="adj" fmla="val 10388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4828477" y="4428059"/>
            <a:ext cx="4587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>
                <a:solidFill>
                  <a:srgbClr val="FF0000"/>
                </a:solidFill>
                <a:sym typeface="Wingdings 2" panose="05020102010507070707" pitchFamily="18" charset="2"/>
              </a:rPr>
              <a:t></a:t>
            </a:r>
            <a:endParaRPr lang="fr-FR" sz="2400" dirty="0">
              <a:solidFill>
                <a:srgbClr val="FF0000"/>
              </a:solidFill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6122578" y="2281741"/>
            <a:ext cx="4587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>
                <a:solidFill>
                  <a:srgbClr val="FF0000"/>
                </a:solidFill>
                <a:sym typeface="Wingdings 2" panose="05020102010507070707" pitchFamily="18" charset="2"/>
              </a:rPr>
              <a:t></a:t>
            </a:r>
            <a:endParaRPr lang="fr-FR" sz="2400" dirty="0">
              <a:solidFill>
                <a:srgbClr val="FF0000"/>
              </a:solidFill>
            </a:endParaRPr>
          </a:p>
        </p:txBody>
      </p:sp>
      <p:sp>
        <p:nvSpPr>
          <p:cNvPr id="8" name="Rectangle à coins arrondis 7"/>
          <p:cNvSpPr/>
          <p:nvPr/>
        </p:nvSpPr>
        <p:spPr>
          <a:xfrm>
            <a:off x="3436338" y="3540543"/>
            <a:ext cx="2180159" cy="466463"/>
          </a:xfrm>
          <a:prstGeom prst="roundRect">
            <a:avLst>
              <a:gd name="adj" fmla="val 10388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0" name="Connecteur en arc 9"/>
          <p:cNvCxnSpPr>
            <a:stCxn id="4" idx="0"/>
            <a:endCxn id="8" idx="2"/>
          </p:cNvCxnSpPr>
          <p:nvPr/>
        </p:nvCxnSpPr>
        <p:spPr>
          <a:xfrm rot="16200000" flipV="1">
            <a:off x="4374821" y="4158604"/>
            <a:ext cx="409657" cy="106462"/>
          </a:xfrm>
          <a:prstGeom prst="curvedConnector3">
            <a:avLst>
              <a:gd name="adj1" fmla="val 50000"/>
            </a:avLst>
          </a:prstGeom>
          <a:ln w="25400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386441" y="1350635"/>
            <a:ext cx="40248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6198"/>
            <a:r>
              <a:rPr lang="fr-FR" b="1" i="1" u="sng" dirty="0">
                <a:solidFill>
                  <a:srgbClr val="E36B09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Création d’un « Set Géométrique »</a:t>
            </a:r>
            <a:endParaRPr lang="fr-FR" i="1" dirty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019214" y="1954684"/>
            <a:ext cx="71994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>
                <a:latin typeface="Arial" panose="020B0604020202020204" pitchFamily="34" charset="0"/>
                <a:ea typeface="Arial" panose="020B0604020202020204" pitchFamily="34" charset="0"/>
              </a:rPr>
              <a:t>Le Set Géométrique contiendra les éléments </a:t>
            </a:r>
            <a:r>
              <a:rPr lang="fr-FR" b="1" dirty="0">
                <a:solidFill>
                  <a:srgbClr val="00B0F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Surfaciques</a:t>
            </a:r>
            <a:r>
              <a:rPr lang="fr-FR" dirty="0">
                <a:latin typeface="Arial" panose="020B0604020202020204" pitchFamily="34" charset="0"/>
                <a:ea typeface="Arial" panose="020B0604020202020204" pitchFamily="34" charset="0"/>
              </a:rPr>
              <a:t> et </a:t>
            </a:r>
            <a:r>
              <a:rPr lang="fr-FR" b="1" dirty="0">
                <a:solidFill>
                  <a:srgbClr val="00B05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Filaires</a:t>
            </a:r>
            <a:endParaRPr lang="fr-FR" b="1" dirty="0">
              <a:solidFill>
                <a:srgbClr val="00B050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386441" y="4948582"/>
            <a:ext cx="35759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6198"/>
            <a:r>
              <a:rPr lang="fr-FR" b="1" i="1" u="sng" dirty="0">
                <a:solidFill>
                  <a:srgbClr val="E36B09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Activer le « Set Géométrique »</a:t>
            </a:r>
            <a:endParaRPr lang="fr-FR" i="1" dirty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pic>
        <p:nvPicPr>
          <p:cNvPr id="20" name="Image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1375" y="5790961"/>
            <a:ext cx="1057275" cy="590550"/>
          </a:xfrm>
          <a:prstGeom prst="rect">
            <a:avLst/>
          </a:prstGeom>
        </p:spPr>
      </p:pic>
      <p:pic>
        <p:nvPicPr>
          <p:cNvPr id="21" name="Image 20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311578" y="5413339"/>
            <a:ext cx="510144" cy="510144"/>
          </a:xfrm>
          <a:prstGeom prst="rect">
            <a:avLst/>
          </a:prstGeom>
        </p:spPr>
      </p:pic>
      <p:sp>
        <p:nvSpPr>
          <p:cNvPr id="22" name="Rectangle 21"/>
          <p:cNvSpPr/>
          <p:nvPr/>
        </p:nvSpPr>
        <p:spPr>
          <a:xfrm>
            <a:off x="1711643" y="5483745"/>
            <a:ext cx="650821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>
                <a:latin typeface="Arial" panose="020B0604020202020204" pitchFamily="34" charset="0"/>
                <a:ea typeface="Arial" panose="020B0604020202020204" pitchFamily="34" charset="0"/>
              </a:rPr>
              <a:t>sur le Set Géométrique</a:t>
            </a:r>
          </a:p>
        </p:txBody>
      </p:sp>
      <p:sp>
        <p:nvSpPr>
          <p:cNvPr id="23" name="ZoneTexte 22"/>
          <p:cNvSpPr txBox="1"/>
          <p:nvPr/>
        </p:nvSpPr>
        <p:spPr>
          <a:xfrm>
            <a:off x="1892732" y="5802324"/>
            <a:ext cx="25190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>
                <a:solidFill>
                  <a:srgbClr val="0070C0"/>
                </a:solidFill>
                <a:sym typeface="Wingdings" panose="05000000000000000000" pitchFamily="2" charset="2"/>
              </a:rPr>
              <a:t> </a:t>
            </a:r>
            <a:r>
              <a:rPr lang="fr-FR" sz="2000" b="1" dirty="0">
                <a:solidFill>
                  <a:srgbClr val="0070C0"/>
                </a:solidFill>
                <a:sym typeface="Wingdings" panose="05000000000000000000" pitchFamily="2" charset="2"/>
              </a:rPr>
              <a:t>Menu contextuel</a:t>
            </a:r>
            <a:r>
              <a:rPr lang="fr-FR" dirty="0">
                <a:sym typeface="Wingdings" panose="05000000000000000000" pitchFamily="2" charset="2"/>
              </a:rPr>
              <a:t> 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 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Rectangle à coins arrondis 23"/>
          <p:cNvSpPr/>
          <p:nvPr/>
        </p:nvSpPr>
        <p:spPr>
          <a:xfrm>
            <a:off x="4584800" y="5830702"/>
            <a:ext cx="454040" cy="466463"/>
          </a:xfrm>
          <a:prstGeom prst="roundRect">
            <a:avLst>
              <a:gd name="adj" fmla="val 10388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Rectangle 24"/>
          <p:cNvSpPr/>
          <p:nvPr/>
        </p:nvSpPr>
        <p:spPr>
          <a:xfrm>
            <a:off x="6122578" y="5722949"/>
            <a:ext cx="2497344" cy="64633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dirty="0"/>
              <a:t>Une fois le  </a:t>
            </a:r>
            <a:r>
              <a:rPr lang="fr-FR" dirty="0">
                <a:solidFill>
                  <a:srgbClr val="0070C0"/>
                </a:solidFill>
              </a:rPr>
              <a:t>Set activé</a:t>
            </a:r>
            <a:r>
              <a:rPr lang="fr-FR" dirty="0"/>
              <a:t>, le SET est </a:t>
            </a:r>
            <a:r>
              <a:rPr lang="fr-FR" b="1" u="sng" dirty="0">
                <a:solidFill>
                  <a:srgbClr val="FF0000"/>
                </a:solidFill>
              </a:rPr>
              <a:t>souligné</a:t>
            </a:r>
            <a:endParaRPr lang="fr-F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30657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236976" y="437126"/>
            <a:ext cx="45445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u="sng" dirty="0">
                <a:solidFill>
                  <a:srgbClr val="80276C"/>
                </a:solidFill>
                <a:latin typeface="Arial" panose="020B0604020202020204" pitchFamily="34" charset="0"/>
              </a:rPr>
              <a:t>Plan de référence</a:t>
            </a:r>
            <a:endParaRPr lang="fr-FR" altLang="fr-FR" sz="800" u="sng" dirty="0">
              <a:solidFill>
                <a:srgbClr val="80276C"/>
              </a:solidFill>
              <a:latin typeface="Arial" panose="020B0604020202020204" pitchFamily="34" charset="0"/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7508" y="1656434"/>
            <a:ext cx="5273440" cy="1489956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59762" y="1188085"/>
            <a:ext cx="33066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6198"/>
            <a:r>
              <a:rPr lang="fr-FR" b="1" i="1" u="sng" dirty="0">
                <a:solidFill>
                  <a:srgbClr val="E36B09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Organisation des fonctions:</a:t>
            </a:r>
            <a:endParaRPr lang="fr-FR" i="1" dirty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59762" y="3386570"/>
            <a:ext cx="17293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6198"/>
            <a:r>
              <a:rPr lang="fr-FR" b="1" i="1" u="sng" dirty="0">
                <a:solidFill>
                  <a:srgbClr val="E36B09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Créer un plan</a:t>
            </a:r>
            <a:endParaRPr lang="fr-FR" i="1" dirty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4228" y="4297017"/>
            <a:ext cx="419100" cy="428625"/>
          </a:xfrm>
          <a:prstGeom prst="rect">
            <a:avLst/>
          </a:prstGeom>
        </p:spPr>
      </p:pic>
      <p:sp>
        <p:nvSpPr>
          <p:cNvPr id="10" name="ZoneTexte 9"/>
          <p:cNvSpPr txBox="1"/>
          <p:nvPr/>
        </p:nvSpPr>
        <p:spPr>
          <a:xfrm>
            <a:off x="1676400" y="4202422"/>
            <a:ext cx="3212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>
                <a:solidFill>
                  <a:srgbClr val="0070C0"/>
                </a:solidFill>
                <a:sym typeface="Wingdings" panose="05000000000000000000" pitchFamily="2" charset="2"/>
              </a:rPr>
              <a:t></a:t>
            </a:r>
            <a:r>
              <a:rPr lang="fr-FR" dirty="0">
                <a:sym typeface="Wingdings" panose="05000000000000000000" pitchFamily="2" charset="2"/>
              </a:rPr>
              <a:t> 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Action « </a:t>
            </a:r>
            <a:r>
              <a:rPr lang="fr-FR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Créer un plan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 »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043548" y="3926832"/>
            <a:ext cx="34932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Section « </a:t>
            </a:r>
            <a:r>
              <a:rPr lang="fr-FR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Fonctions de base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 »</a:t>
            </a:r>
            <a:endParaRPr lang="fr-FR" dirty="0"/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3288" y="3471815"/>
            <a:ext cx="2233432" cy="1728164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559762" y="5102181"/>
            <a:ext cx="22422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6198"/>
            <a:r>
              <a:rPr lang="fr-FR" b="1" i="1" u="sng" dirty="0">
                <a:solidFill>
                  <a:srgbClr val="E36B09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Renommer le plan</a:t>
            </a:r>
            <a:endParaRPr lang="fr-FR" i="1" dirty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311578" y="5413339"/>
            <a:ext cx="510144" cy="510144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1711643" y="5483745"/>
            <a:ext cx="650821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>
                <a:latin typeface="Arial" panose="020B0604020202020204" pitchFamily="34" charset="0"/>
                <a:ea typeface="Arial" panose="020B0604020202020204" pitchFamily="34" charset="0"/>
              </a:rPr>
              <a:t>sur « Plan »</a:t>
            </a:r>
          </a:p>
        </p:txBody>
      </p:sp>
      <p:sp>
        <p:nvSpPr>
          <p:cNvPr id="17" name="ZoneTexte 16"/>
          <p:cNvSpPr txBox="1"/>
          <p:nvPr/>
        </p:nvSpPr>
        <p:spPr>
          <a:xfrm>
            <a:off x="1892732" y="5802324"/>
            <a:ext cx="68050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>
                <a:solidFill>
                  <a:srgbClr val="0070C0"/>
                </a:solidFill>
                <a:sym typeface="Wingdings" panose="05000000000000000000" pitchFamily="2" charset="2"/>
              </a:rPr>
              <a:t></a:t>
            </a:r>
            <a:r>
              <a:rPr lang="fr-FR" dirty="0">
                <a:sym typeface="Wingdings" panose="05000000000000000000" pitchFamily="2" charset="2"/>
              </a:rPr>
              <a:t> 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 Propriétés  </a:t>
            </a:r>
            <a:r>
              <a:rPr lang="fr-FR" sz="2400" dirty="0">
                <a:solidFill>
                  <a:srgbClr val="0070C0"/>
                </a:solidFill>
                <a:latin typeface="Arial" panose="020B0604020202020204" pitchFamily="34" charset="0"/>
                <a:ea typeface="Arial" panose="020B0604020202020204" pitchFamily="34" charset="0"/>
                <a:sym typeface="Wingdings 3" panose="05040102010807070707" pitchFamily="18" charset="2"/>
              </a:rPr>
              <a:t></a:t>
            </a:r>
            <a:r>
              <a:rPr lang="fr-FR" dirty="0">
                <a:solidFill>
                  <a:srgbClr val="0070C0"/>
                </a:solidFill>
                <a:latin typeface="Arial" panose="020B0604020202020204" pitchFamily="34" charset="0"/>
                <a:ea typeface="Arial" panose="020B0604020202020204" pitchFamily="34" charset="0"/>
                <a:sym typeface="Wingdings 3" panose="05040102010807070707" pitchFamily="18" charset="2"/>
              </a:rPr>
              <a:t> </a:t>
            </a:r>
            <a:r>
              <a:rPr lang="fr-FR" dirty="0">
                <a:latin typeface="Arial" panose="020B0604020202020204" pitchFamily="34" charset="0"/>
                <a:ea typeface="Arial" panose="020B0604020202020204" pitchFamily="34" charset="0"/>
                <a:sym typeface="Wingdings 3" panose="05040102010807070707" pitchFamily="18" charset="2"/>
              </a:rPr>
              <a:t>Propriété de l’élément </a:t>
            </a:r>
            <a:r>
              <a:rPr lang="fr-FR" dirty="0">
                <a:solidFill>
                  <a:srgbClr val="0070C0"/>
                </a:solidFill>
                <a:latin typeface="Arial" panose="020B0604020202020204" pitchFamily="34" charset="0"/>
                <a:ea typeface="Arial" panose="020B0604020202020204" pitchFamily="34" charset="0"/>
                <a:sym typeface="Wingdings 3" panose="05040102010807070707" pitchFamily="18" charset="2"/>
              </a:rPr>
              <a:t> </a:t>
            </a:r>
            <a:r>
              <a:rPr lang="fr-FR" dirty="0">
                <a:latin typeface="Arial" panose="020B0604020202020204" pitchFamily="34" charset="0"/>
                <a:ea typeface="Arial" panose="020B0604020202020204" pitchFamily="34" charset="0"/>
                <a:sym typeface="Wingdings 3" panose="05040102010807070707" pitchFamily="18" charset="2"/>
              </a:rPr>
              <a:t>nom = </a:t>
            </a:r>
            <a:r>
              <a:rPr lang="fr-FR" dirty="0">
                <a:solidFill>
                  <a:srgbClr val="0070C0"/>
                </a:solidFill>
                <a:latin typeface="Arial" panose="020B0604020202020204" pitchFamily="34" charset="0"/>
                <a:ea typeface="Arial" panose="020B0604020202020204" pitchFamily="34" charset="0"/>
                <a:sym typeface="Wingdings 3" panose="05040102010807070707" pitchFamily="18" charset="2"/>
              </a:rPr>
              <a:t>« plan Base »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460998" y="4717458"/>
            <a:ext cx="41082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/>
              <a:t>(décalé de 10 mm par rapport au plan </a:t>
            </a:r>
            <a:r>
              <a:rPr lang="fr-FR" dirty="0" err="1"/>
              <a:t>yz</a:t>
            </a:r>
            <a:r>
              <a:rPr lang="fr-FR" dirty="0"/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19905141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002CDA6-D6CB-4F62-9F1D-43759F7FC7D3}"/>
              </a:ext>
            </a:extLst>
          </p:cNvPr>
          <p:cNvSpPr/>
          <p:nvPr/>
        </p:nvSpPr>
        <p:spPr>
          <a:xfrm>
            <a:off x="3236976" y="437126"/>
            <a:ext cx="45445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u="sng" dirty="0">
                <a:solidFill>
                  <a:srgbClr val="80276C"/>
                </a:solidFill>
                <a:latin typeface="Arial" panose="020B0604020202020204" pitchFamily="34" charset="0"/>
              </a:rPr>
              <a:t>Surface Latérale</a:t>
            </a:r>
            <a:br>
              <a:rPr lang="fr-FR" altLang="fr-FR" u="sng" dirty="0">
                <a:solidFill>
                  <a:srgbClr val="80276C"/>
                </a:solidFill>
                <a:latin typeface="Arial" panose="020B0604020202020204" pitchFamily="34" charset="0"/>
              </a:rPr>
            </a:br>
            <a:r>
              <a:rPr lang="fr-FR" altLang="fr-FR" dirty="0">
                <a:solidFill>
                  <a:srgbClr val="80276C"/>
                </a:solidFill>
                <a:latin typeface="Arial" panose="020B0604020202020204" pitchFamily="34" charset="0"/>
              </a:rPr>
              <a:t>Les données</a:t>
            </a:r>
            <a:endParaRPr lang="fr-FR" altLang="fr-FR" sz="800" dirty="0">
              <a:solidFill>
                <a:srgbClr val="80276C"/>
              </a:solidFill>
              <a:latin typeface="Arial" panose="020B0604020202020204" pitchFamily="34" charset="0"/>
            </a:endParaRPr>
          </a:p>
        </p:txBody>
      </p:sp>
      <p:pic>
        <p:nvPicPr>
          <p:cNvPr id="3" name="Graphique 2">
            <a:extLst>
              <a:ext uri="{FF2B5EF4-FFF2-40B4-BE49-F238E27FC236}">
                <a16:creationId xmlns:a16="http://schemas.microsoft.com/office/drawing/2014/main" id="{B3A76633-1852-49B6-87F4-104E017CF4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81280" y="1213352"/>
            <a:ext cx="9144000" cy="6463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4334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236976" y="437126"/>
            <a:ext cx="45445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u="sng" dirty="0">
                <a:solidFill>
                  <a:srgbClr val="80276C"/>
                </a:solidFill>
                <a:latin typeface="Arial" panose="020B0604020202020204" pitchFamily="34" charset="0"/>
              </a:rPr>
              <a:t>Surface Latérale</a:t>
            </a:r>
            <a:br>
              <a:rPr lang="fr-FR" altLang="fr-FR" u="sng" dirty="0">
                <a:solidFill>
                  <a:srgbClr val="80276C"/>
                </a:solidFill>
                <a:latin typeface="Arial" panose="020B0604020202020204" pitchFamily="34" charset="0"/>
              </a:rPr>
            </a:br>
            <a:r>
              <a:rPr lang="fr-FR" altLang="fr-FR" i="1" dirty="0">
                <a:solidFill>
                  <a:srgbClr val="80276C"/>
                </a:solidFill>
                <a:latin typeface="Arial" panose="020B0604020202020204" pitchFamily="34" charset="0"/>
              </a:rPr>
              <a:t>1</a:t>
            </a:r>
            <a:r>
              <a:rPr lang="fr-FR" altLang="fr-FR" i="1" baseline="30000" dirty="0">
                <a:solidFill>
                  <a:srgbClr val="80276C"/>
                </a:solidFill>
                <a:latin typeface="Arial" panose="020B0604020202020204" pitchFamily="34" charset="0"/>
              </a:rPr>
              <a:t>ère</a:t>
            </a:r>
            <a:r>
              <a:rPr lang="fr-FR" altLang="fr-FR" i="1" dirty="0">
                <a:solidFill>
                  <a:srgbClr val="80276C"/>
                </a:solidFill>
                <a:latin typeface="Arial" panose="020B0604020202020204" pitchFamily="34" charset="0"/>
              </a:rPr>
              <a:t> esquisse</a:t>
            </a:r>
            <a:endParaRPr lang="fr-FR" altLang="fr-FR" sz="800" i="1" dirty="0">
              <a:solidFill>
                <a:srgbClr val="80276C"/>
              </a:solidFill>
              <a:latin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59762" y="1188085"/>
            <a:ext cx="20242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6198"/>
            <a:r>
              <a:rPr lang="fr-FR" b="1" i="1" u="sng" dirty="0">
                <a:solidFill>
                  <a:srgbClr val="E36B09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Créer l’esquisse</a:t>
            </a:r>
            <a:endParaRPr lang="fr-FR" i="1" dirty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0179" y="1747934"/>
            <a:ext cx="793085" cy="843707"/>
          </a:xfrm>
          <a:prstGeom prst="rect">
            <a:avLst/>
          </a:prstGeom>
          <a:ln>
            <a:solidFill>
              <a:srgbClr val="00B0F0"/>
            </a:solidFill>
          </a:ln>
        </p:spPr>
      </p:pic>
      <p:sp>
        <p:nvSpPr>
          <p:cNvPr id="12" name="ZoneTexte 11"/>
          <p:cNvSpPr txBox="1"/>
          <p:nvPr/>
        </p:nvSpPr>
        <p:spPr>
          <a:xfrm>
            <a:off x="1676400" y="1896102"/>
            <a:ext cx="41104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>
                <a:solidFill>
                  <a:srgbClr val="0070C0"/>
                </a:solidFill>
                <a:sym typeface="Wingdings" panose="05000000000000000000" pitchFamily="2" charset="2"/>
              </a:rPr>
              <a:t></a:t>
            </a:r>
            <a:r>
              <a:rPr lang="fr-FR" dirty="0">
                <a:sym typeface="Wingdings" panose="05000000000000000000" pitchFamily="2" charset="2"/>
              </a:rPr>
              <a:t> 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Action «</a:t>
            </a:r>
            <a:r>
              <a:rPr lang="fr-FR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 Esquisse Positionnée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 »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043548" y="1620512"/>
            <a:ext cx="34932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Section « </a:t>
            </a:r>
            <a:r>
              <a:rPr lang="fr-FR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Fonctions de base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 »</a:t>
            </a:r>
            <a:endParaRPr lang="fr-FR" dirty="0"/>
          </a:p>
        </p:txBody>
      </p:sp>
      <p:sp>
        <p:nvSpPr>
          <p:cNvPr id="16" name="ZoneTexte 15"/>
          <p:cNvSpPr txBox="1"/>
          <p:nvPr/>
        </p:nvSpPr>
        <p:spPr>
          <a:xfrm>
            <a:off x="1640915" y="3152640"/>
            <a:ext cx="21099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>
                <a:solidFill>
                  <a:srgbClr val="0070C0"/>
                </a:solidFill>
                <a:sym typeface="Wingdings" panose="05000000000000000000" pitchFamily="2" charset="2"/>
              </a:rPr>
              <a:t></a:t>
            </a:r>
            <a:r>
              <a:rPr lang="fr-FR" dirty="0">
                <a:sym typeface="Wingdings" panose="05000000000000000000" pitchFamily="2" charset="2"/>
              </a:rPr>
              <a:t> 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Action « </a:t>
            </a:r>
            <a:r>
              <a:rPr lang="fr-FR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Axe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 »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008063" y="2877050"/>
            <a:ext cx="24032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Section « </a:t>
            </a:r>
            <a:r>
              <a:rPr lang="fr-FR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Esquisse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 »</a:t>
            </a:r>
            <a:endParaRPr lang="fr-FR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890" t="13869" b="7222"/>
          <a:stretch/>
        </p:blipFill>
        <p:spPr>
          <a:xfrm>
            <a:off x="4368501" y="3093198"/>
            <a:ext cx="579791" cy="413385"/>
          </a:xfrm>
          <a:prstGeom prst="rect">
            <a:avLst/>
          </a:prstGeom>
        </p:spPr>
      </p:pic>
      <p:pic>
        <p:nvPicPr>
          <p:cNvPr id="18" name="Image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0663" y="3088807"/>
            <a:ext cx="523875" cy="429478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4295874" y="3506583"/>
            <a:ext cx="68480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i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Ligne</a:t>
            </a:r>
            <a:endParaRPr lang="fr-FR" sz="1600" i="1" dirty="0"/>
          </a:p>
        </p:txBody>
      </p:sp>
      <p:sp>
        <p:nvSpPr>
          <p:cNvPr id="21" name="Rectangle 20"/>
          <p:cNvSpPr/>
          <p:nvPr/>
        </p:nvSpPr>
        <p:spPr>
          <a:xfrm>
            <a:off x="5973936" y="3518285"/>
            <a:ext cx="53732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600" i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Axe</a:t>
            </a:r>
            <a:endParaRPr lang="fr-FR" sz="1600" i="1" dirty="0"/>
          </a:p>
        </p:txBody>
      </p:sp>
      <p:cxnSp>
        <p:nvCxnSpPr>
          <p:cNvPr id="22" name="Connecteur en arc 21"/>
          <p:cNvCxnSpPr>
            <a:stCxn id="3" idx="3"/>
            <a:endCxn id="18" idx="1"/>
          </p:cNvCxnSpPr>
          <p:nvPr/>
        </p:nvCxnSpPr>
        <p:spPr>
          <a:xfrm>
            <a:off x="4948292" y="3299891"/>
            <a:ext cx="1032371" cy="3655"/>
          </a:xfrm>
          <a:prstGeom prst="curvedConnector3">
            <a:avLst>
              <a:gd name="adj1" fmla="val 50000"/>
            </a:avLst>
          </a:prstGeom>
          <a:ln w="28575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559762" y="2483275"/>
            <a:ext cx="29988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6198"/>
            <a:r>
              <a:rPr lang="fr-FR" b="1" i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rPr>
              <a:t>Créer un axe quelconque</a:t>
            </a:r>
            <a:endParaRPr lang="fr-FR" i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pic>
        <p:nvPicPr>
          <p:cNvPr id="30" name="Image 29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07696" y="3845137"/>
            <a:ext cx="3347263" cy="2267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98598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236976" y="437126"/>
            <a:ext cx="45445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u="sng" dirty="0">
                <a:solidFill>
                  <a:srgbClr val="80276C"/>
                </a:solidFill>
                <a:latin typeface="Arial" panose="020B0604020202020204" pitchFamily="34" charset="0"/>
              </a:rPr>
              <a:t>1</a:t>
            </a:r>
            <a:r>
              <a:rPr lang="fr-FR" altLang="fr-FR" u="sng" baseline="30000" dirty="0">
                <a:solidFill>
                  <a:srgbClr val="80276C"/>
                </a:solidFill>
                <a:latin typeface="Arial" panose="020B0604020202020204" pitchFamily="34" charset="0"/>
              </a:rPr>
              <a:t>ère</a:t>
            </a:r>
            <a:r>
              <a:rPr lang="fr-FR" altLang="fr-FR" u="sng" dirty="0">
                <a:solidFill>
                  <a:srgbClr val="80276C"/>
                </a:solidFill>
                <a:latin typeface="Arial" panose="020B0604020202020204" pitchFamily="34" charset="0"/>
              </a:rPr>
              <a:t> esquisse:</a:t>
            </a:r>
            <a:r>
              <a:rPr lang="fr-FR" altLang="fr-FR" dirty="0">
                <a:solidFill>
                  <a:srgbClr val="80276C"/>
                </a:solidFill>
                <a:latin typeface="Arial" panose="020B0604020202020204" pitchFamily="34" charset="0"/>
              </a:rPr>
              <a:t> Surface latérale</a:t>
            </a:r>
            <a:endParaRPr lang="fr-FR" altLang="fr-FR" sz="800" dirty="0">
              <a:solidFill>
                <a:srgbClr val="80276C"/>
              </a:solidFill>
              <a:latin typeface="Arial" panose="020B0604020202020204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559762" y="1276267"/>
            <a:ext cx="30075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6198"/>
            <a:r>
              <a:rPr lang="fr-FR" b="1" i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rPr>
              <a:t>Tracer la forme générale</a:t>
            </a:r>
            <a:endParaRPr lang="fr-FR" i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pic>
        <p:nvPicPr>
          <p:cNvPr id="22" name="Image 21"/>
          <p:cNvPicPr>
            <a:picLocks noChangeAspect="1"/>
          </p:cNvPicPr>
          <p:nvPr/>
        </p:nvPicPr>
        <p:blipFill rotWithShape="1">
          <a:blip r:embed="rId2"/>
          <a:srcRect l="12625"/>
          <a:stretch/>
        </p:blipFill>
        <p:spPr>
          <a:xfrm>
            <a:off x="1148080" y="2571578"/>
            <a:ext cx="7945552" cy="3625850"/>
          </a:xfrm>
          <a:prstGeom prst="rect">
            <a:avLst/>
          </a:prstGeom>
        </p:spPr>
      </p:pic>
      <p:sp>
        <p:nvSpPr>
          <p:cNvPr id="24" name="ZoneTexte 10"/>
          <p:cNvSpPr txBox="1"/>
          <p:nvPr/>
        </p:nvSpPr>
        <p:spPr>
          <a:xfrm>
            <a:off x="4039501" y="3581608"/>
            <a:ext cx="660758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R380</a:t>
            </a:r>
          </a:p>
        </p:txBody>
      </p:sp>
      <p:sp>
        <p:nvSpPr>
          <p:cNvPr id="30" name="ZoneTexte 11"/>
          <p:cNvSpPr txBox="1"/>
          <p:nvPr/>
        </p:nvSpPr>
        <p:spPr>
          <a:xfrm rot="21116205">
            <a:off x="3987837" y="3168385"/>
            <a:ext cx="53572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120</a:t>
            </a:r>
          </a:p>
        </p:txBody>
      </p:sp>
      <p:sp>
        <p:nvSpPr>
          <p:cNvPr id="33" name="ZoneTexte 12"/>
          <p:cNvSpPr txBox="1"/>
          <p:nvPr/>
        </p:nvSpPr>
        <p:spPr>
          <a:xfrm rot="20373406">
            <a:off x="6616239" y="4310344"/>
            <a:ext cx="543739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R35</a:t>
            </a:r>
          </a:p>
        </p:txBody>
      </p:sp>
      <p:sp>
        <p:nvSpPr>
          <p:cNvPr id="34" name="ZoneTexte 13"/>
          <p:cNvSpPr txBox="1"/>
          <p:nvPr/>
        </p:nvSpPr>
        <p:spPr>
          <a:xfrm>
            <a:off x="8215763" y="2646316"/>
            <a:ext cx="41870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36</a:t>
            </a:r>
          </a:p>
        </p:txBody>
      </p:sp>
      <p:sp>
        <p:nvSpPr>
          <p:cNvPr id="35" name="ZoneTexte 14"/>
          <p:cNvSpPr txBox="1"/>
          <p:nvPr/>
        </p:nvSpPr>
        <p:spPr>
          <a:xfrm>
            <a:off x="1686583" y="5100546"/>
            <a:ext cx="359073" cy="276999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R10</a:t>
            </a:r>
          </a:p>
        </p:txBody>
      </p:sp>
      <p:sp>
        <p:nvSpPr>
          <p:cNvPr id="36" name="ZoneTexte 15"/>
          <p:cNvSpPr txBox="1"/>
          <p:nvPr/>
        </p:nvSpPr>
        <p:spPr>
          <a:xfrm>
            <a:off x="4811322" y="4464655"/>
            <a:ext cx="509755" cy="276999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angle</a:t>
            </a:r>
          </a:p>
        </p:txBody>
      </p:sp>
      <p:sp>
        <p:nvSpPr>
          <p:cNvPr id="40" name="ZoneTexte 5"/>
          <p:cNvSpPr txBox="1"/>
          <p:nvPr/>
        </p:nvSpPr>
        <p:spPr>
          <a:xfrm>
            <a:off x="113647" y="1732437"/>
            <a:ext cx="81021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Tx/>
              <a:buChar char="-"/>
            </a:pPr>
            <a:r>
              <a:rPr lang="fr-FR" dirty="0"/>
              <a:t>Créer cette </a:t>
            </a:r>
            <a:r>
              <a:rPr lang="fr-FR" b="1" dirty="0"/>
              <a:t>esquisse</a:t>
            </a:r>
            <a:r>
              <a:rPr lang="fr-FR" dirty="0"/>
              <a:t> (l’angle et la fixité du point à gauche permet de contraindre ISO l’esquisse, mais fixée arbitrairement)</a:t>
            </a:r>
          </a:p>
        </p:txBody>
      </p:sp>
      <p:sp>
        <p:nvSpPr>
          <p:cNvPr id="38" name="ZoneTexte 18"/>
          <p:cNvSpPr txBox="1"/>
          <p:nvPr/>
        </p:nvSpPr>
        <p:spPr>
          <a:xfrm>
            <a:off x="123807" y="5918917"/>
            <a:ext cx="14814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i="1" dirty="0">
                <a:solidFill>
                  <a:srgbClr val="8E2562"/>
                </a:solidFill>
              </a:rPr>
              <a:t>ARRIERE de la</a:t>
            </a:r>
            <a:br>
              <a:rPr lang="fr-FR" i="1" dirty="0">
                <a:solidFill>
                  <a:srgbClr val="8E2562"/>
                </a:solidFill>
              </a:rPr>
            </a:br>
            <a:r>
              <a:rPr lang="fr-FR" i="1" dirty="0">
                <a:solidFill>
                  <a:srgbClr val="8E2562"/>
                </a:solidFill>
              </a:rPr>
              <a:t> poignée</a:t>
            </a:r>
          </a:p>
        </p:txBody>
      </p:sp>
      <p:sp>
        <p:nvSpPr>
          <p:cNvPr id="39" name="ZoneTexte 19"/>
          <p:cNvSpPr txBox="1"/>
          <p:nvPr/>
        </p:nvSpPr>
        <p:spPr>
          <a:xfrm>
            <a:off x="7553947" y="4915879"/>
            <a:ext cx="13236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i="1" dirty="0">
                <a:solidFill>
                  <a:srgbClr val="8E2562"/>
                </a:solidFill>
              </a:rPr>
              <a:t>AVANT de la</a:t>
            </a:r>
            <a:br>
              <a:rPr lang="fr-FR" i="1" dirty="0">
                <a:solidFill>
                  <a:srgbClr val="8E2562"/>
                </a:solidFill>
              </a:rPr>
            </a:br>
            <a:r>
              <a:rPr lang="fr-FR" i="1" dirty="0">
                <a:solidFill>
                  <a:srgbClr val="8E2562"/>
                </a:solidFill>
              </a:rPr>
              <a:t> poignée</a:t>
            </a:r>
          </a:p>
        </p:txBody>
      </p:sp>
    </p:spTree>
    <p:extLst>
      <p:ext uri="{BB962C8B-B14F-4D97-AF65-F5344CB8AC3E}">
        <p14:creationId xmlns:p14="http://schemas.microsoft.com/office/powerpoint/2010/main" val="32774597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1008063" y="4610979"/>
            <a:ext cx="46746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- Créer le premier coté dépouillé de </a:t>
            </a:r>
            <a:r>
              <a:rPr lang="fr-FR" b="1" dirty="0">
                <a:solidFill>
                  <a:srgbClr val="0070C0"/>
                </a:solidFill>
              </a:rPr>
              <a:t>20mm</a:t>
            </a:r>
          </a:p>
        </p:txBody>
      </p:sp>
      <p:sp>
        <p:nvSpPr>
          <p:cNvPr id="6" name="Rectangle 5"/>
          <p:cNvSpPr/>
          <p:nvPr/>
        </p:nvSpPr>
        <p:spPr>
          <a:xfrm>
            <a:off x="473409" y="1278506"/>
            <a:ext cx="852754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/>
              <a:t>La surface latérale s’appuie sur l’esquisse précédente est présente une dépouille de 1° (de part et d’autre).</a:t>
            </a:r>
          </a:p>
          <a:p>
            <a:r>
              <a:rPr lang="fr-FR" dirty="0"/>
              <a:t>Le </a:t>
            </a:r>
            <a:r>
              <a:rPr lang="fr-FR" dirty="0">
                <a:solidFill>
                  <a:srgbClr val="00B0F0"/>
                </a:solidFill>
              </a:rPr>
              <a:t>« plan base »</a:t>
            </a:r>
            <a:r>
              <a:rPr lang="fr-FR" dirty="0"/>
              <a:t>  constituera le plan de « joint »</a:t>
            </a:r>
          </a:p>
        </p:txBody>
      </p:sp>
      <p:sp>
        <p:nvSpPr>
          <p:cNvPr id="8" name="Rectangle 7"/>
          <p:cNvSpPr/>
          <p:nvPr/>
        </p:nvSpPr>
        <p:spPr>
          <a:xfrm>
            <a:off x="1982016" y="5122092"/>
            <a:ext cx="5347939" cy="12003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fr-FR" b="1" u="sng" dirty="0"/>
              <a:t>Paramètres: </a:t>
            </a:r>
          </a:p>
          <a:p>
            <a:r>
              <a:rPr lang="fr-FR" dirty="0"/>
              <a:t>Angle de dépouille: 	1 degré</a:t>
            </a:r>
          </a:p>
          <a:p>
            <a:r>
              <a:rPr lang="fr-FR" dirty="0"/>
              <a:t>Direction: 		Normale au </a:t>
            </a:r>
            <a:r>
              <a:rPr lang="fr-FR" dirty="0">
                <a:solidFill>
                  <a:srgbClr val="00B0F0"/>
                </a:solidFill>
              </a:rPr>
              <a:t>« plan base »</a:t>
            </a:r>
          </a:p>
          <a:p>
            <a:r>
              <a:rPr lang="fr-FR" dirty="0"/>
              <a:t>Longueur: 		20 mm</a:t>
            </a:r>
          </a:p>
        </p:txBody>
      </p:sp>
      <p:sp>
        <p:nvSpPr>
          <p:cNvPr id="10" name="Rectangle 9"/>
          <p:cNvSpPr/>
          <p:nvPr/>
        </p:nvSpPr>
        <p:spPr>
          <a:xfrm>
            <a:off x="3236976" y="437126"/>
            <a:ext cx="45445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u="sng" dirty="0">
                <a:solidFill>
                  <a:srgbClr val="80276C"/>
                </a:solidFill>
                <a:latin typeface="Arial" panose="020B0604020202020204" pitchFamily="34" charset="0"/>
              </a:rPr>
              <a:t>Surface latérale</a:t>
            </a:r>
            <a:endParaRPr lang="fr-FR" altLang="fr-FR" sz="800" u="sng" dirty="0">
              <a:solidFill>
                <a:srgbClr val="80276C"/>
              </a:solidFill>
              <a:latin typeface="Arial" panose="020B06040202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59762" y="2381298"/>
            <a:ext cx="24474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6198"/>
            <a:r>
              <a:rPr lang="fr-FR" b="1" i="1" u="sng" dirty="0">
                <a:solidFill>
                  <a:srgbClr val="E36B09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Utiliser un Balayage</a:t>
            </a:r>
            <a:endParaRPr lang="fr-FR" i="1" dirty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1573946" y="3128903"/>
            <a:ext cx="49932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0070C0"/>
                </a:solidFill>
                <a:sym typeface="Wingdings" panose="05000000000000000000" pitchFamily="2" charset="2"/>
              </a:rPr>
              <a:t></a:t>
            </a:r>
            <a:r>
              <a:rPr lang="fr-FR" dirty="0">
                <a:sym typeface="Wingdings" panose="05000000000000000000" pitchFamily="2" charset="2"/>
              </a:rPr>
              <a:t> 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Action « </a:t>
            </a:r>
            <a:r>
              <a:rPr lang="fr-FR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Balayage 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»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71550" y="2806203"/>
            <a:ext cx="22493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Section « </a:t>
            </a:r>
            <a:r>
              <a:rPr lang="fr-FR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Surface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 »</a:t>
            </a:r>
            <a:endParaRPr lang="fr-FR" dirty="0"/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1681" y="3024557"/>
            <a:ext cx="861809" cy="814802"/>
          </a:xfrm>
          <a:prstGeom prst="rect">
            <a:avLst/>
          </a:prstGeom>
          <a:ln>
            <a:solidFill>
              <a:srgbClr val="00B0F0"/>
            </a:solidFill>
          </a:ln>
        </p:spPr>
      </p:pic>
      <p:sp>
        <p:nvSpPr>
          <p:cNvPr id="16" name="Rectangle 15"/>
          <p:cNvSpPr/>
          <p:nvPr/>
        </p:nvSpPr>
        <p:spPr>
          <a:xfrm>
            <a:off x="2591063" y="3761312"/>
            <a:ext cx="555432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b="1" dirty="0"/>
              <a:t>- type: </a:t>
            </a:r>
            <a:r>
              <a:rPr lang="fr-FR" sz="2000" dirty="0"/>
              <a:t>segment</a:t>
            </a:r>
          </a:p>
          <a:p>
            <a:r>
              <a:rPr lang="fr-FR" sz="2000" dirty="0"/>
              <a:t>- </a:t>
            </a:r>
            <a:r>
              <a:rPr lang="fr-FR" sz="2000" b="1" dirty="0"/>
              <a:t>sous-type: </a:t>
            </a:r>
            <a:r>
              <a:rPr lang="fr-FR" sz="2000" dirty="0"/>
              <a:t>avec direction de dépouille</a:t>
            </a:r>
          </a:p>
        </p:txBody>
      </p:sp>
    </p:spTree>
    <p:extLst>
      <p:ext uri="{BB962C8B-B14F-4D97-AF65-F5344CB8AC3E}">
        <p14:creationId xmlns:p14="http://schemas.microsoft.com/office/powerpoint/2010/main" val="29694292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08063" y="2116297"/>
            <a:ext cx="802865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/>
              <a:t>Vérifiez que le </a:t>
            </a:r>
            <a:r>
              <a:rPr lang="fr-FR" sz="2000" dirty="0">
                <a:solidFill>
                  <a:srgbClr val="00B0F0"/>
                </a:solidFill>
              </a:rPr>
              <a:t>plan Base</a:t>
            </a:r>
            <a:r>
              <a:rPr lang="fr-FR" sz="2000" dirty="0"/>
              <a:t> est l’endroit ou la surface a sa plus grande dimension !!</a:t>
            </a:r>
          </a:p>
        </p:txBody>
      </p:sp>
      <p:sp>
        <p:nvSpPr>
          <p:cNvPr id="3" name="Rectangle 2"/>
          <p:cNvSpPr/>
          <p:nvPr/>
        </p:nvSpPr>
        <p:spPr>
          <a:xfrm>
            <a:off x="3236976" y="437126"/>
            <a:ext cx="45445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u="sng" dirty="0">
                <a:solidFill>
                  <a:srgbClr val="80276C"/>
                </a:solidFill>
                <a:latin typeface="Arial" panose="020B0604020202020204" pitchFamily="34" charset="0"/>
              </a:rPr>
              <a:t>Surface latérale</a:t>
            </a:r>
            <a:endParaRPr lang="fr-FR" altLang="fr-FR" sz="800" u="sng" dirty="0">
              <a:solidFill>
                <a:srgbClr val="80276C"/>
              </a:solidFill>
              <a:latin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98658" y="1434226"/>
            <a:ext cx="23961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6198"/>
            <a:r>
              <a:rPr lang="fr-FR" b="1" i="1" u="sng" dirty="0">
                <a:solidFill>
                  <a:srgbClr val="E36B09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Vérifier la Dépouille</a:t>
            </a:r>
            <a:endParaRPr lang="fr-FR" i="1" dirty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234356" y="5730943"/>
            <a:ext cx="48361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i="1" dirty="0">
                <a:solidFill>
                  <a:srgbClr val="00B0F0"/>
                </a:solidFill>
              </a:rPr>
              <a:t>(pour l’image, la dépouille a été augmentée à 10°)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8452" y="2824183"/>
            <a:ext cx="1476375" cy="2743200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1114" y="3330511"/>
            <a:ext cx="3314700" cy="103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14450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8864" y="4154855"/>
            <a:ext cx="4419114" cy="1995297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3236976" y="437126"/>
            <a:ext cx="45445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u="sng" dirty="0">
                <a:solidFill>
                  <a:srgbClr val="80276C"/>
                </a:solidFill>
                <a:latin typeface="Arial" panose="020B0604020202020204" pitchFamily="34" charset="0"/>
              </a:rPr>
              <a:t>Surface latérale</a:t>
            </a:r>
            <a:endParaRPr lang="fr-FR" altLang="fr-FR" sz="800" u="sng" dirty="0">
              <a:solidFill>
                <a:srgbClr val="80276C"/>
              </a:solidFill>
              <a:latin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98658" y="1434226"/>
            <a:ext cx="12163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6198"/>
            <a:r>
              <a:rPr lang="fr-FR" b="1" i="1" u="sng" dirty="0">
                <a:solidFill>
                  <a:srgbClr val="E36B09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Symétrie</a:t>
            </a:r>
            <a:endParaRPr lang="fr-FR" i="1" dirty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1610459" y="2972687"/>
            <a:ext cx="49932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0070C0"/>
                </a:solidFill>
                <a:sym typeface="Wingdings" panose="05000000000000000000" pitchFamily="2" charset="2"/>
              </a:rPr>
              <a:t></a:t>
            </a:r>
            <a:r>
              <a:rPr lang="fr-FR" dirty="0">
                <a:sym typeface="Wingdings" panose="05000000000000000000" pitchFamily="2" charset="2"/>
              </a:rPr>
              <a:t> 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Action « </a:t>
            </a:r>
            <a:r>
              <a:rPr lang="fr-FR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Symétrie 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»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08063" y="2649987"/>
            <a:ext cx="34291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Section « </a:t>
            </a:r>
            <a:r>
              <a:rPr lang="fr-FR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Fonctions de base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 »</a:t>
            </a:r>
            <a:endParaRPr lang="fr-FR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3"/>
          <a:srcRect l="9821" t="13438" r="14850" b="11503"/>
          <a:stretch/>
        </p:blipFill>
        <p:spPr>
          <a:xfrm>
            <a:off x="4614346" y="2972687"/>
            <a:ext cx="632461" cy="630194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008063" y="1975587"/>
            <a:ext cx="78304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Effectuer une </a:t>
            </a:r>
            <a:r>
              <a:rPr lang="fr-FR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symétrie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de la surface </a:t>
            </a:r>
            <a:r>
              <a:rPr lang="fr-FR" u="sng" dirty="0">
                <a:latin typeface="Arial" panose="020B0604020202020204" pitchFamily="34" charset="0"/>
                <a:cs typeface="Arial" panose="020B0604020202020204" pitchFamily="34" charset="0"/>
              </a:rPr>
              <a:t>par rapport au </a:t>
            </a:r>
            <a:r>
              <a:rPr lang="fr-FR" u="sng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plan Base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8745" b="91001" l="52692" r="9551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5145" t="13347" r="8256" b="12054"/>
          <a:stretch/>
        </p:blipFill>
        <p:spPr>
          <a:xfrm>
            <a:off x="6603757" y="5802247"/>
            <a:ext cx="628563" cy="648000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886" b="89987" l="4615" r="4352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167" t="13113" r="55989" b="14040"/>
          <a:stretch/>
        </p:blipFill>
        <p:spPr>
          <a:xfrm>
            <a:off x="2166525" y="5802247"/>
            <a:ext cx="648000" cy="648000"/>
          </a:xfrm>
          <a:prstGeom prst="rect">
            <a:avLst/>
          </a:prstGeom>
        </p:spPr>
      </p:pic>
      <p:cxnSp>
        <p:nvCxnSpPr>
          <p:cNvPr id="14" name="Connecteur droit 13"/>
          <p:cNvCxnSpPr/>
          <p:nvPr/>
        </p:nvCxnSpPr>
        <p:spPr>
          <a:xfrm flipV="1">
            <a:off x="5509260" y="4165600"/>
            <a:ext cx="3030164" cy="173824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/>
          <p:cNvCxnSpPr/>
          <p:nvPr/>
        </p:nvCxnSpPr>
        <p:spPr>
          <a:xfrm>
            <a:off x="5661660" y="4318000"/>
            <a:ext cx="3030164" cy="173824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3453034" y="6184848"/>
            <a:ext cx="232262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i="1" dirty="0">
                <a:solidFill>
                  <a:srgbClr val="00B0F0"/>
                </a:solidFill>
              </a:rPr>
              <a:t>( dépouille augmentée à 10° )</a:t>
            </a: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0030" y="3687697"/>
            <a:ext cx="3920373" cy="1913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64013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778715" y="3115271"/>
            <a:ext cx="402188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/>
              <a:t>- </a:t>
            </a:r>
            <a:r>
              <a:rPr lang="fr-FR" b="1" dirty="0">
                <a:solidFill>
                  <a:srgbClr val="0070C0"/>
                </a:solidFill>
              </a:rPr>
              <a:t>Assembler </a:t>
            </a:r>
            <a:r>
              <a:rPr lang="fr-FR" dirty="0"/>
              <a:t> les 2 surfaces: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79703" y="4550790"/>
            <a:ext cx="742117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i="1" u="sng" dirty="0">
                <a:solidFill>
                  <a:srgbClr val="FF0000"/>
                </a:solidFill>
              </a:rPr>
              <a:t>ATTENTION: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/>
              <a:t>la surface « Assembler » est une duplication des 2 autres surfaces.  Les 2 surfaces initiales existent encore, mais elles sont cachées !</a:t>
            </a:r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4841" y="975341"/>
            <a:ext cx="3267075" cy="10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le 14"/>
          <p:cNvSpPr/>
          <p:nvPr/>
        </p:nvSpPr>
        <p:spPr>
          <a:xfrm>
            <a:off x="3236976" y="437126"/>
            <a:ext cx="45445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u="sng" dirty="0">
                <a:solidFill>
                  <a:srgbClr val="80276C"/>
                </a:solidFill>
                <a:latin typeface="Arial" panose="020B0604020202020204" pitchFamily="34" charset="0"/>
              </a:rPr>
              <a:t>Surface latérale</a:t>
            </a:r>
            <a:endParaRPr lang="fr-FR" altLang="fr-FR" sz="800" u="sng" dirty="0">
              <a:solidFill>
                <a:srgbClr val="80276C"/>
              </a:solidFill>
              <a:latin typeface="Arial" panose="020B060402020202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98658" y="1434226"/>
            <a:ext cx="29476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6198"/>
            <a:r>
              <a:rPr lang="fr-FR" b="1" i="1" u="sng" dirty="0">
                <a:solidFill>
                  <a:srgbClr val="E36B09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Assemblage de surfaces</a:t>
            </a:r>
            <a:endParaRPr lang="fr-FR" i="1" dirty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008063" y="1953898"/>
            <a:ext cx="8007385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L’objectif est d’</a:t>
            </a:r>
            <a:r>
              <a:rPr lang="fr-FR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assembler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les surfaces afin qu’elles n’en forment plus qu’une</a:t>
            </a:r>
          </a:p>
          <a:p>
            <a:pPr marL="893763" indent="-285750">
              <a:buFont typeface="Wingdings 3" panose="05040102010807070707" pitchFamily="18" charset="2"/>
              <a:buChar char="]"/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  <a:sym typeface="Wingdings 3" panose="05040102010807070707" pitchFamily="18" charset="2"/>
              </a:rPr>
              <a:t>Utilisation de fonctions sur des éléments internes à la surface</a:t>
            </a:r>
          </a:p>
          <a:p>
            <a:pPr marL="893763" indent="-285750">
              <a:buFont typeface="Wingdings 3" panose="05040102010807070707" pitchFamily="18" charset="2"/>
              <a:buChar char="]"/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  <a:sym typeface="Wingdings 3" panose="05040102010807070707" pitchFamily="18" charset="2"/>
              </a:rPr>
              <a:t>Sélection du groupement plus aisé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Image 17"/>
          <p:cNvPicPr>
            <a:picLocks noChangeAspect="1"/>
          </p:cNvPicPr>
          <p:nvPr/>
        </p:nvPicPr>
        <p:blipFill rotWithShape="1">
          <a:blip r:embed="rId3"/>
          <a:srcRect l="7566" t="1578" r="7178" b="6207"/>
          <a:stretch/>
        </p:blipFill>
        <p:spPr>
          <a:xfrm>
            <a:off x="4415680" y="3882013"/>
            <a:ext cx="613855" cy="613855"/>
          </a:xfrm>
          <a:prstGeom prst="rect">
            <a:avLst/>
          </a:prstGeom>
        </p:spPr>
      </p:pic>
      <p:sp>
        <p:nvSpPr>
          <p:cNvPr id="19" name="ZoneTexte 18"/>
          <p:cNvSpPr txBox="1"/>
          <p:nvPr/>
        </p:nvSpPr>
        <p:spPr>
          <a:xfrm>
            <a:off x="1592171" y="3862681"/>
            <a:ext cx="49932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0070C0"/>
                </a:solidFill>
                <a:sym typeface="Wingdings" panose="05000000000000000000" pitchFamily="2" charset="2"/>
              </a:rPr>
              <a:t></a:t>
            </a:r>
            <a:r>
              <a:rPr lang="fr-FR" dirty="0">
                <a:sym typeface="Wingdings" panose="05000000000000000000" pitchFamily="2" charset="2"/>
              </a:rPr>
              <a:t> 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Action « </a:t>
            </a:r>
            <a:r>
              <a:rPr lang="fr-FR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Joindre 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»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008063" y="3494486"/>
            <a:ext cx="34291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Section « </a:t>
            </a:r>
            <a:r>
              <a:rPr lang="fr-FR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Fonctions de base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 »</a:t>
            </a:r>
            <a:endParaRPr lang="fr-FR" dirty="0"/>
          </a:p>
        </p:txBody>
      </p:sp>
      <p:pic>
        <p:nvPicPr>
          <p:cNvPr id="21" name="Image 20"/>
          <p:cNvPicPr>
            <a:picLocks noChangeAspect="1"/>
          </p:cNvPicPr>
          <p:nvPr/>
        </p:nvPicPr>
        <p:blipFill rotWithShape="1">
          <a:blip r:embed="rId4"/>
          <a:srcRect l="14927" b="15446"/>
          <a:stretch/>
        </p:blipFill>
        <p:spPr>
          <a:xfrm>
            <a:off x="3054096" y="5197121"/>
            <a:ext cx="2203703" cy="1269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8293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6976" y="2482405"/>
            <a:ext cx="3467862" cy="1863681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1008063" y="1836074"/>
            <a:ext cx="94945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Ce plan sera nommé «</a:t>
            </a:r>
            <a:r>
              <a:rPr lang="fr-FR" dirty="0">
                <a:solidFill>
                  <a:srgbClr val="00B050"/>
                </a:solidFill>
              </a:rPr>
              <a:t>plan Médian</a:t>
            </a:r>
            <a:r>
              <a:rPr lang="fr-FR" dirty="0"/>
              <a:t>»</a:t>
            </a:r>
          </a:p>
          <a:p>
            <a:pPr marL="1200150" lvl="2" indent="-285750">
              <a:buFontTx/>
              <a:buChar char="-"/>
            </a:pPr>
            <a:r>
              <a:rPr lang="fr-FR" dirty="0"/>
              <a:t>Ce plan passe par 3 points des surfaces latérales</a:t>
            </a:r>
          </a:p>
        </p:txBody>
      </p:sp>
      <p:sp>
        <p:nvSpPr>
          <p:cNvPr id="10" name="Rectangle 9"/>
          <p:cNvSpPr/>
          <p:nvPr/>
        </p:nvSpPr>
        <p:spPr>
          <a:xfrm>
            <a:off x="3236976" y="437126"/>
            <a:ext cx="45445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u="sng" dirty="0">
                <a:solidFill>
                  <a:srgbClr val="80276C"/>
                </a:solidFill>
                <a:latin typeface="Arial" panose="020B0604020202020204" pitchFamily="34" charset="0"/>
              </a:rPr>
              <a:t>Plan de Référence</a:t>
            </a:r>
            <a:endParaRPr lang="fr-FR" altLang="fr-FR" sz="800" u="sng" dirty="0">
              <a:solidFill>
                <a:srgbClr val="80276C"/>
              </a:solidFill>
              <a:latin typeface="Arial" panose="020B06040202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98658" y="1434226"/>
            <a:ext cx="39590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6198"/>
            <a:r>
              <a:rPr lang="fr-FR" b="1" i="1" u="sng" dirty="0">
                <a:solidFill>
                  <a:srgbClr val="E36B09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2</a:t>
            </a:r>
            <a:r>
              <a:rPr lang="fr-FR" b="1" i="1" u="sng" baseline="30000" dirty="0">
                <a:solidFill>
                  <a:srgbClr val="E36B09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ème</a:t>
            </a:r>
            <a:r>
              <a:rPr lang="fr-FR" b="1" i="1" u="sng" dirty="0">
                <a:solidFill>
                  <a:srgbClr val="E36B09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 plan de référence de la pièce</a:t>
            </a:r>
            <a:endParaRPr lang="fr-FR" i="1" dirty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2" name="Étoile à 5 branches 11"/>
          <p:cNvSpPr/>
          <p:nvPr/>
        </p:nvSpPr>
        <p:spPr>
          <a:xfrm>
            <a:off x="6943428" y="2159239"/>
            <a:ext cx="277586" cy="253093"/>
          </a:xfrm>
          <a:prstGeom prst="star5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760" y="4069988"/>
            <a:ext cx="613604" cy="627551"/>
          </a:xfrm>
          <a:prstGeom prst="rect">
            <a:avLst/>
          </a:prstGeom>
          <a:ln>
            <a:solidFill>
              <a:srgbClr val="00B0F0"/>
            </a:solidFill>
          </a:ln>
        </p:spPr>
      </p:pic>
      <p:sp>
        <p:nvSpPr>
          <p:cNvPr id="15" name="Étoile à 5 branches 14"/>
          <p:cNvSpPr/>
          <p:nvPr/>
        </p:nvSpPr>
        <p:spPr>
          <a:xfrm>
            <a:off x="3202788" y="3038987"/>
            <a:ext cx="277586" cy="253093"/>
          </a:xfrm>
          <a:prstGeom prst="star5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Étoile à 5 branches 15"/>
          <p:cNvSpPr/>
          <p:nvPr/>
        </p:nvSpPr>
        <p:spPr>
          <a:xfrm>
            <a:off x="5860644" y="3510187"/>
            <a:ext cx="277586" cy="253093"/>
          </a:xfrm>
          <a:prstGeom prst="star5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Étoile à 5 branches 16"/>
          <p:cNvSpPr/>
          <p:nvPr/>
        </p:nvSpPr>
        <p:spPr>
          <a:xfrm>
            <a:off x="5767757" y="2927381"/>
            <a:ext cx="277586" cy="253093"/>
          </a:xfrm>
          <a:prstGeom prst="star5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BE2E8C2-D4C3-429A-8A2A-78290EBEFA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4754" y="4069988"/>
            <a:ext cx="2926945" cy="2233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8796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C560231B-BEEE-4907-B4BA-CCA2379878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49" y="2468338"/>
            <a:ext cx="3051213" cy="2970918"/>
          </a:xfrm>
          <a:prstGeom prst="rect">
            <a:avLst/>
          </a:prstGeom>
        </p:spPr>
      </p:pic>
      <p:pic>
        <p:nvPicPr>
          <p:cNvPr id="15" name="Image 14"/>
          <p:cNvPicPr>
            <a:picLocks noChangeAspect="1"/>
          </p:cNvPicPr>
          <p:nvPr/>
        </p:nvPicPr>
        <p:blipFill rotWithShape="1">
          <a:blip r:embed="rId3"/>
          <a:srcRect r="5294"/>
          <a:stretch/>
        </p:blipFill>
        <p:spPr>
          <a:xfrm>
            <a:off x="5343149" y="3024927"/>
            <a:ext cx="3797747" cy="32385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236976" y="437126"/>
            <a:ext cx="45445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u="sng" dirty="0">
                <a:solidFill>
                  <a:srgbClr val="80276C"/>
                </a:solidFill>
                <a:latin typeface="Arial" panose="020B0604020202020204" pitchFamily="34" charset="0"/>
              </a:rPr>
              <a:t>Plan de Référence</a:t>
            </a:r>
            <a:endParaRPr lang="fr-FR" altLang="fr-FR" sz="800" u="sng" dirty="0">
              <a:solidFill>
                <a:srgbClr val="80276C"/>
              </a:solidFill>
              <a:latin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98658" y="1434226"/>
            <a:ext cx="40232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6198"/>
            <a:r>
              <a:rPr lang="fr-FR" b="1" i="1" u="sng" dirty="0">
                <a:solidFill>
                  <a:srgbClr val="E36B09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3</a:t>
            </a:r>
            <a:r>
              <a:rPr lang="fr-FR" b="1" i="1" u="sng" baseline="30000" dirty="0">
                <a:solidFill>
                  <a:srgbClr val="E36B09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ème</a:t>
            </a:r>
            <a:r>
              <a:rPr lang="fr-FR" b="1" i="1" u="sng" dirty="0">
                <a:solidFill>
                  <a:srgbClr val="E36B09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 plan de référence de la pièce</a:t>
            </a:r>
            <a:endParaRPr lang="fr-FR" i="1" dirty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243584" y="1803558"/>
            <a:ext cx="728695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/>
              <a:t>Ce plan sera nommé «</a:t>
            </a:r>
            <a:r>
              <a:rPr lang="fr-FR" sz="2000" dirty="0">
                <a:solidFill>
                  <a:srgbClr val="FF0000"/>
                </a:solidFill>
              </a:rPr>
              <a:t>plan </a:t>
            </a:r>
            <a:r>
              <a:rPr lang="fr-FR" sz="2000" dirty="0" err="1">
                <a:solidFill>
                  <a:srgbClr val="FF0000"/>
                </a:solidFill>
              </a:rPr>
              <a:t>Arete</a:t>
            </a:r>
            <a:r>
              <a:rPr lang="fr-FR" sz="2000" dirty="0"/>
              <a:t>», il correspond au dernier plan (du repère local). Il passe par le point repéré</a:t>
            </a:r>
          </a:p>
        </p:txBody>
      </p:sp>
      <p:sp>
        <p:nvSpPr>
          <p:cNvPr id="9" name="Rectangle à coins arrondis 8"/>
          <p:cNvSpPr/>
          <p:nvPr/>
        </p:nvSpPr>
        <p:spPr>
          <a:xfrm>
            <a:off x="2088973" y="3508544"/>
            <a:ext cx="275736" cy="238308"/>
          </a:xfrm>
          <a:prstGeom prst="roundRect">
            <a:avLst>
              <a:gd name="adj" fmla="val 10388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0" name="Connecteur en arc 9"/>
          <p:cNvCxnSpPr>
            <a:cxnSpLocks/>
            <a:stCxn id="9" idx="3"/>
            <a:endCxn id="17" idx="1"/>
          </p:cNvCxnSpPr>
          <p:nvPr/>
        </p:nvCxnSpPr>
        <p:spPr>
          <a:xfrm>
            <a:off x="2364709" y="3627698"/>
            <a:ext cx="1515151" cy="805014"/>
          </a:xfrm>
          <a:prstGeom prst="curvedConnector3">
            <a:avLst>
              <a:gd name="adj1" fmla="val 50000"/>
            </a:avLst>
          </a:prstGeom>
          <a:ln w="28575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Étoile à 5 branches 17"/>
          <p:cNvSpPr/>
          <p:nvPr/>
        </p:nvSpPr>
        <p:spPr>
          <a:xfrm>
            <a:off x="7072257" y="4132483"/>
            <a:ext cx="277586" cy="253093"/>
          </a:xfrm>
          <a:prstGeom prst="star5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Étoile à 5 branches 18"/>
          <p:cNvSpPr/>
          <p:nvPr/>
        </p:nvSpPr>
        <p:spPr>
          <a:xfrm>
            <a:off x="5619668" y="2157501"/>
            <a:ext cx="277586" cy="253093"/>
          </a:xfrm>
          <a:prstGeom prst="star5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55E7BD34-9BEA-4368-BDB9-48CADF730CF8}"/>
              </a:ext>
            </a:extLst>
          </p:cNvPr>
          <p:cNvSpPr txBox="1"/>
          <p:nvPr/>
        </p:nvSpPr>
        <p:spPr>
          <a:xfrm rot="5400000">
            <a:off x="2292368" y="4648230"/>
            <a:ext cx="2362200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chemeClr val="accent6">
                    <a:lumMod val="75000"/>
                  </a:schemeClr>
                </a:solidFill>
              </a:rPr>
              <a:t>Insérer   éléments filaire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3CA0BB19-FBB0-4DA0-8DE2-E89EF3DF297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963" b="11145"/>
          <a:stretch/>
        </p:blipFill>
        <p:spPr>
          <a:xfrm>
            <a:off x="3879860" y="2494465"/>
            <a:ext cx="2747366" cy="3876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92115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1942FA1B-3847-4C50-BA62-91D9745BE5D8}"/>
              </a:ext>
            </a:extLst>
          </p:cNvPr>
          <p:cNvGrpSpPr/>
          <p:nvPr/>
        </p:nvGrpSpPr>
        <p:grpSpPr>
          <a:xfrm>
            <a:off x="5432432" y="2456718"/>
            <a:ext cx="2093320" cy="3635470"/>
            <a:chOff x="5807096" y="2385562"/>
            <a:chExt cx="2093320" cy="3635470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1296E686-EF88-4C30-B559-AE0083851C7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70790" t="21537"/>
            <a:stretch/>
          </p:blipFill>
          <p:spPr>
            <a:xfrm>
              <a:off x="5823538" y="2385562"/>
              <a:ext cx="2076878" cy="3635470"/>
            </a:xfrm>
            <a:prstGeom prst="rect">
              <a:avLst/>
            </a:prstGeom>
          </p:spPr>
        </p:pic>
        <p:sp>
          <p:nvSpPr>
            <p:cNvPr id="17" name="Rectangle à coins arrondis 8">
              <a:extLst>
                <a:ext uri="{FF2B5EF4-FFF2-40B4-BE49-F238E27FC236}">
                  <a16:creationId xmlns:a16="http://schemas.microsoft.com/office/drawing/2014/main" id="{5625508F-799E-4254-8DD1-855F3BA1464B}"/>
                </a:ext>
              </a:extLst>
            </p:cNvPr>
            <p:cNvSpPr/>
            <p:nvPr/>
          </p:nvSpPr>
          <p:spPr>
            <a:xfrm>
              <a:off x="5807096" y="4725150"/>
              <a:ext cx="2032360" cy="238308"/>
            </a:xfrm>
            <a:prstGeom prst="roundRect">
              <a:avLst>
                <a:gd name="adj" fmla="val 10388"/>
              </a:avLst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5C25B448-13D6-48EE-B948-6D825B030617}"/>
              </a:ext>
            </a:extLst>
          </p:cNvPr>
          <p:cNvSpPr/>
          <p:nvPr/>
        </p:nvSpPr>
        <p:spPr>
          <a:xfrm>
            <a:off x="3236976" y="437126"/>
            <a:ext cx="45445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u="sng" dirty="0">
                <a:solidFill>
                  <a:srgbClr val="80276C"/>
                </a:solidFill>
                <a:latin typeface="Arial" panose="020B0604020202020204" pitchFamily="34" charset="0"/>
              </a:rPr>
              <a:t>Plan de Référence</a:t>
            </a:r>
            <a:endParaRPr lang="fr-FR" altLang="fr-FR" sz="800" u="sng" dirty="0">
              <a:solidFill>
                <a:srgbClr val="80276C"/>
              </a:solidFill>
              <a:latin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E6EE7D3-F93A-4EE7-BE76-FC29AEBB97A9}"/>
              </a:ext>
            </a:extLst>
          </p:cNvPr>
          <p:cNvSpPr/>
          <p:nvPr/>
        </p:nvSpPr>
        <p:spPr>
          <a:xfrm>
            <a:off x="698658" y="1198553"/>
            <a:ext cx="40232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6198"/>
            <a:r>
              <a:rPr lang="fr-FR" b="1" i="1" u="sng" dirty="0">
                <a:solidFill>
                  <a:srgbClr val="E36B09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3</a:t>
            </a:r>
            <a:r>
              <a:rPr lang="fr-FR" b="1" i="1" u="sng" baseline="30000" dirty="0">
                <a:solidFill>
                  <a:srgbClr val="E36B09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ème</a:t>
            </a:r>
            <a:r>
              <a:rPr lang="fr-FR" b="1" i="1" u="sng" dirty="0">
                <a:solidFill>
                  <a:srgbClr val="E36B09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 plan de référence de la pièce</a:t>
            </a:r>
            <a:endParaRPr lang="fr-FR" i="1" dirty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CE10296-8C42-440A-A2DE-78E1F35F43F5}"/>
              </a:ext>
            </a:extLst>
          </p:cNvPr>
          <p:cNvSpPr/>
          <p:nvPr/>
        </p:nvSpPr>
        <p:spPr>
          <a:xfrm>
            <a:off x="1243584" y="1567885"/>
            <a:ext cx="728695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/>
              <a:t>Ce plan sera nommé «</a:t>
            </a:r>
            <a:r>
              <a:rPr lang="fr-FR" sz="2000" dirty="0">
                <a:solidFill>
                  <a:srgbClr val="FF0000"/>
                </a:solidFill>
              </a:rPr>
              <a:t>plan ARETE</a:t>
            </a:r>
            <a:r>
              <a:rPr lang="fr-FR" sz="2000" dirty="0"/>
              <a:t>», il correspond au dernier plan (donc perpendiculaire a </a:t>
            </a:r>
            <a:r>
              <a:rPr lang="fr-FR" sz="2000" dirty="0">
                <a:solidFill>
                  <a:srgbClr val="00B0F0"/>
                </a:solidFill>
              </a:rPr>
              <a:t>plan de BASE </a:t>
            </a:r>
            <a:r>
              <a:rPr lang="fr-FR" sz="2000" dirty="0"/>
              <a:t>et </a:t>
            </a:r>
            <a:r>
              <a:rPr lang="fr-FR" sz="2000" dirty="0">
                <a:solidFill>
                  <a:srgbClr val="00B050"/>
                </a:solidFill>
              </a:rPr>
              <a:t>plan MEDIAN</a:t>
            </a:r>
            <a:r>
              <a:rPr lang="fr-FR" sz="2000" dirty="0"/>
              <a:t>). Il passe par le point d’épure de le 1ere esquisse.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6C60BFE-FEA2-4E03-8EC5-5F76EBAF48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021" y="2582008"/>
            <a:ext cx="2488889" cy="1692445"/>
          </a:xfrm>
          <a:prstGeom prst="rect">
            <a:avLst/>
          </a:prstGeom>
        </p:spPr>
      </p:pic>
      <p:sp>
        <p:nvSpPr>
          <p:cNvPr id="11" name="Rectangle à coins arrondis 8">
            <a:extLst>
              <a:ext uri="{FF2B5EF4-FFF2-40B4-BE49-F238E27FC236}">
                <a16:creationId xmlns:a16="http://schemas.microsoft.com/office/drawing/2014/main" id="{1194467A-516F-4A3E-8EC4-39A5B7B3B0A8}"/>
              </a:ext>
            </a:extLst>
          </p:cNvPr>
          <p:cNvSpPr/>
          <p:nvPr/>
        </p:nvSpPr>
        <p:spPr>
          <a:xfrm>
            <a:off x="2358140" y="3274435"/>
            <a:ext cx="275736" cy="238308"/>
          </a:xfrm>
          <a:prstGeom prst="roundRect">
            <a:avLst>
              <a:gd name="adj" fmla="val 10388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2" name="Connecteur en arc 9">
            <a:extLst>
              <a:ext uri="{FF2B5EF4-FFF2-40B4-BE49-F238E27FC236}">
                <a16:creationId xmlns:a16="http://schemas.microsoft.com/office/drawing/2014/main" id="{6DB1359B-EB9B-463D-8B5D-83EB8386F3EF}"/>
              </a:ext>
            </a:extLst>
          </p:cNvPr>
          <p:cNvCxnSpPr>
            <a:cxnSpLocks/>
            <a:stCxn id="11" idx="3"/>
            <a:endCxn id="14" idx="1"/>
          </p:cNvCxnSpPr>
          <p:nvPr/>
        </p:nvCxnSpPr>
        <p:spPr>
          <a:xfrm flipV="1">
            <a:off x="2633876" y="2983391"/>
            <a:ext cx="396768" cy="410198"/>
          </a:xfrm>
          <a:prstGeom prst="curvedConnector3">
            <a:avLst>
              <a:gd name="adj1" fmla="val 50000"/>
            </a:avLst>
          </a:prstGeom>
          <a:ln w="28575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C892CA71-6DAE-442B-8CEA-B5B9709DCCC1}"/>
              </a:ext>
            </a:extLst>
          </p:cNvPr>
          <p:cNvGrpSpPr/>
          <p:nvPr/>
        </p:nvGrpSpPr>
        <p:grpSpPr>
          <a:xfrm>
            <a:off x="3030644" y="2856242"/>
            <a:ext cx="2093320" cy="477520"/>
            <a:chOff x="3304022" y="2809107"/>
            <a:chExt cx="2093320" cy="477520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A2421BA2-12D7-48F1-8554-2533492A788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40936" t="22367" r="29853" b="67327"/>
            <a:stretch/>
          </p:blipFill>
          <p:spPr>
            <a:xfrm>
              <a:off x="3320463" y="2809107"/>
              <a:ext cx="2076878" cy="477520"/>
            </a:xfrm>
            <a:prstGeom prst="rect">
              <a:avLst/>
            </a:prstGeom>
          </p:spPr>
        </p:pic>
        <p:sp>
          <p:nvSpPr>
            <p:cNvPr id="14" name="Rectangle à coins arrondis 8">
              <a:extLst>
                <a:ext uri="{FF2B5EF4-FFF2-40B4-BE49-F238E27FC236}">
                  <a16:creationId xmlns:a16="http://schemas.microsoft.com/office/drawing/2014/main" id="{A0491FAE-13DE-4767-ADAA-EBB490EE4981}"/>
                </a:ext>
              </a:extLst>
            </p:cNvPr>
            <p:cNvSpPr/>
            <p:nvPr/>
          </p:nvSpPr>
          <p:spPr>
            <a:xfrm>
              <a:off x="3304022" y="2817102"/>
              <a:ext cx="2093320" cy="238308"/>
            </a:xfrm>
            <a:prstGeom prst="roundRect">
              <a:avLst>
                <a:gd name="adj" fmla="val 10388"/>
              </a:avLst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cxnSp>
        <p:nvCxnSpPr>
          <p:cNvPr id="16" name="Connecteur en arc 9">
            <a:extLst>
              <a:ext uri="{FF2B5EF4-FFF2-40B4-BE49-F238E27FC236}">
                <a16:creationId xmlns:a16="http://schemas.microsoft.com/office/drawing/2014/main" id="{DB0EC405-800A-45A4-8979-2A90C9B1BE3E}"/>
              </a:ext>
            </a:extLst>
          </p:cNvPr>
          <p:cNvCxnSpPr>
            <a:cxnSpLocks/>
            <a:stCxn id="14" idx="3"/>
            <a:endCxn id="17" idx="0"/>
          </p:cNvCxnSpPr>
          <p:nvPr/>
        </p:nvCxnSpPr>
        <p:spPr>
          <a:xfrm>
            <a:off x="5123964" y="2983391"/>
            <a:ext cx="1324648" cy="1812915"/>
          </a:xfrm>
          <a:prstGeom prst="curvedConnector2">
            <a:avLst/>
          </a:prstGeom>
          <a:ln w="28575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ZoneTexte 20">
            <a:extLst>
              <a:ext uri="{FF2B5EF4-FFF2-40B4-BE49-F238E27FC236}">
                <a16:creationId xmlns:a16="http://schemas.microsoft.com/office/drawing/2014/main" id="{43E1E28E-B750-4737-BD9D-994D07B5FE96}"/>
              </a:ext>
            </a:extLst>
          </p:cNvPr>
          <p:cNvSpPr txBox="1"/>
          <p:nvPr/>
        </p:nvSpPr>
        <p:spPr>
          <a:xfrm>
            <a:off x="7639879" y="4592294"/>
            <a:ext cx="147856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dirty="0">
                <a:solidFill>
                  <a:srgbClr val="00B0F0"/>
                </a:solidFill>
              </a:rPr>
              <a:t>plan de BASE</a:t>
            </a:r>
          </a:p>
          <a:p>
            <a:r>
              <a:rPr lang="fr-FR" sz="1800" dirty="0">
                <a:solidFill>
                  <a:srgbClr val="00B050"/>
                </a:solidFill>
              </a:rPr>
              <a:t>plan MEDIAN</a:t>
            </a:r>
            <a:endParaRPr lang="fr-FR" dirty="0"/>
          </a:p>
        </p:txBody>
      </p:sp>
      <p:sp>
        <p:nvSpPr>
          <p:cNvPr id="30" name="Accolade ouvrante 29">
            <a:extLst>
              <a:ext uri="{FF2B5EF4-FFF2-40B4-BE49-F238E27FC236}">
                <a16:creationId xmlns:a16="http://schemas.microsoft.com/office/drawing/2014/main" id="{0C34E71D-7E03-4864-B18F-768198D747F2}"/>
              </a:ext>
            </a:extLst>
          </p:cNvPr>
          <p:cNvSpPr/>
          <p:nvPr/>
        </p:nvSpPr>
        <p:spPr>
          <a:xfrm>
            <a:off x="7561446" y="4655820"/>
            <a:ext cx="156867" cy="582805"/>
          </a:xfrm>
          <a:prstGeom prst="leftBrace">
            <a:avLst>
              <a:gd name="adj1" fmla="val 48409"/>
              <a:gd name="adj2" fmla="val 47712"/>
            </a:avLst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F05DDB4E-3A64-4877-85A6-E3D2B1C26D4A}"/>
              </a:ext>
            </a:extLst>
          </p:cNvPr>
          <p:cNvSpPr txBox="1"/>
          <p:nvPr/>
        </p:nvSpPr>
        <p:spPr>
          <a:xfrm>
            <a:off x="662130" y="3709141"/>
            <a:ext cx="1478569" cy="169277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spAutoFit/>
          </a:bodyPr>
          <a:lstStyle/>
          <a:p>
            <a:r>
              <a:rPr lang="fr-FR" sz="1100" dirty="0">
                <a:solidFill>
                  <a:srgbClr val="00B0F0"/>
                </a:solidFill>
              </a:rPr>
              <a:t> Point1</a:t>
            </a:r>
            <a:endParaRPr lang="fr-FR" sz="1100" dirty="0"/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F32CBC83-1F52-46F5-A891-8433743195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259" y="4287364"/>
            <a:ext cx="5009301" cy="1886940"/>
          </a:xfrm>
          <a:prstGeom prst="rect">
            <a:avLst/>
          </a:prstGeom>
        </p:spPr>
      </p:pic>
      <p:sp>
        <p:nvSpPr>
          <p:cNvPr id="34" name="Rectangle à coins arrondis 8">
            <a:extLst>
              <a:ext uri="{FF2B5EF4-FFF2-40B4-BE49-F238E27FC236}">
                <a16:creationId xmlns:a16="http://schemas.microsoft.com/office/drawing/2014/main" id="{1D9F0BCB-4F6A-4CA8-AE1C-8CD675939B7A}"/>
              </a:ext>
            </a:extLst>
          </p:cNvPr>
          <p:cNvSpPr/>
          <p:nvPr/>
        </p:nvSpPr>
        <p:spPr>
          <a:xfrm>
            <a:off x="616604" y="3682245"/>
            <a:ext cx="1958955" cy="212896"/>
          </a:xfrm>
          <a:prstGeom prst="roundRect">
            <a:avLst>
              <a:gd name="adj" fmla="val 10388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35" name="Connecteur en arc 9">
            <a:extLst>
              <a:ext uri="{FF2B5EF4-FFF2-40B4-BE49-F238E27FC236}">
                <a16:creationId xmlns:a16="http://schemas.microsoft.com/office/drawing/2014/main" id="{8E541792-3F48-4EB2-8446-8C8788EB47A5}"/>
              </a:ext>
            </a:extLst>
          </p:cNvPr>
          <p:cNvCxnSpPr>
            <a:cxnSpLocks/>
            <a:stCxn id="34" idx="3"/>
          </p:cNvCxnSpPr>
          <p:nvPr/>
        </p:nvCxnSpPr>
        <p:spPr>
          <a:xfrm>
            <a:off x="2575559" y="3788693"/>
            <a:ext cx="1868525" cy="493380"/>
          </a:xfrm>
          <a:prstGeom prst="curvedConnector3">
            <a:avLst>
              <a:gd name="adj1" fmla="val 100976"/>
            </a:avLst>
          </a:prstGeom>
          <a:ln w="28575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847525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236976" y="437126"/>
            <a:ext cx="45445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u="sng" dirty="0">
                <a:solidFill>
                  <a:srgbClr val="80276C"/>
                </a:solidFill>
                <a:latin typeface="Arial" panose="020B0604020202020204" pitchFamily="34" charset="0"/>
              </a:rPr>
              <a:t>Repère Local</a:t>
            </a:r>
            <a:endParaRPr lang="fr-FR" altLang="fr-FR" sz="800" u="sng" dirty="0">
              <a:solidFill>
                <a:srgbClr val="80276C"/>
              </a:solidFill>
              <a:latin typeface="Arial" panose="020B0604020202020204" pitchFamily="34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7462586" y="2325826"/>
            <a:ext cx="12242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i="1" dirty="0">
                <a:solidFill>
                  <a:srgbClr val="002060"/>
                </a:solidFill>
              </a:rPr>
              <a:t>AVANT de la poignée</a:t>
            </a:r>
          </a:p>
        </p:txBody>
      </p:sp>
      <p:grpSp>
        <p:nvGrpSpPr>
          <p:cNvPr id="18" name="Groupe 17"/>
          <p:cNvGrpSpPr/>
          <p:nvPr/>
        </p:nvGrpSpPr>
        <p:grpSpPr>
          <a:xfrm>
            <a:off x="592134" y="2325826"/>
            <a:ext cx="7360383" cy="2958156"/>
            <a:chOff x="793302" y="2420302"/>
            <a:chExt cx="7360383" cy="2958156"/>
          </a:xfrm>
        </p:grpSpPr>
        <p:pic>
          <p:nvPicPr>
            <p:cNvPr id="2" name="Image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448562" y="2420302"/>
              <a:ext cx="5615504" cy="2233994"/>
            </a:xfrm>
            <a:prstGeom prst="rect">
              <a:avLst/>
            </a:prstGeom>
          </p:spPr>
        </p:pic>
        <p:sp>
          <p:nvSpPr>
            <p:cNvPr id="6" name="ZoneTexte 5"/>
            <p:cNvSpPr txBox="1"/>
            <p:nvPr/>
          </p:nvSpPr>
          <p:spPr>
            <a:xfrm>
              <a:off x="793302" y="5009126"/>
              <a:ext cx="10903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i="1" dirty="0">
                  <a:solidFill>
                    <a:srgbClr val="00B0F0"/>
                  </a:solidFill>
                </a:rPr>
                <a:t>Plan Base</a:t>
              </a:r>
            </a:p>
          </p:txBody>
        </p:sp>
        <p:sp>
          <p:nvSpPr>
            <p:cNvPr id="7" name="ZoneTexte 6"/>
            <p:cNvSpPr txBox="1"/>
            <p:nvPr/>
          </p:nvSpPr>
          <p:spPr>
            <a:xfrm>
              <a:off x="4837476" y="3634478"/>
              <a:ext cx="1152367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fr-FR" i="1" dirty="0">
                  <a:solidFill>
                    <a:srgbClr val="FF0000"/>
                  </a:solidFill>
                </a:rPr>
                <a:t>Plan </a:t>
              </a:r>
              <a:r>
                <a:rPr lang="fr-FR" i="1" dirty="0" err="1">
                  <a:solidFill>
                    <a:srgbClr val="FF0000"/>
                  </a:solidFill>
                </a:rPr>
                <a:t>Arete</a:t>
              </a:r>
              <a:endParaRPr lang="fr-FR" i="1" dirty="0">
                <a:solidFill>
                  <a:srgbClr val="FF0000"/>
                </a:solidFill>
              </a:endParaRPr>
            </a:p>
          </p:txBody>
        </p:sp>
        <p:sp>
          <p:nvSpPr>
            <p:cNvPr id="8" name="ZoneTexte 7"/>
            <p:cNvSpPr txBox="1"/>
            <p:nvPr/>
          </p:nvSpPr>
          <p:spPr>
            <a:xfrm>
              <a:off x="6790811" y="4003810"/>
              <a:ext cx="136287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i="1" dirty="0">
                  <a:solidFill>
                    <a:srgbClr val="00B050"/>
                  </a:solidFill>
                </a:rPr>
                <a:t>Plan </a:t>
              </a:r>
              <a:r>
                <a:rPr lang="fr-FR" i="1" dirty="0" err="1">
                  <a:solidFill>
                    <a:srgbClr val="00B050"/>
                  </a:solidFill>
                </a:rPr>
                <a:t>Median</a:t>
              </a:r>
              <a:endParaRPr lang="fr-FR" i="1" dirty="0">
                <a:solidFill>
                  <a:srgbClr val="00B050"/>
                </a:solidFill>
              </a:endParaRPr>
            </a:p>
          </p:txBody>
        </p:sp>
        <p:cxnSp>
          <p:nvCxnSpPr>
            <p:cNvPr id="9" name="Connecteur en arc 8"/>
            <p:cNvCxnSpPr>
              <a:stCxn id="6" idx="0"/>
            </p:cNvCxnSpPr>
            <p:nvPr/>
          </p:nvCxnSpPr>
          <p:spPr>
            <a:xfrm rot="5400000" flipH="1" flipV="1">
              <a:off x="1192500" y="4519128"/>
              <a:ext cx="635982" cy="344015"/>
            </a:xfrm>
            <a:prstGeom prst="curvedConnector3">
              <a:avLst>
                <a:gd name="adj1" fmla="val 50000"/>
              </a:avLst>
            </a:prstGeom>
            <a:ln w="28575">
              <a:solidFill>
                <a:srgbClr val="00B0F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cteur en arc 11"/>
            <p:cNvCxnSpPr>
              <a:stCxn id="7" idx="0"/>
            </p:cNvCxnSpPr>
            <p:nvPr/>
          </p:nvCxnSpPr>
          <p:spPr>
            <a:xfrm rot="5400000" flipH="1" flipV="1">
              <a:off x="5802958" y="2954338"/>
              <a:ext cx="290843" cy="1069439"/>
            </a:xfrm>
            <a:prstGeom prst="curvedConnector2">
              <a:avLst/>
            </a:prstGeom>
            <a:ln w="28575">
              <a:solidFill>
                <a:srgbClr val="FF000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necteur en arc 14"/>
            <p:cNvCxnSpPr>
              <a:stCxn id="8" idx="0"/>
            </p:cNvCxnSpPr>
            <p:nvPr/>
          </p:nvCxnSpPr>
          <p:spPr>
            <a:xfrm rot="16200000" flipV="1">
              <a:off x="6721474" y="3253036"/>
              <a:ext cx="849130" cy="652418"/>
            </a:xfrm>
            <a:prstGeom prst="curvedConnector3">
              <a:avLst>
                <a:gd name="adj1" fmla="val 50000"/>
              </a:avLst>
            </a:prstGeom>
            <a:ln w="28575">
              <a:solidFill>
                <a:srgbClr val="00B05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2438084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/>
          <p:cNvPicPr>
            <a:picLocks noChangeAspect="1"/>
          </p:cNvPicPr>
          <p:nvPr/>
        </p:nvPicPr>
        <p:blipFill rotWithShape="1">
          <a:blip r:embed="rId2"/>
          <a:srcRect r="21805"/>
          <a:stretch/>
        </p:blipFill>
        <p:spPr>
          <a:xfrm>
            <a:off x="5257014" y="1707657"/>
            <a:ext cx="3148005" cy="2183124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592" y="2031864"/>
            <a:ext cx="2955848" cy="2107280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476975" y="1645375"/>
            <a:ext cx="81379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- </a:t>
            </a:r>
            <a:r>
              <a:rPr lang="fr-FR" b="1" dirty="0">
                <a:solidFill>
                  <a:srgbClr val="0070C0"/>
                </a:solidFill>
              </a:rPr>
              <a:t>Rayonner</a:t>
            </a:r>
            <a:r>
              <a:rPr lang="fr-FR" dirty="0"/>
              <a:t> les 2 arêtes vives avec un Rayon de 5mm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4357783" y="2799219"/>
            <a:ext cx="71686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400" b="1" dirty="0">
                <a:solidFill>
                  <a:srgbClr val="FF0000"/>
                </a:solidFill>
                <a:sym typeface="Wingdings 3" panose="05040102010807070707" pitchFamily="18" charset="2"/>
              </a:rPr>
              <a:t></a:t>
            </a:r>
            <a:endParaRPr lang="fr-FR" sz="4400" b="1" dirty="0">
              <a:solidFill>
                <a:srgbClr val="FF0000"/>
              </a:solidFill>
            </a:endParaRPr>
          </a:p>
        </p:txBody>
      </p:sp>
      <p:cxnSp>
        <p:nvCxnSpPr>
          <p:cNvPr id="8" name="Connecteur droit avec flèche 7"/>
          <p:cNvCxnSpPr/>
          <p:nvPr/>
        </p:nvCxnSpPr>
        <p:spPr>
          <a:xfrm flipH="1" flipV="1">
            <a:off x="1205567" y="3839535"/>
            <a:ext cx="923648" cy="384514"/>
          </a:xfrm>
          <a:prstGeom prst="straightConnector1">
            <a:avLst/>
          </a:prstGeom>
          <a:ln w="28575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avec flèche 8"/>
          <p:cNvCxnSpPr/>
          <p:nvPr/>
        </p:nvCxnSpPr>
        <p:spPr>
          <a:xfrm flipH="1" flipV="1">
            <a:off x="1146129" y="3349494"/>
            <a:ext cx="1001171" cy="716931"/>
          </a:xfrm>
          <a:prstGeom prst="straightConnector1">
            <a:avLst/>
          </a:prstGeom>
          <a:ln w="28575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3236976" y="437126"/>
            <a:ext cx="45445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u="sng" dirty="0">
                <a:solidFill>
                  <a:srgbClr val="80276C"/>
                </a:solidFill>
                <a:latin typeface="Arial" panose="020B0604020202020204" pitchFamily="34" charset="0"/>
              </a:rPr>
              <a:t>Congés d’arêtes</a:t>
            </a:r>
            <a:endParaRPr lang="fr-FR" altLang="fr-FR" sz="800" u="sng" dirty="0">
              <a:solidFill>
                <a:srgbClr val="80276C"/>
              </a:solidFill>
              <a:latin typeface="Arial" panose="020B060402020202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744607" y="4648087"/>
            <a:ext cx="5870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/>
              <a:t>Crée une </a:t>
            </a:r>
            <a:r>
              <a:rPr lang="fr-FR" dirty="0">
                <a:solidFill>
                  <a:srgbClr val="FF0000"/>
                </a:solidFill>
              </a:rPr>
              <a:t>surface</a:t>
            </a:r>
            <a:r>
              <a:rPr lang="fr-FR" dirty="0"/>
              <a:t> de raccord à l’intersection entre </a:t>
            </a:r>
            <a:r>
              <a:rPr lang="fr-FR" b="1" u="sng" dirty="0">
                <a:solidFill>
                  <a:srgbClr val="0070C0"/>
                </a:solidFill>
              </a:rPr>
              <a:t>2 surfaces</a:t>
            </a:r>
            <a:r>
              <a:rPr lang="fr-FR" dirty="0"/>
              <a:t>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846626" y="5474419"/>
            <a:ext cx="61522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/>
              <a:t>Crée une </a:t>
            </a:r>
            <a:r>
              <a:rPr lang="fr-FR" i="1" dirty="0">
                <a:solidFill>
                  <a:srgbClr val="FF0000"/>
                </a:solidFill>
              </a:rPr>
              <a:t>nouvelle surface </a:t>
            </a:r>
            <a:r>
              <a:rPr lang="fr-FR" dirty="0"/>
              <a:t>en ajoutant un rayon à la place de </a:t>
            </a:r>
            <a:r>
              <a:rPr lang="fr-FR" b="1" u="sng" dirty="0">
                <a:solidFill>
                  <a:srgbClr val="0070C0"/>
                </a:solidFill>
              </a:rPr>
              <a:t>l’arête vive interne a une surface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782246" y="6186652"/>
            <a:ext cx="74540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/>
              <a:t>La surface « congé arete.1» correspond donc à la surface initial + le congé !!!</a:t>
            </a:r>
            <a:r>
              <a:rPr lang="fr-FR" i="1" dirty="0">
                <a:solidFill>
                  <a:srgbClr val="FF0000"/>
                </a:solidFill>
              </a:rPr>
              <a:t> </a:t>
            </a:r>
            <a:endParaRPr lang="fr-FR" dirty="0"/>
          </a:p>
        </p:txBody>
      </p:sp>
      <p:sp>
        <p:nvSpPr>
          <p:cNvPr id="18" name="Flèche droite 17"/>
          <p:cNvSpPr/>
          <p:nvPr/>
        </p:nvSpPr>
        <p:spPr>
          <a:xfrm>
            <a:off x="2267154" y="4706434"/>
            <a:ext cx="477453" cy="310985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Flèche droite 18"/>
          <p:cNvSpPr/>
          <p:nvPr/>
        </p:nvSpPr>
        <p:spPr>
          <a:xfrm>
            <a:off x="2267154" y="5549742"/>
            <a:ext cx="477453" cy="310985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Accolade ouvrante 19"/>
          <p:cNvSpPr/>
          <p:nvPr/>
        </p:nvSpPr>
        <p:spPr>
          <a:xfrm>
            <a:off x="1244575" y="5339519"/>
            <a:ext cx="204385" cy="1042416"/>
          </a:xfrm>
          <a:prstGeom prst="leftBrace">
            <a:avLst>
              <a:gd name="adj1" fmla="val 38159"/>
              <a:gd name="adj2" fmla="val 50000"/>
            </a:avLst>
          </a:prstGeom>
          <a:ln w="19050">
            <a:solidFill>
              <a:srgbClr val="8E256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ZoneTexte 20"/>
          <p:cNvSpPr txBox="1"/>
          <p:nvPr/>
        </p:nvSpPr>
        <p:spPr>
          <a:xfrm>
            <a:off x="-10022" y="5500562"/>
            <a:ext cx="12155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i="1" dirty="0">
                <a:solidFill>
                  <a:srgbClr val="8E2562"/>
                </a:solidFill>
              </a:rPr>
              <a:t>Dans notre</a:t>
            </a:r>
            <a:br>
              <a:rPr lang="fr-FR" i="1" dirty="0">
                <a:solidFill>
                  <a:srgbClr val="8E2562"/>
                </a:solidFill>
              </a:rPr>
            </a:br>
            <a:r>
              <a:rPr lang="fr-FR" i="1" dirty="0">
                <a:solidFill>
                  <a:srgbClr val="8E2562"/>
                </a:solidFill>
              </a:rPr>
              <a:t> cas</a:t>
            </a:r>
          </a:p>
        </p:txBody>
      </p:sp>
      <p:sp>
        <p:nvSpPr>
          <p:cNvPr id="6" name="Rectangle 5"/>
          <p:cNvSpPr/>
          <p:nvPr/>
        </p:nvSpPr>
        <p:spPr>
          <a:xfrm>
            <a:off x="2139563" y="3946050"/>
            <a:ext cx="3053443" cy="36933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dirty="0"/>
              <a:t>Fonction « congé d’arête »</a:t>
            </a:r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7576" y="4563521"/>
            <a:ext cx="799724" cy="596809"/>
          </a:xfrm>
          <a:prstGeom prst="rect">
            <a:avLst/>
          </a:prstGeom>
        </p:spPr>
      </p:pic>
      <p:pic>
        <p:nvPicPr>
          <p:cNvPr id="22" name="Image 2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83495" y="5482526"/>
            <a:ext cx="797501" cy="609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357865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36976" y="437126"/>
            <a:ext cx="45445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u="sng" dirty="0">
                <a:solidFill>
                  <a:srgbClr val="80276C"/>
                </a:solidFill>
                <a:latin typeface="Arial" panose="020B0604020202020204" pitchFamily="34" charset="0"/>
              </a:rPr>
              <a:t>Organiser la CAO</a:t>
            </a:r>
            <a:endParaRPr lang="fr-FR" altLang="fr-FR" sz="800" u="sng" dirty="0">
              <a:solidFill>
                <a:srgbClr val="80276C"/>
              </a:solidFill>
              <a:latin typeface="Arial" panose="020B0604020202020204" pitchFamily="34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707780" y="3226392"/>
            <a:ext cx="82857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0070C0"/>
                </a:solidFill>
              </a:rPr>
              <a:t>Regrouper </a:t>
            </a:r>
            <a:r>
              <a:rPr lang="fr-FR" sz="2000" dirty="0"/>
              <a:t>les éléments filaires / surfaciques dans des </a:t>
            </a:r>
            <a:r>
              <a:rPr lang="fr-FR" sz="2000" b="1" dirty="0">
                <a:solidFill>
                  <a:srgbClr val="0070C0"/>
                </a:solidFill>
              </a:rPr>
              <a:t>sets géométriques nommés ! </a:t>
            </a:r>
            <a:r>
              <a:rPr lang="fr-FR" sz="2000" dirty="0"/>
              <a:t> </a:t>
            </a:r>
          </a:p>
        </p:txBody>
      </p:sp>
      <p:sp>
        <p:nvSpPr>
          <p:cNvPr id="8" name="Rectangle 7"/>
          <p:cNvSpPr/>
          <p:nvPr/>
        </p:nvSpPr>
        <p:spPr>
          <a:xfrm>
            <a:off x="1696801" y="3934278"/>
            <a:ext cx="686099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fr-FR" sz="2000" dirty="0"/>
              <a:t>Set « </a:t>
            </a:r>
            <a:r>
              <a:rPr lang="fr-FR" sz="2000" b="1" dirty="0">
                <a:solidFill>
                  <a:srgbClr val="FF0000"/>
                </a:solidFill>
              </a:rPr>
              <a:t>Reference</a:t>
            </a:r>
            <a:r>
              <a:rPr lang="fr-FR" sz="2000" dirty="0"/>
              <a:t> » pour les plans</a:t>
            </a:r>
          </a:p>
          <a:p>
            <a:pPr marL="285750" indent="-285750">
              <a:buFontTx/>
              <a:buChar char="-"/>
            </a:pPr>
            <a:r>
              <a:rPr lang="fr-FR" sz="2000" dirty="0"/>
              <a:t>Set « </a:t>
            </a:r>
            <a:r>
              <a:rPr lang="fr-FR" sz="2000" b="1" dirty="0">
                <a:solidFill>
                  <a:srgbClr val="00B050"/>
                </a:solidFill>
              </a:rPr>
              <a:t>Set </a:t>
            </a:r>
            <a:r>
              <a:rPr lang="fr-FR" sz="2000" b="1" dirty="0" err="1">
                <a:solidFill>
                  <a:srgbClr val="00B050"/>
                </a:solidFill>
              </a:rPr>
              <a:t>Surface_Laterale</a:t>
            </a:r>
            <a:r>
              <a:rPr lang="fr-FR" sz="2000" dirty="0"/>
              <a:t> » pour les surfaces dépouillées</a:t>
            </a:r>
          </a:p>
        </p:txBody>
      </p:sp>
      <p:sp>
        <p:nvSpPr>
          <p:cNvPr id="9" name="Rectangle 8"/>
          <p:cNvSpPr/>
          <p:nvPr/>
        </p:nvSpPr>
        <p:spPr>
          <a:xfrm>
            <a:off x="854308" y="4873699"/>
            <a:ext cx="63324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>
                <a:solidFill>
                  <a:srgbClr val="0070C0"/>
                </a:solidFill>
              </a:rPr>
              <a:t>Sélectionner</a:t>
            </a:r>
            <a:r>
              <a:rPr lang="fr-FR" sz="2000" dirty="0"/>
              <a:t> les élément à regrouper (CTRL + les éléments)</a:t>
            </a:r>
          </a:p>
        </p:txBody>
      </p:sp>
      <p:sp>
        <p:nvSpPr>
          <p:cNvPr id="10" name="Rectangle 9"/>
          <p:cNvSpPr/>
          <p:nvPr/>
        </p:nvSpPr>
        <p:spPr>
          <a:xfrm>
            <a:off x="429737" y="1391355"/>
            <a:ext cx="28963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6198"/>
            <a:r>
              <a:rPr lang="fr-FR" b="1" i="1" u="sng" dirty="0">
                <a:solidFill>
                  <a:srgbClr val="E36B09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Renommer les </a:t>
            </a:r>
            <a:r>
              <a:rPr lang="fr-FR" b="1" i="1" u="sng" dirty="0" err="1">
                <a:solidFill>
                  <a:srgbClr val="E36B09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élements</a:t>
            </a:r>
            <a:endParaRPr lang="fr-FR" i="1" dirty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296736" y="1795890"/>
            <a:ext cx="510144" cy="510144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1696801" y="1866296"/>
            <a:ext cx="650821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>
                <a:latin typeface="Arial" panose="020B0604020202020204" pitchFamily="34" charset="0"/>
                <a:ea typeface="Arial" panose="020B0604020202020204" pitchFamily="34" charset="0"/>
              </a:rPr>
              <a:t>sur les éléments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1877890" y="2184875"/>
            <a:ext cx="42852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>
                <a:solidFill>
                  <a:srgbClr val="0070C0"/>
                </a:solidFill>
                <a:sym typeface="Wingdings" panose="05000000000000000000" pitchFamily="2" charset="2"/>
              </a:rPr>
              <a:t></a:t>
            </a:r>
            <a:r>
              <a:rPr lang="fr-FR" dirty="0">
                <a:sym typeface="Wingdings" panose="05000000000000000000" pitchFamily="2" charset="2"/>
              </a:rPr>
              <a:t> 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 </a:t>
            </a:r>
            <a:r>
              <a:rPr lang="fr-FR" dirty="0"/>
              <a:t> </a:t>
            </a:r>
            <a:r>
              <a:rPr lang="fr-FR" sz="2000" dirty="0"/>
              <a:t>Propriétés de l’élément 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  </a:t>
            </a:r>
            <a:r>
              <a:rPr lang="fr-FR" sz="2400" dirty="0">
                <a:solidFill>
                  <a:srgbClr val="0070C0"/>
                </a:solidFill>
                <a:latin typeface="Arial" panose="020B0604020202020204" pitchFamily="34" charset="0"/>
                <a:ea typeface="Arial" panose="020B0604020202020204" pitchFamily="34" charset="0"/>
                <a:sym typeface="Wingdings 3" panose="05040102010807070707" pitchFamily="18" charset="2"/>
              </a:rPr>
              <a:t></a:t>
            </a:r>
            <a:r>
              <a:rPr lang="fr-FR" dirty="0">
                <a:solidFill>
                  <a:srgbClr val="0070C0"/>
                </a:solidFill>
                <a:latin typeface="Arial" panose="020B0604020202020204" pitchFamily="34" charset="0"/>
                <a:ea typeface="Arial" panose="020B0604020202020204" pitchFamily="34" charset="0"/>
                <a:sym typeface="Wingdings 3" panose="05040102010807070707" pitchFamily="18" charset="2"/>
              </a:rPr>
              <a:t> </a:t>
            </a:r>
            <a:r>
              <a:rPr lang="fr-FR" dirty="0">
                <a:latin typeface="Arial" panose="020B0604020202020204" pitchFamily="34" charset="0"/>
                <a:ea typeface="Arial" panose="020B0604020202020204" pitchFamily="34" charset="0"/>
                <a:sym typeface="Wingdings 3" panose="05040102010807070707" pitchFamily="18" charset="2"/>
              </a:rPr>
              <a:t>Nom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29737" y="2800148"/>
            <a:ext cx="24859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6198"/>
            <a:r>
              <a:rPr lang="fr-FR" b="1" i="1" u="sng" dirty="0">
                <a:solidFill>
                  <a:srgbClr val="E36B09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Ranger les </a:t>
            </a:r>
            <a:r>
              <a:rPr lang="fr-FR" b="1" i="1" u="sng" dirty="0" err="1">
                <a:solidFill>
                  <a:srgbClr val="E36B09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élements</a:t>
            </a:r>
            <a:endParaRPr lang="fr-FR" i="1" dirty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255150" y="5670857"/>
            <a:ext cx="574429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>
                <a:solidFill>
                  <a:srgbClr val="0070C0"/>
                </a:solidFill>
                <a:sym typeface="Wingdings" panose="05000000000000000000" pitchFamily="2" charset="2"/>
              </a:rPr>
              <a:t></a:t>
            </a:r>
            <a:r>
              <a:rPr lang="fr-FR" dirty="0">
                <a:sym typeface="Wingdings" panose="05000000000000000000" pitchFamily="2" charset="2"/>
              </a:rPr>
              <a:t> 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  </a:t>
            </a:r>
            <a:r>
              <a:rPr lang="fr-FR" sz="2000" b="1" dirty="0">
                <a:solidFill>
                  <a:srgbClr val="00B050"/>
                </a:solidFill>
              </a:rPr>
              <a:t>Changer </a:t>
            </a:r>
            <a:r>
              <a:rPr lang="fr-FR" sz="2000" dirty="0"/>
              <a:t>de Set géométrique</a:t>
            </a:r>
            <a:endParaRPr lang="fr-FR" dirty="0"/>
          </a:p>
        </p:txBody>
      </p:sp>
      <p:sp>
        <p:nvSpPr>
          <p:cNvPr id="21" name="Rectangle 20"/>
          <p:cNvSpPr/>
          <p:nvPr/>
        </p:nvSpPr>
        <p:spPr>
          <a:xfrm>
            <a:off x="1497160" y="5171351"/>
            <a:ext cx="574429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>
                <a:solidFill>
                  <a:srgbClr val="0070C0"/>
                </a:solidFill>
                <a:sym typeface="Wingdings" panose="05000000000000000000" pitchFamily="2" charset="2"/>
              </a:rPr>
              <a:t></a:t>
            </a:r>
            <a:r>
              <a:rPr lang="fr-FR" dirty="0">
                <a:sym typeface="Wingdings" panose="05000000000000000000" pitchFamily="2" charset="2"/>
              </a:rPr>
              <a:t> 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  « </a:t>
            </a:r>
            <a:r>
              <a:rPr lang="fr-FR" sz="2000" i="1" dirty="0">
                <a:solidFill>
                  <a:srgbClr val="0070C0"/>
                </a:solidFill>
              </a:rPr>
              <a:t>Objets sélectionnés</a:t>
            </a:r>
            <a:r>
              <a:rPr lang="fr-FR" sz="2000" dirty="0"/>
              <a:t> »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5387296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5684499" y="1824199"/>
            <a:ext cx="3319710" cy="193899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b="1" u="sng" dirty="0"/>
              <a:t>NB1:</a:t>
            </a:r>
            <a:r>
              <a:rPr lang="fr-FR" sz="2000" dirty="0"/>
              <a:t> Pour la suite, Continuez à créer les éléments de référence dans le SET « Reference », et les autres éléments surfaciques dans un autre SET … et renommez ! </a:t>
            </a:r>
          </a:p>
        </p:txBody>
      </p:sp>
      <p:sp>
        <p:nvSpPr>
          <p:cNvPr id="3" name="Rectangle 2"/>
          <p:cNvSpPr/>
          <p:nvPr/>
        </p:nvSpPr>
        <p:spPr>
          <a:xfrm>
            <a:off x="5684500" y="4359261"/>
            <a:ext cx="3319710" cy="1015663"/>
          </a:xfrm>
          <a:prstGeom prst="rect">
            <a:avLst/>
          </a:prstGeom>
          <a:ln w="28575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r>
              <a:rPr lang="fr-FR" sz="2000" b="1" u="sng" dirty="0"/>
              <a:t>NB2:</a:t>
            </a:r>
            <a:r>
              <a:rPr lang="fr-FR" sz="2000" dirty="0"/>
              <a:t>  Si vous renommez les fonctions, pensez  à vous adapter par rapport au poly !</a:t>
            </a:r>
          </a:p>
        </p:txBody>
      </p:sp>
      <p:sp>
        <p:nvSpPr>
          <p:cNvPr id="4" name="Rectangle 3"/>
          <p:cNvSpPr/>
          <p:nvPr/>
        </p:nvSpPr>
        <p:spPr>
          <a:xfrm>
            <a:off x="3236976" y="437126"/>
            <a:ext cx="45445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u="sng" dirty="0">
                <a:solidFill>
                  <a:srgbClr val="80276C"/>
                </a:solidFill>
                <a:latin typeface="Arial" panose="020B0604020202020204" pitchFamily="34" charset="0"/>
              </a:rPr>
              <a:t>Organiser la CAO</a:t>
            </a:r>
            <a:endParaRPr lang="fr-FR" altLang="fr-FR" sz="800" u="sng" dirty="0">
              <a:solidFill>
                <a:srgbClr val="80276C"/>
              </a:solidFill>
              <a:latin typeface="Arial" panose="020B0604020202020204" pitchFamily="34" charset="0"/>
            </a:endParaRPr>
          </a:p>
        </p:txBody>
      </p:sp>
      <p:grpSp>
        <p:nvGrpSpPr>
          <p:cNvPr id="11" name="Groupe 10"/>
          <p:cNvGrpSpPr/>
          <p:nvPr/>
        </p:nvGrpSpPr>
        <p:grpSpPr>
          <a:xfrm>
            <a:off x="139791" y="1180102"/>
            <a:ext cx="2261492" cy="5202541"/>
            <a:chOff x="139791" y="1180102"/>
            <a:chExt cx="2261492" cy="5202541"/>
          </a:xfrm>
        </p:grpSpPr>
        <p:pic>
          <p:nvPicPr>
            <p:cNvPr id="5" name="Image 4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8745" b="91001" l="52692" r="95513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145" t="13347" r="8256" b="12054"/>
            <a:stretch/>
          </p:blipFill>
          <p:spPr>
            <a:xfrm>
              <a:off x="1016695" y="1180102"/>
              <a:ext cx="507685" cy="523372"/>
            </a:xfrm>
            <a:prstGeom prst="rect">
              <a:avLst/>
            </a:prstGeom>
          </p:spPr>
        </p:pic>
        <p:pic>
          <p:nvPicPr>
            <p:cNvPr id="7" name="Image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39791" y="1759296"/>
              <a:ext cx="2261492" cy="4623347"/>
            </a:xfrm>
            <a:prstGeom prst="rect">
              <a:avLst/>
            </a:prstGeom>
            <a:ln w="12700">
              <a:solidFill>
                <a:srgbClr val="FF0000"/>
              </a:solidFill>
            </a:ln>
          </p:spPr>
        </p:pic>
      </p:grpSp>
      <p:grpSp>
        <p:nvGrpSpPr>
          <p:cNvPr id="10" name="Groupe 9"/>
          <p:cNvGrpSpPr/>
          <p:nvPr/>
        </p:nvGrpSpPr>
        <p:grpSpPr>
          <a:xfrm>
            <a:off x="2725762" y="1192393"/>
            <a:ext cx="2634258" cy="5192137"/>
            <a:chOff x="2725762" y="1192393"/>
            <a:chExt cx="2634258" cy="5192137"/>
          </a:xfrm>
        </p:grpSpPr>
        <p:pic>
          <p:nvPicPr>
            <p:cNvPr id="6" name="Image 5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9886" b="89987" l="4615" r="43526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67" t="13113" r="55989" b="14040"/>
            <a:stretch/>
          </p:blipFill>
          <p:spPr>
            <a:xfrm>
              <a:off x="3787349" y="1192393"/>
              <a:ext cx="511084" cy="511081"/>
            </a:xfrm>
            <a:prstGeom prst="rect">
              <a:avLst/>
            </a:prstGeom>
          </p:spPr>
        </p:pic>
        <p:pic>
          <p:nvPicPr>
            <p:cNvPr id="9" name="Image 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725762" y="1759296"/>
              <a:ext cx="2634258" cy="4625234"/>
            </a:xfrm>
            <a:prstGeom prst="rect">
              <a:avLst/>
            </a:prstGeom>
            <a:ln w="12700">
              <a:solidFill>
                <a:srgbClr val="00FF00"/>
              </a:solidFill>
            </a:ln>
          </p:spPr>
        </p:pic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308A7976-5844-4E4F-A81A-C5D015EAD918}"/>
              </a:ext>
            </a:extLst>
          </p:cNvPr>
          <p:cNvSpPr txBox="1"/>
          <p:nvPr/>
        </p:nvSpPr>
        <p:spPr>
          <a:xfrm>
            <a:off x="3407261" y="4645589"/>
            <a:ext cx="1457002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sz="1200" dirty="0"/>
              <a:t>Set Surface_Laterale</a:t>
            </a:r>
          </a:p>
        </p:txBody>
      </p:sp>
    </p:spTree>
    <p:extLst>
      <p:ext uri="{BB962C8B-B14F-4D97-AF65-F5344CB8AC3E}">
        <p14:creationId xmlns:p14="http://schemas.microsoft.com/office/powerpoint/2010/main" val="13996636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36976" y="437126"/>
            <a:ext cx="45445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u="sng" dirty="0">
                <a:solidFill>
                  <a:srgbClr val="80276C"/>
                </a:solidFill>
                <a:latin typeface="Arial" panose="020B0604020202020204" pitchFamily="34" charset="0"/>
              </a:rPr>
              <a:t>Organiser la CAO</a:t>
            </a:r>
            <a:endParaRPr lang="fr-FR" altLang="fr-FR" sz="800" u="sng" dirty="0">
              <a:solidFill>
                <a:srgbClr val="80276C"/>
              </a:solidFill>
              <a:latin typeface="Arial" panose="020B0604020202020204" pitchFamily="34" charset="0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5353" y="1919596"/>
            <a:ext cx="2391117" cy="475902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5353" y="3789955"/>
            <a:ext cx="2863036" cy="531047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4"/>
          <a:srcRect r="52578"/>
          <a:stretch/>
        </p:blipFill>
        <p:spPr>
          <a:xfrm>
            <a:off x="4984570" y="3743862"/>
            <a:ext cx="524690" cy="576263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9718" y="4411356"/>
            <a:ext cx="3592953" cy="537264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4"/>
          <a:srcRect l="47015"/>
          <a:stretch/>
        </p:blipFill>
        <p:spPr>
          <a:xfrm>
            <a:off x="5672465" y="4409157"/>
            <a:ext cx="586232" cy="576263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6"/>
          <a:srcRect r="72362"/>
          <a:stretch/>
        </p:blipFill>
        <p:spPr>
          <a:xfrm>
            <a:off x="4778287" y="1795392"/>
            <a:ext cx="686052" cy="655442"/>
          </a:xfrm>
          <a:prstGeom prst="rect">
            <a:avLst/>
          </a:prstGeom>
          <a:ln>
            <a:solidFill>
              <a:srgbClr val="00B0F0"/>
            </a:solidFill>
          </a:ln>
        </p:spPr>
      </p:pic>
      <p:sp>
        <p:nvSpPr>
          <p:cNvPr id="10" name="Rectangle 9"/>
          <p:cNvSpPr/>
          <p:nvPr/>
        </p:nvSpPr>
        <p:spPr>
          <a:xfrm>
            <a:off x="429737" y="1391355"/>
            <a:ext cx="26312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6198"/>
            <a:r>
              <a:rPr lang="fr-FR" b="1" i="1" u="sng" dirty="0">
                <a:solidFill>
                  <a:srgbClr val="E36B09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Eléments Volumiques</a:t>
            </a:r>
            <a:endParaRPr lang="fr-FR" i="1" dirty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145787" y="1895937"/>
            <a:ext cx="52290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800" dirty="0">
                <a:solidFill>
                  <a:srgbClr val="FF0000"/>
                </a:solidFill>
                <a:latin typeface="Arial" panose="020B0604020202020204" pitchFamily="34" charset="0"/>
                <a:ea typeface="Arial" panose="020B0604020202020204" pitchFamily="34" charset="0"/>
                <a:sym typeface="Wingdings 3" panose="05040102010807070707" pitchFamily="18" charset="2"/>
              </a:rPr>
              <a:t></a:t>
            </a:r>
            <a:endParaRPr lang="fr-FR" sz="2800" dirty="0">
              <a:solidFill>
                <a:srgbClr val="FF0000"/>
              </a:solidFill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265180" y="2487252"/>
            <a:ext cx="35295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u="sng" dirty="0"/>
              <a:t>NB1:</a:t>
            </a:r>
            <a:r>
              <a:rPr lang="fr-FR" b="1" dirty="0"/>
              <a:t> </a:t>
            </a:r>
            <a:r>
              <a:rPr lang="fr-FR" dirty="0"/>
              <a:t>un </a:t>
            </a:r>
            <a:r>
              <a:rPr lang="fr-FR" dirty="0">
                <a:solidFill>
                  <a:srgbClr val="00B0F0"/>
                </a:solidFill>
              </a:rPr>
              <a:t>corps</a:t>
            </a:r>
            <a:r>
              <a:rPr lang="fr-FR" dirty="0"/>
              <a:t> est </a:t>
            </a:r>
            <a:r>
              <a:rPr lang="fr-FR" dirty="0">
                <a:solidFill>
                  <a:srgbClr val="00B0F0"/>
                </a:solidFill>
              </a:rPr>
              <a:t>ordonné</a:t>
            </a:r>
            <a:r>
              <a:rPr lang="fr-FR" dirty="0"/>
              <a:t> ! </a:t>
            </a:r>
            <a:br>
              <a:rPr lang="fr-FR" dirty="0"/>
            </a:br>
            <a:r>
              <a:rPr lang="fr-FR" dirty="0"/>
              <a:t>(il construit dans l’ordre de l’arbre.)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328160" y="2494666"/>
            <a:ext cx="51109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u="sng" dirty="0"/>
              <a:t>NB2:</a:t>
            </a:r>
            <a:r>
              <a:rPr lang="fr-FR" b="1" dirty="0"/>
              <a:t> </a:t>
            </a:r>
            <a:r>
              <a:rPr lang="fr-FR" dirty="0"/>
              <a:t>2 </a:t>
            </a:r>
            <a:r>
              <a:rPr lang="fr-FR" dirty="0">
                <a:solidFill>
                  <a:srgbClr val="00B0F0"/>
                </a:solidFill>
              </a:rPr>
              <a:t>corps</a:t>
            </a:r>
            <a:r>
              <a:rPr lang="fr-FR" dirty="0"/>
              <a:t> sont totalement </a:t>
            </a:r>
            <a:r>
              <a:rPr lang="fr-FR" dirty="0">
                <a:solidFill>
                  <a:srgbClr val="00B0F0"/>
                </a:solidFill>
              </a:rPr>
              <a:t>indépendants</a:t>
            </a:r>
            <a:r>
              <a:rPr lang="fr-FR" dirty="0"/>
              <a:t> (1 fonction dans  le corps 1 n’agit pas sur le corps 2)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29737" y="3277763"/>
            <a:ext cx="26526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6198"/>
            <a:r>
              <a:rPr lang="fr-FR" b="1" i="1" u="sng" dirty="0">
                <a:solidFill>
                  <a:srgbClr val="E36B09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Eléments Surfaciques</a:t>
            </a:r>
            <a:endParaRPr lang="fr-FR" i="1" dirty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145787" y="3770384"/>
            <a:ext cx="52290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800" dirty="0">
                <a:solidFill>
                  <a:srgbClr val="FF0000"/>
                </a:solidFill>
                <a:latin typeface="Arial" panose="020B0604020202020204" pitchFamily="34" charset="0"/>
                <a:ea typeface="Arial" panose="020B0604020202020204" pitchFamily="34" charset="0"/>
                <a:sym typeface="Wingdings 3" panose="05040102010807070707" pitchFamily="18" charset="2"/>
              </a:rPr>
              <a:t></a:t>
            </a:r>
            <a:endParaRPr lang="fr-FR" sz="2800" dirty="0">
              <a:solidFill>
                <a:srgbClr val="FF0000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145787" y="4410897"/>
            <a:ext cx="52290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800" dirty="0">
                <a:solidFill>
                  <a:srgbClr val="FF0000"/>
                </a:solidFill>
                <a:latin typeface="Arial" panose="020B0604020202020204" pitchFamily="34" charset="0"/>
                <a:ea typeface="Arial" panose="020B0604020202020204" pitchFamily="34" charset="0"/>
                <a:sym typeface="Wingdings 3" panose="05040102010807070707" pitchFamily="18" charset="2"/>
              </a:rPr>
              <a:t></a:t>
            </a:r>
            <a:endParaRPr lang="fr-FR" sz="2800" dirty="0">
              <a:solidFill>
                <a:srgbClr val="FF0000"/>
              </a:solidFill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126211" y="5055829"/>
            <a:ext cx="3568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u="sng" dirty="0"/>
              <a:t>NB1: </a:t>
            </a:r>
            <a:r>
              <a:rPr lang="fr-FR" dirty="0"/>
              <a:t>un set </a:t>
            </a:r>
            <a:r>
              <a:rPr lang="fr-FR" b="1" dirty="0">
                <a:solidFill>
                  <a:srgbClr val="0070C0"/>
                </a:solidFill>
              </a:rPr>
              <a:t>peut</a:t>
            </a:r>
            <a:r>
              <a:rPr lang="fr-FR" dirty="0"/>
              <a:t> être ordonné.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328160" y="5027602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b="1" u="sng" dirty="0"/>
              <a:t>NB2: </a:t>
            </a:r>
            <a:r>
              <a:rPr lang="fr-FR" dirty="0"/>
              <a:t> les corps et les sets peuvent utiliser les éléments entre eux !</a:t>
            </a:r>
          </a:p>
        </p:txBody>
      </p:sp>
      <p:sp>
        <p:nvSpPr>
          <p:cNvPr id="19" name="Rectangle à coins arrondis 18"/>
          <p:cNvSpPr/>
          <p:nvPr/>
        </p:nvSpPr>
        <p:spPr>
          <a:xfrm>
            <a:off x="654298" y="5895448"/>
            <a:ext cx="8036422" cy="400433"/>
          </a:xfrm>
          <a:prstGeom prst="roundRect">
            <a:avLst>
              <a:gd name="adj" fmla="val 23013"/>
            </a:avLst>
          </a:prstGeom>
          <a:ln w="12700">
            <a:solidFill>
              <a:srgbClr val="FF0000"/>
            </a:solidFill>
            <a:prstDash val="dashDot"/>
          </a:ln>
        </p:spPr>
        <p:txBody>
          <a:bodyPr wrap="none" lIns="36000" tIns="36000" rIns="36000" bIns="36000">
            <a:spAutoFit/>
          </a:bodyPr>
          <a:lstStyle/>
          <a:p>
            <a:r>
              <a:rPr lang="fr-FR" dirty="0">
                <a:solidFill>
                  <a:srgbClr val="FF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Quand vous </a:t>
            </a:r>
            <a:r>
              <a:rPr lang="fr-FR" dirty="0">
                <a:solidFill>
                  <a:srgbClr val="00B05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créez un élément</a:t>
            </a:r>
            <a:r>
              <a:rPr lang="fr-FR" dirty="0">
                <a:solidFill>
                  <a:srgbClr val="FF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, il sera ajouté au </a:t>
            </a:r>
            <a:r>
              <a:rPr lang="fr-FR" dirty="0">
                <a:solidFill>
                  <a:srgbClr val="00B0F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Corps</a:t>
            </a:r>
            <a:r>
              <a:rPr lang="fr-FR" dirty="0">
                <a:solidFill>
                  <a:srgbClr val="FF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 ou au </a:t>
            </a:r>
            <a:r>
              <a:rPr lang="fr-FR" dirty="0">
                <a:solidFill>
                  <a:srgbClr val="00B0F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Set</a:t>
            </a:r>
            <a:r>
              <a:rPr lang="fr-FR" dirty="0">
                <a:solidFill>
                  <a:srgbClr val="FF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fr-FR" b="1" dirty="0">
                <a:solidFill>
                  <a:srgbClr val="7030A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SOULIGNÉ</a:t>
            </a:r>
            <a:endParaRPr lang="fr-FR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103051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9CCDA6C-2819-44CD-A2DC-41CBBF25ECD9}"/>
              </a:ext>
            </a:extLst>
          </p:cNvPr>
          <p:cNvSpPr/>
          <p:nvPr/>
        </p:nvSpPr>
        <p:spPr>
          <a:xfrm>
            <a:off x="3236976" y="437126"/>
            <a:ext cx="45445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u="sng" dirty="0">
                <a:solidFill>
                  <a:srgbClr val="80276C"/>
                </a:solidFill>
                <a:latin typeface="Arial" panose="020B0604020202020204" pitchFamily="34" charset="0"/>
              </a:rPr>
              <a:t>Surface du Dessus</a:t>
            </a:r>
            <a:br>
              <a:rPr lang="fr-FR" altLang="fr-FR" u="sng" dirty="0">
                <a:solidFill>
                  <a:srgbClr val="80276C"/>
                </a:solidFill>
                <a:latin typeface="Arial" panose="020B0604020202020204" pitchFamily="34" charset="0"/>
              </a:rPr>
            </a:br>
            <a:r>
              <a:rPr lang="fr-FR" altLang="fr-FR" dirty="0">
                <a:solidFill>
                  <a:srgbClr val="80276C"/>
                </a:solidFill>
                <a:latin typeface="Arial" panose="020B0604020202020204" pitchFamily="34" charset="0"/>
              </a:rPr>
              <a:t>Les données</a:t>
            </a:r>
            <a:endParaRPr lang="fr-FR" altLang="fr-FR" sz="800" dirty="0">
              <a:solidFill>
                <a:srgbClr val="80276C"/>
              </a:solidFill>
              <a:latin typeface="Arial" panose="020B0604020202020204" pitchFamily="34" charset="0"/>
            </a:endParaRPr>
          </a:p>
        </p:txBody>
      </p:sp>
      <p:pic>
        <p:nvPicPr>
          <p:cNvPr id="7" name="Graphique 6">
            <a:extLst>
              <a:ext uri="{FF2B5EF4-FFF2-40B4-BE49-F238E27FC236}">
                <a16:creationId xmlns:a16="http://schemas.microsoft.com/office/drawing/2014/main" id="{70DF1DAF-7B1D-49BA-8535-BE225B6FAA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1353334"/>
            <a:ext cx="8869680" cy="4535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42304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8189" y="2787718"/>
            <a:ext cx="8176234" cy="2063403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3236976" y="437126"/>
            <a:ext cx="45445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u="sng" dirty="0">
                <a:solidFill>
                  <a:srgbClr val="80276C"/>
                </a:solidFill>
                <a:latin typeface="Arial" panose="020B0604020202020204" pitchFamily="34" charset="0"/>
              </a:rPr>
              <a:t>Surface du DESSUS</a:t>
            </a:r>
            <a:endParaRPr lang="fr-FR" altLang="fr-FR" sz="800" u="sng" dirty="0">
              <a:solidFill>
                <a:srgbClr val="80276C"/>
              </a:solidFill>
              <a:latin typeface="Arial" panose="020B0604020202020204" pitchFamily="34" charset="0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590861" y="1967360"/>
            <a:ext cx="94945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- </a:t>
            </a:r>
            <a:r>
              <a:rPr lang="fr-FR" b="1" dirty="0">
                <a:solidFill>
                  <a:srgbClr val="0070C0"/>
                </a:solidFill>
              </a:rPr>
              <a:t>Créer un plan </a:t>
            </a:r>
            <a:r>
              <a:rPr lang="fr-FR" dirty="0"/>
              <a:t>décalé de 38 mm de «</a:t>
            </a:r>
            <a:r>
              <a:rPr lang="fr-FR" dirty="0">
                <a:solidFill>
                  <a:srgbClr val="00B0F0"/>
                </a:solidFill>
              </a:rPr>
              <a:t> </a:t>
            </a:r>
            <a:r>
              <a:rPr lang="fr-FR" dirty="0">
                <a:solidFill>
                  <a:srgbClr val="FF0000"/>
                </a:solidFill>
              </a:rPr>
              <a:t>plan </a:t>
            </a:r>
            <a:r>
              <a:rPr lang="fr-FR" dirty="0" err="1">
                <a:solidFill>
                  <a:srgbClr val="FF0000"/>
                </a:solidFill>
              </a:rPr>
              <a:t>arete</a:t>
            </a:r>
            <a:r>
              <a:rPr lang="fr-FR" dirty="0"/>
              <a:t>» (voir le sens de décalage ci-dessous)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1713420" y="5128770"/>
            <a:ext cx="5520596" cy="70788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b="1" u="sng" dirty="0"/>
              <a:t>NB:</a:t>
            </a:r>
            <a:r>
              <a:rPr lang="fr-FR" sz="2000" dirty="0"/>
              <a:t> Continuez à </a:t>
            </a:r>
            <a:r>
              <a:rPr lang="fr-FR" sz="2000" b="1" dirty="0">
                <a:solidFill>
                  <a:srgbClr val="00B0F0"/>
                </a:solidFill>
              </a:rPr>
              <a:t>Nommer</a:t>
            </a:r>
            <a:r>
              <a:rPr lang="fr-FR" sz="2000" dirty="0"/>
              <a:t> et </a:t>
            </a:r>
            <a:r>
              <a:rPr lang="fr-FR" sz="2000" b="1" dirty="0">
                <a:solidFill>
                  <a:srgbClr val="00B0F0"/>
                </a:solidFill>
              </a:rPr>
              <a:t>Organiser</a:t>
            </a:r>
            <a:r>
              <a:rPr lang="fr-FR" sz="2000" dirty="0"/>
              <a:t> votre arbre de construction. </a:t>
            </a:r>
          </a:p>
        </p:txBody>
      </p:sp>
      <p:sp>
        <p:nvSpPr>
          <p:cNvPr id="6" name="Rectangle 5"/>
          <p:cNvSpPr/>
          <p:nvPr/>
        </p:nvSpPr>
        <p:spPr>
          <a:xfrm>
            <a:off x="5273458" y="4096418"/>
            <a:ext cx="471604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fr-FR" dirty="0">
                <a:solidFill>
                  <a:srgbClr val="FF0000"/>
                </a:solidFill>
              </a:rPr>
              <a:t>38 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-2782" y="3311588"/>
            <a:ext cx="9749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i="1" dirty="0">
                <a:solidFill>
                  <a:srgbClr val="8E2562"/>
                </a:solidFill>
              </a:rPr>
              <a:t>Face </a:t>
            </a:r>
          </a:p>
          <a:p>
            <a:pPr algn="ctr"/>
            <a:r>
              <a:rPr lang="fr-FR" i="1" dirty="0">
                <a:solidFill>
                  <a:srgbClr val="8E2562"/>
                </a:solidFill>
              </a:rPr>
              <a:t>ARRIERE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7781544" y="3957919"/>
            <a:ext cx="8170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i="1" dirty="0">
                <a:solidFill>
                  <a:srgbClr val="8E2562"/>
                </a:solidFill>
              </a:rPr>
              <a:t>Face </a:t>
            </a:r>
          </a:p>
          <a:p>
            <a:pPr algn="ctr"/>
            <a:r>
              <a:rPr lang="fr-FR" i="1" dirty="0">
                <a:solidFill>
                  <a:srgbClr val="8E2562"/>
                </a:solidFill>
              </a:rPr>
              <a:t>AVANT</a:t>
            </a:r>
          </a:p>
        </p:txBody>
      </p:sp>
    </p:spTree>
    <p:extLst>
      <p:ext uri="{BB962C8B-B14F-4D97-AF65-F5344CB8AC3E}">
        <p14:creationId xmlns:p14="http://schemas.microsoft.com/office/powerpoint/2010/main" val="191995853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797165" y="1776217"/>
            <a:ext cx="7841326" cy="184665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sz="2000" dirty="0"/>
              <a:t>Créer une Esquisse dans le </a:t>
            </a:r>
            <a:r>
              <a:rPr lang="fr-FR" sz="2000" dirty="0">
                <a:solidFill>
                  <a:srgbClr val="92D050"/>
                </a:solidFill>
              </a:rPr>
              <a:t>« plan Médian » </a:t>
            </a:r>
            <a:r>
              <a:rPr lang="fr-FR" sz="2000" dirty="0"/>
              <a:t>(la nommer « guide »)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fr-FR" sz="20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sz="2000" dirty="0"/>
              <a:t>Créer un </a:t>
            </a:r>
            <a:r>
              <a:rPr lang="fr-FR" sz="2000" dirty="0">
                <a:solidFill>
                  <a:srgbClr val="FF0000"/>
                </a:solidFill>
              </a:rPr>
              <a:t>axe à 12mm </a:t>
            </a:r>
            <a:r>
              <a:rPr lang="fr-FR" sz="2000" dirty="0"/>
              <a:t>du </a:t>
            </a:r>
            <a:r>
              <a:rPr lang="fr-FR" sz="2000" dirty="0">
                <a:solidFill>
                  <a:srgbClr val="00B0F0"/>
                </a:solidFill>
              </a:rPr>
              <a:t>« plan Base »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fr-FR" sz="20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sz="2000" dirty="0"/>
              <a:t>Créer </a:t>
            </a:r>
            <a:r>
              <a:rPr lang="fr-FR" sz="2000" dirty="0">
                <a:solidFill>
                  <a:srgbClr val="FF0000"/>
                </a:solidFill>
              </a:rPr>
              <a:t>2 arcs de cercles </a:t>
            </a:r>
            <a:r>
              <a:rPr lang="fr-FR" sz="2000" dirty="0"/>
              <a:t>(R450 et R270) (</a:t>
            </a:r>
            <a:r>
              <a:rPr lang="fr-FR" sz="2000" dirty="0">
                <a:solidFill>
                  <a:srgbClr val="FF0000"/>
                </a:solidFill>
              </a:rPr>
              <a:t>tangents</a:t>
            </a:r>
            <a:r>
              <a:rPr lang="fr-FR" sz="2000" dirty="0"/>
              <a:t> à </a:t>
            </a:r>
            <a:r>
              <a:rPr lang="fr-FR" sz="2000" dirty="0">
                <a:solidFill>
                  <a:srgbClr val="7030A0"/>
                </a:solidFill>
              </a:rPr>
              <a:t>l’axe</a:t>
            </a:r>
            <a:r>
              <a:rPr lang="fr-FR" sz="2000" dirty="0"/>
              <a:t> et </a:t>
            </a:r>
            <a:r>
              <a:rPr lang="fr-FR" sz="2000" dirty="0">
                <a:solidFill>
                  <a:srgbClr val="7030A0"/>
                </a:solidFill>
              </a:rPr>
              <a:t>entre eux</a:t>
            </a:r>
            <a:r>
              <a:rPr lang="fr-FR" sz="2000" dirty="0"/>
              <a:t>, avec </a:t>
            </a:r>
            <a:r>
              <a:rPr lang="fr-FR" sz="2000" dirty="0">
                <a:solidFill>
                  <a:srgbClr val="00B050"/>
                </a:solidFill>
              </a:rPr>
              <a:t>1 extrémité commune </a:t>
            </a:r>
            <a:r>
              <a:rPr lang="fr-FR" sz="2000" dirty="0"/>
              <a:t>dans le </a:t>
            </a:r>
            <a:r>
              <a:rPr lang="fr-FR" sz="2000" dirty="0">
                <a:solidFill>
                  <a:srgbClr val="00B0F0"/>
                </a:solidFill>
              </a:rPr>
              <a:t>plan à 38</a:t>
            </a:r>
            <a:r>
              <a:rPr lang="fr-FR" sz="2000" dirty="0"/>
              <a:t>)</a:t>
            </a:r>
          </a:p>
        </p:txBody>
      </p:sp>
      <p:sp>
        <p:nvSpPr>
          <p:cNvPr id="3" name="Rectangle 2"/>
          <p:cNvSpPr/>
          <p:nvPr/>
        </p:nvSpPr>
        <p:spPr>
          <a:xfrm>
            <a:off x="3236976" y="437126"/>
            <a:ext cx="45445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u="sng" dirty="0">
                <a:solidFill>
                  <a:srgbClr val="80276C"/>
                </a:solidFill>
                <a:latin typeface="Arial" panose="020B0604020202020204" pitchFamily="34" charset="0"/>
              </a:rPr>
              <a:t>Surface du DESSUS</a:t>
            </a:r>
            <a:endParaRPr lang="fr-FR" altLang="fr-FR" sz="800" u="sng" dirty="0">
              <a:solidFill>
                <a:srgbClr val="80276C"/>
              </a:solidFill>
              <a:latin typeface="Arial" panose="020B0604020202020204" pitchFamily="34" charset="0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763" y="3911765"/>
            <a:ext cx="8420100" cy="220027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54491" y="4149965"/>
            <a:ext cx="471604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fr-FR" b="1" dirty="0"/>
              <a:t>12 </a:t>
            </a:r>
          </a:p>
        </p:txBody>
      </p:sp>
      <p:sp>
        <p:nvSpPr>
          <p:cNvPr id="6" name="Rectangle 5"/>
          <p:cNvSpPr/>
          <p:nvPr/>
        </p:nvSpPr>
        <p:spPr>
          <a:xfrm>
            <a:off x="3144977" y="3911765"/>
            <a:ext cx="665567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fr-FR" b="1" dirty="0"/>
              <a:t>R450</a:t>
            </a:r>
          </a:p>
        </p:txBody>
      </p:sp>
      <p:sp>
        <p:nvSpPr>
          <p:cNvPr id="7" name="Rectangle 6"/>
          <p:cNvSpPr/>
          <p:nvPr/>
        </p:nvSpPr>
        <p:spPr>
          <a:xfrm>
            <a:off x="5901420" y="3965299"/>
            <a:ext cx="665567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fr-FR" b="1" dirty="0"/>
              <a:t>R270</a:t>
            </a:r>
          </a:p>
        </p:txBody>
      </p:sp>
      <p:sp>
        <p:nvSpPr>
          <p:cNvPr id="8" name="Rectangle 7"/>
          <p:cNvSpPr/>
          <p:nvPr/>
        </p:nvSpPr>
        <p:spPr>
          <a:xfrm>
            <a:off x="4345159" y="5927374"/>
            <a:ext cx="1164101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fr-FR" dirty="0">
                <a:solidFill>
                  <a:srgbClr val="0070C0"/>
                </a:solidFill>
              </a:rPr>
              <a:t>Plan_a_38</a:t>
            </a:r>
          </a:p>
        </p:txBody>
      </p:sp>
      <p:sp>
        <p:nvSpPr>
          <p:cNvPr id="9" name="Rectangle 8"/>
          <p:cNvSpPr/>
          <p:nvPr/>
        </p:nvSpPr>
        <p:spPr>
          <a:xfrm>
            <a:off x="1301428" y="5835041"/>
            <a:ext cx="1079142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fr-FR" dirty="0">
                <a:solidFill>
                  <a:srgbClr val="0070C0"/>
                </a:solidFill>
              </a:rPr>
              <a:t>Plan base</a:t>
            </a:r>
          </a:p>
        </p:txBody>
      </p:sp>
      <p:cxnSp>
        <p:nvCxnSpPr>
          <p:cNvPr id="11" name="Connecteur en angle 10"/>
          <p:cNvCxnSpPr>
            <a:stCxn id="9" idx="1"/>
          </p:cNvCxnSpPr>
          <p:nvPr/>
        </p:nvCxnSpPr>
        <p:spPr>
          <a:xfrm rot="10800000">
            <a:off x="1126096" y="5613723"/>
            <a:ext cx="175333" cy="405985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en angle 11"/>
          <p:cNvCxnSpPr>
            <a:stCxn id="8" idx="1"/>
          </p:cNvCxnSpPr>
          <p:nvPr/>
        </p:nvCxnSpPr>
        <p:spPr>
          <a:xfrm rot="10800000" flipH="1">
            <a:off x="4345158" y="5687568"/>
            <a:ext cx="495065" cy="424472"/>
          </a:xfrm>
          <a:prstGeom prst="bentConnector3">
            <a:avLst>
              <a:gd name="adj1" fmla="val -46176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7203315" y="6008514"/>
            <a:ext cx="1361270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fr-FR" dirty="0">
                <a:solidFill>
                  <a:srgbClr val="0070C0"/>
                </a:solidFill>
              </a:rPr>
              <a:t>Plan </a:t>
            </a:r>
            <a:r>
              <a:rPr lang="fr-FR" dirty="0" err="1">
                <a:solidFill>
                  <a:srgbClr val="0070C0"/>
                </a:solidFill>
              </a:rPr>
              <a:t>Median</a:t>
            </a:r>
            <a:endParaRPr lang="fr-FR" dirty="0">
              <a:solidFill>
                <a:srgbClr val="0070C0"/>
              </a:solidFill>
            </a:endParaRPr>
          </a:p>
        </p:txBody>
      </p:sp>
      <p:cxnSp>
        <p:nvCxnSpPr>
          <p:cNvPr id="18" name="Connecteur en angle 17"/>
          <p:cNvCxnSpPr>
            <a:stCxn id="17" idx="1"/>
          </p:cNvCxnSpPr>
          <p:nvPr/>
        </p:nvCxnSpPr>
        <p:spPr>
          <a:xfrm rot="10800000">
            <a:off x="6918961" y="5835042"/>
            <a:ext cx="284355" cy="358139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ZoneTexte 20"/>
          <p:cNvSpPr txBox="1"/>
          <p:nvPr/>
        </p:nvSpPr>
        <p:spPr>
          <a:xfrm>
            <a:off x="7990682" y="4328345"/>
            <a:ext cx="8170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i="1" dirty="0">
                <a:solidFill>
                  <a:srgbClr val="8E2562"/>
                </a:solidFill>
              </a:rPr>
              <a:t>Face </a:t>
            </a:r>
          </a:p>
          <a:p>
            <a:pPr algn="ctr"/>
            <a:r>
              <a:rPr lang="fr-FR" i="1" dirty="0">
                <a:solidFill>
                  <a:srgbClr val="8E2562"/>
                </a:solidFill>
              </a:rPr>
              <a:t>AVANT</a:t>
            </a:r>
          </a:p>
        </p:txBody>
      </p:sp>
      <p:sp>
        <p:nvSpPr>
          <p:cNvPr id="22" name="ZoneTexte 21"/>
          <p:cNvSpPr txBox="1"/>
          <p:nvPr/>
        </p:nvSpPr>
        <p:spPr>
          <a:xfrm>
            <a:off x="-34058" y="5731515"/>
            <a:ext cx="9749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i="1" dirty="0">
                <a:solidFill>
                  <a:srgbClr val="8E2562"/>
                </a:solidFill>
              </a:rPr>
              <a:t>Face </a:t>
            </a:r>
          </a:p>
          <a:p>
            <a:pPr algn="ctr"/>
            <a:r>
              <a:rPr lang="fr-FR" i="1" dirty="0">
                <a:solidFill>
                  <a:srgbClr val="8E2562"/>
                </a:solidFill>
              </a:rPr>
              <a:t>ARRIERE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08231" y="1296226"/>
            <a:ext cx="42043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6198"/>
            <a:r>
              <a:rPr lang="fr-FR" b="1" i="1" dirty="0">
                <a:solidFill>
                  <a:srgbClr val="E36B09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Dans un </a:t>
            </a:r>
            <a:r>
              <a:rPr lang="fr-FR" b="1" i="1" dirty="0">
                <a:solidFill>
                  <a:srgbClr val="FF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nouveau</a:t>
            </a:r>
            <a:r>
              <a:rPr lang="fr-FR" b="1" i="1" dirty="0">
                <a:solidFill>
                  <a:srgbClr val="E36B09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 Set Géométrique, </a:t>
            </a:r>
            <a:endParaRPr lang="fr-FR" i="1" dirty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9" name="ZoneTexte 18"/>
          <p:cNvSpPr txBox="1"/>
          <p:nvPr/>
        </p:nvSpPr>
        <p:spPr>
          <a:xfrm rot="1036365">
            <a:off x="6672130" y="3577791"/>
            <a:ext cx="1416207" cy="92333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i="1" dirty="0">
                <a:solidFill>
                  <a:srgbClr val="FF0000"/>
                </a:solidFill>
              </a:rPr>
              <a:t>Vue 3D en diapo suivante</a:t>
            </a:r>
          </a:p>
        </p:txBody>
      </p:sp>
    </p:spTree>
    <p:extLst>
      <p:ext uri="{BB962C8B-B14F-4D97-AF65-F5344CB8AC3E}">
        <p14:creationId xmlns:p14="http://schemas.microsoft.com/office/powerpoint/2010/main" val="354418760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826" y="2087498"/>
            <a:ext cx="7974283" cy="3490341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8228426" y="3971729"/>
            <a:ext cx="8170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i="1" dirty="0">
                <a:solidFill>
                  <a:srgbClr val="8E2562"/>
                </a:solidFill>
              </a:rPr>
              <a:t>Face </a:t>
            </a:r>
          </a:p>
          <a:p>
            <a:pPr algn="ctr"/>
            <a:r>
              <a:rPr lang="fr-FR" i="1" dirty="0">
                <a:solidFill>
                  <a:srgbClr val="8E2562"/>
                </a:solidFill>
              </a:rPr>
              <a:t>AVANT</a:t>
            </a:r>
          </a:p>
        </p:txBody>
      </p:sp>
      <p:sp>
        <p:nvSpPr>
          <p:cNvPr id="5" name="Rectangle 4"/>
          <p:cNvSpPr/>
          <p:nvPr/>
        </p:nvSpPr>
        <p:spPr>
          <a:xfrm>
            <a:off x="3236976" y="437126"/>
            <a:ext cx="45445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u="sng" dirty="0">
                <a:solidFill>
                  <a:srgbClr val="80276C"/>
                </a:solidFill>
                <a:latin typeface="Arial" panose="020B0604020202020204" pitchFamily="34" charset="0"/>
              </a:rPr>
              <a:t>Surface du DESSUS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i="1" dirty="0">
                <a:solidFill>
                  <a:srgbClr val="80276C"/>
                </a:solidFill>
                <a:latin typeface="Arial" panose="020B0604020202020204" pitchFamily="34" charset="0"/>
              </a:rPr>
              <a:t>Esquisse « guide »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167110" y="4294894"/>
            <a:ext cx="9749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i="1" dirty="0">
                <a:solidFill>
                  <a:srgbClr val="8E2562"/>
                </a:solidFill>
              </a:rPr>
              <a:t>Face </a:t>
            </a:r>
          </a:p>
          <a:p>
            <a:pPr algn="ctr"/>
            <a:r>
              <a:rPr lang="fr-FR" i="1" dirty="0">
                <a:solidFill>
                  <a:srgbClr val="8E2562"/>
                </a:solidFill>
              </a:rPr>
              <a:t>ARRIERE</a:t>
            </a:r>
          </a:p>
        </p:txBody>
      </p:sp>
    </p:spTree>
    <p:extLst>
      <p:ext uri="{BB962C8B-B14F-4D97-AF65-F5344CB8AC3E}">
        <p14:creationId xmlns:p14="http://schemas.microsoft.com/office/powerpoint/2010/main" val="390048345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4977" y="3957391"/>
            <a:ext cx="5324475" cy="2314575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0782" y="1059931"/>
            <a:ext cx="3618925" cy="1233881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455194" y="1456549"/>
            <a:ext cx="4607460" cy="307777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sz="2000" dirty="0"/>
              <a:t>Créer une Esquisse dans le </a:t>
            </a:r>
            <a:r>
              <a:rPr lang="fr-FR" sz="2000" dirty="0">
                <a:solidFill>
                  <a:srgbClr val="00B0F0"/>
                </a:solidFill>
              </a:rPr>
              <a:t>« plan à 38  »</a:t>
            </a:r>
          </a:p>
        </p:txBody>
      </p:sp>
      <p:sp>
        <p:nvSpPr>
          <p:cNvPr id="3" name="Rectangle 2"/>
          <p:cNvSpPr/>
          <p:nvPr/>
        </p:nvSpPr>
        <p:spPr>
          <a:xfrm>
            <a:off x="3236976" y="437126"/>
            <a:ext cx="45445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u="sng" dirty="0">
                <a:solidFill>
                  <a:srgbClr val="80276C"/>
                </a:solidFill>
                <a:latin typeface="Arial" panose="020B0604020202020204" pitchFamily="34" charset="0"/>
              </a:rPr>
              <a:t>Surface du DESSUS</a:t>
            </a:r>
            <a:endParaRPr lang="fr-FR" altLang="fr-FR" sz="800" u="sng" dirty="0">
              <a:solidFill>
                <a:srgbClr val="80276C"/>
              </a:solidFill>
              <a:latin typeface="Arial" panose="020B0604020202020204" pitchFamily="34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475489" y="2280605"/>
            <a:ext cx="8333973" cy="1538883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sz="2000" dirty="0"/>
              <a:t>Créer un arc de </a:t>
            </a:r>
            <a:r>
              <a:rPr lang="fr-FR" sz="2000" dirty="0">
                <a:solidFill>
                  <a:srgbClr val="00B0F0"/>
                </a:solidFill>
              </a:rPr>
              <a:t>cercle</a:t>
            </a:r>
            <a:r>
              <a:rPr lang="fr-FR" sz="2000" dirty="0"/>
              <a:t> de </a:t>
            </a:r>
            <a:r>
              <a:rPr lang="fr-FR" sz="2000" dirty="0">
                <a:solidFill>
                  <a:srgbClr val="00B050"/>
                </a:solidFill>
              </a:rPr>
              <a:t>R30</a:t>
            </a:r>
            <a:r>
              <a:rPr lang="fr-FR" sz="2000" dirty="0"/>
              <a:t> qui devra: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fr-FR" sz="2000" dirty="0"/>
              <a:t>Débuter par le point extrémité des arcs des cercles de l’esquisse précédente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endParaRPr lang="fr-FR" sz="2000" dirty="0"/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fr-FR" sz="2000" dirty="0"/>
              <a:t>Dépasser de la surface latérale</a:t>
            </a:r>
          </a:p>
        </p:txBody>
      </p:sp>
      <p:cxnSp>
        <p:nvCxnSpPr>
          <p:cNvPr id="8" name="Connecteur en arc 7"/>
          <p:cNvCxnSpPr>
            <a:stCxn id="2" idx="3"/>
          </p:cNvCxnSpPr>
          <p:nvPr/>
        </p:nvCxnSpPr>
        <p:spPr>
          <a:xfrm>
            <a:off x="5062654" y="1610438"/>
            <a:ext cx="2289122" cy="66433"/>
          </a:xfrm>
          <a:prstGeom prst="curvedConnector3">
            <a:avLst>
              <a:gd name="adj1" fmla="val 50000"/>
            </a:avLst>
          </a:prstGeom>
          <a:ln w="38100">
            <a:solidFill>
              <a:srgbClr val="FF0000">
                <a:alpha val="98000"/>
              </a:srgb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avec flèche 26"/>
          <p:cNvCxnSpPr/>
          <p:nvPr/>
        </p:nvCxnSpPr>
        <p:spPr>
          <a:xfrm>
            <a:off x="5133084" y="3707624"/>
            <a:ext cx="1236682" cy="791152"/>
          </a:xfrm>
          <a:prstGeom prst="straightConnector1">
            <a:avLst/>
          </a:prstGeom>
          <a:ln w="12700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34"/>
          <p:cNvSpPr/>
          <p:nvPr/>
        </p:nvSpPr>
        <p:spPr>
          <a:xfrm>
            <a:off x="1513557" y="1742592"/>
            <a:ext cx="246804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dirty="0"/>
              <a:t>(la nommer « profil »)</a:t>
            </a:r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 rotWithShape="1">
          <a:blip r:embed="rId4"/>
          <a:srcRect l="22800" t="7962" r="10000" b="6288"/>
          <a:stretch/>
        </p:blipFill>
        <p:spPr>
          <a:xfrm>
            <a:off x="1110805" y="3755421"/>
            <a:ext cx="1675873" cy="2726619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7425258" y="3932724"/>
            <a:ext cx="548548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rgbClr val="00B050"/>
                </a:solidFill>
              </a:rPr>
              <a:t>R30</a:t>
            </a:r>
          </a:p>
        </p:txBody>
      </p:sp>
    </p:spTree>
    <p:extLst>
      <p:ext uri="{BB962C8B-B14F-4D97-AF65-F5344CB8AC3E}">
        <p14:creationId xmlns:p14="http://schemas.microsoft.com/office/powerpoint/2010/main" val="20874155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/>
          <p:cNvPicPr>
            <a:picLocks noChangeAspect="1"/>
          </p:cNvPicPr>
          <p:nvPr/>
        </p:nvPicPr>
        <p:blipFill rotWithShape="1">
          <a:blip r:embed="rId2"/>
          <a:srcRect l="3376" t="7029" b="18814"/>
          <a:stretch/>
        </p:blipFill>
        <p:spPr>
          <a:xfrm>
            <a:off x="3930939" y="3722955"/>
            <a:ext cx="5187491" cy="225691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3236976" y="437126"/>
            <a:ext cx="45445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u="sng" dirty="0">
                <a:solidFill>
                  <a:srgbClr val="80276C"/>
                </a:solidFill>
                <a:latin typeface="Arial" panose="020B0604020202020204" pitchFamily="34" charset="0"/>
              </a:rPr>
              <a:t>Surface du DESSUS</a:t>
            </a:r>
            <a:endParaRPr lang="fr-FR" altLang="fr-FR" sz="800" u="sng" dirty="0">
              <a:solidFill>
                <a:srgbClr val="80276C"/>
              </a:solidFill>
              <a:latin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5942" y="3612579"/>
            <a:ext cx="385616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2000" dirty="0"/>
              <a:t>Pour le profil: sélectionner l’esquisse « profil »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2000" dirty="0"/>
              <a:t>Pour le guide: sélectionner l’esquisse « guide »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7161514" y="5528378"/>
            <a:ext cx="857279" cy="2769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fr-FR" dirty="0"/>
              <a:t>Profil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6198937" y="3077327"/>
            <a:ext cx="857279" cy="2769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fr-FR" dirty="0"/>
              <a:t>Guide</a:t>
            </a:r>
          </a:p>
        </p:txBody>
      </p:sp>
      <p:cxnSp>
        <p:nvCxnSpPr>
          <p:cNvPr id="8" name="Connecteur droit avec flèche 7"/>
          <p:cNvCxnSpPr/>
          <p:nvPr/>
        </p:nvCxnSpPr>
        <p:spPr>
          <a:xfrm flipH="1">
            <a:off x="6552886" y="3354326"/>
            <a:ext cx="90954" cy="84277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avec flèche 8"/>
          <p:cNvCxnSpPr>
            <a:stCxn id="6" idx="1"/>
          </p:cNvCxnSpPr>
          <p:nvPr/>
        </p:nvCxnSpPr>
        <p:spPr>
          <a:xfrm flipH="1" flipV="1">
            <a:off x="6094290" y="4919472"/>
            <a:ext cx="1067224" cy="747406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86808" y="1362940"/>
            <a:ext cx="26613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6198"/>
            <a:r>
              <a:rPr lang="fr-FR" b="1" i="1" u="sng" dirty="0">
                <a:solidFill>
                  <a:srgbClr val="E36B09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Effectuer un Balayage</a:t>
            </a:r>
            <a:endParaRPr lang="fr-FR" i="1" dirty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1100992" y="2110545"/>
            <a:ext cx="49932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0070C0"/>
                </a:solidFill>
                <a:sym typeface="Wingdings" panose="05000000000000000000" pitchFamily="2" charset="2"/>
              </a:rPr>
              <a:t></a:t>
            </a:r>
            <a:r>
              <a:rPr lang="fr-FR" dirty="0">
                <a:sym typeface="Wingdings" panose="05000000000000000000" pitchFamily="2" charset="2"/>
              </a:rPr>
              <a:t> 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Action « </a:t>
            </a:r>
            <a:r>
              <a:rPr lang="fr-FR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Balayage 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»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98596" y="1787845"/>
            <a:ext cx="22493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Section « </a:t>
            </a:r>
            <a:r>
              <a:rPr lang="fr-FR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Surface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 »</a:t>
            </a:r>
            <a:endParaRPr lang="fr-FR" dirty="0"/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3032" y="2087065"/>
            <a:ext cx="712239" cy="673390"/>
          </a:xfrm>
          <a:prstGeom prst="rect">
            <a:avLst/>
          </a:prstGeom>
          <a:ln>
            <a:solidFill>
              <a:srgbClr val="00B0F0"/>
            </a:solidFill>
          </a:ln>
        </p:spPr>
      </p:pic>
      <p:sp>
        <p:nvSpPr>
          <p:cNvPr id="14" name="Rectangle 13"/>
          <p:cNvSpPr/>
          <p:nvPr/>
        </p:nvSpPr>
        <p:spPr>
          <a:xfrm>
            <a:off x="1761989" y="2612573"/>
            <a:ext cx="555432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b="1" dirty="0"/>
              <a:t>- type: </a:t>
            </a:r>
            <a:r>
              <a:rPr lang="fr-FR" sz="2000" dirty="0"/>
              <a:t>explicite</a:t>
            </a:r>
          </a:p>
          <a:p>
            <a:r>
              <a:rPr lang="fr-FR" sz="2000" dirty="0"/>
              <a:t>- </a:t>
            </a:r>
            <a:r>
              <a:rPr lang="fr-FR" sz="2000" b="1" dirty="0"/>
              <a:t>sous-type: </a:t>
            </a:r>
            <a:r>
              <a:rPr lang="fr-FR" sz="2000" dirty="0"/>
              <a:t>avec surface de référence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17381" y="5538108"/>
            <a:ext cx="391725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25475" lvl="1" indent="-625475"/>
            <a:r>
              <a:rPr lang="fr-FR" sz="2000" i="1" u="sng" dirty="0"/>
              <a:t>NB:</a:t>
            </a:r>
            <a:r>
              <a:rPr lang="fr-FR" sz="2000" dirty="0"/>
              <a:t> Laisser la surface définie par défaut.</a:t>
            </a:r>
          </a:p>
        </p:txBody>
      </p:sp>
    </p:spTree>
    <p:extLst>
      <p:ext uri="{BB962C8B-B14F-4D97-AF65-F5344CB8AC3E}">
        <p14:creationId xmlns:p14="http://schemas.microsoft.com/office/powerpoint/2010/main" val="165940243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36976" y="437126"/>
            <a:ext cx="45445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u="sng" dirty="0">
                <a:solidFill>
                  <a:srgbClr val="80276C"/>
                </a:solidFill>
                <a:latin typeface="Arial" panose="020B0604020202020204" pitchFamily="34" charset="0"/>
              </a:rPr>
              <a:t>Surface du DESSUS</a:t>
            </a:r>
            <a:endParaRPr lang="fr-FR" altLang="fr-FR" sz="800" u="sng" dirty="0">
              <a:solidFill>
                <a:srgbClr val="80276C"/>
              </a:solidFill>
              <a:latin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73286" y="1475713"/>
            <a:ext cx="760678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/>
              <a:t>La surface du dessus est terminée, vous devriez avoir un arbre similaire à l’image ci-dessous: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1816381" y="5464239"/>
            <a:ext cx="5520596" cy="70788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b="1" u="sng" dirty="0">
                <a:solidFill>
                  <a:srgbClr val="FF0000"/>
                </a:solidFill>
              </a:rPr>
              <a:t>NB:</a:t>
            </a:r>
            <a:r>
              <a:rPr lang="fr-FR" sz="2000" b="1" dirty="0">
                <a:solidFill>
                  <a:srgbClr val="FF0000"/>
                </a:solidFill>
              </a:rPr>
              <a:t> </a:t>
            </a:r>
            <a:r>
              <a:rPr lang="fr-FR" sz="2000" dirty="0"/>
              <a:t>Continuez à </a:t>
            </a:r>
            <a:r>
              <a:rPr lang="fr-FR" sz="2000" b="1" dirty="0">
                <a:solidFill>
                  <a:srgbClr val="00B0F0"/>
                </a:solidFill>
              </a:rPr>
              <a:t>Nommer</a:t>
            </a:r>
            <a:r>
              <a:rPr lang="fr-FR" sz="2000" dirty="0"/>
              <a:t> et </a:t>
            </a:r>
            <a:r>
              <a:rPr lang="fr-FR" sz="2000" b="1" dirty="0">
                <a:solidFill>
                  <a:srgbClr val="00B0F0"/>
                </a:solidFill>
              </a:rPr>
              <a:t>Organiser</a:t>
            </a:r>
            <a:r>
              <a:rPr lang="fr-FR" sz="2000" dirty="0"/>
              <a:t> votre arbre de construction !</a:t>
            </a:r>
          </a:p>
        </p:txBody>
      </p:sp>
      <p:sp>
        <p:nvSpPr>
          <p:cNvPr id="6" name="Rectangle 5"/>
          <p:cNvSpPr/>
          <p:nvPr/>
        </p:nvSpPr>
        <p:spPr>
          <a:xfrm>
            <a:off x="773286" y="3086764"/>
            <a:ext cx="407891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2000" dirty="0"/>
              <a:t>Si ce n’est pas le cas, modifiez les éléments</a:t>
            </a: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9092" y="1884207"/>
            <a:ext cx="3008274" cy="3360306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3E703FD-EA8D-486A-9772-1DDDD537049F}"/>
              </a:ext>
            </a:extLst>
          </p:cNvPr>
          <p:cNvSpPr txBox="1"/>
          <p:nvPr/>
        </p:nvSpPr>
        <p:spPr>
          <a:xfrm>
            <a:off x="5683534" y="4875181"/>
            <a:ext cx="2098010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dirty="0"/>
              <a:t>Set Surface_Laterale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6A9C8E0-DA48-4D48-AD96-A09A35DD57BB}"/>
              </a:ext>
            </a:extLst>
          </p:cNvPr>
          <p:cNvSpPr txBox="1"/>
          <p:nvPr/>
        </p:nvSpPr>
        <p:spPr>
          <a:xfrm>
            <a:off x="5683534" y="2902098"/>
            <a:ext cx="1996765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dirty="0"/>
              <a:t>Set Surface_Dessus</a:t>
            </a:r>
          </a:p>
        </p:txBody>
      </p:sp>
    </p:spTree>
    <p:extLst>
      <p:ext uri="{BB962C8B-B14F-4D97-AF65-F5344CB8AC3E}">
        <p14:creationId xmlns:p14="http://schemas.microsoft.com/office/powerpoint/2010/main" val="39133458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36976" y="437126"/>
            <a:ext cx="45445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u="sng" dirty="0">
                <a:solidFill>
                  <a:srgbClr val="80276C"/>
                </a:solidFill>
                <a:latin typeface="Arial" panose="020B0604020202020204" pitchFamily="34" charset="0"/>
              </a:rPr>
              <a:t>Surface du DESSOUS</a:t>
            </a:r>
            <a:endParaRPr lang="fr-FR" altLang="fr-FR" sz="800" u="sng" dirty="0">
              <a:solidFill>
                <a:srgbClr val="80276C"/>
              </a:solidFill>
              <a:latin typeface="Arial" panose="020B0604020202020204" pitchFamily="34" charset="0"/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2"/>
          <a:srcRect l="933" t="5220" r="52934" b="4403"/>
          <a:stretch/>
        </p:blipFill>
        <p:spPr>
          <a:xfrm>
            <a:off x="5234940" y="1829050"/>
            <a:ext cx="3909060" cy="280416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613266" y="1364510"/>
            <a:ext cx="760678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/>
              <a:t>La surface du dessous sera réalisée à partir d’une surface multi sections, Pour créer cette surface , il faut:</a:t>
            </a: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810" b="90476" l="53793" r="99913"/>
                    </a14:imgEffect>
                  </a14:imgLayer>
                </a14:imgProps>
              </a:ext>
            </a:extLst>
          </a:blip>
          <a:srcRect l="54202" t="6938" b="8333"/>
          <a:stretch/>
        </p:blipFill>
        <p:spPr>
          <a:xfrm>
            <a:off x="249882" y="3685333"/>
            <a:ext cx="3880618" cy="262890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661634" y="2118562"/>
            <a:ext cx="458092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2000" dirty="0"/>
              <a:t>Plusieurs SECTIONS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2000" dirty="0"/>
              <a:t>Possibilité d’ajouter des GUIDES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4007005" y="5424640"/>
            <a:ext cx="4661953" cy="70788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b="1" u="sng" dirty="0">
                <a:solidFill>
                  <a:srgbClr val="FF0000"/>
                </a:solidFill>
              </a:rPr>
              <a:t>NB:</a:t>
            </a:r>
            <a:r>
              <a:rPr lang="fr-FR" sz="2000" b="1" dirty="0">
                <a:solidFill>
                  <a:srgbClr val="FF0000"/>
                </a:solidFill>
              </a:rPr>
              <a:t> </a:t>
            </a:r>
            <a:r>
              <a:rPr lang="fr-FR" sz="2000" dirty="0"/>
              <a:t>Les SECTIONS et les GUIDES doivent obligatoirement êtres sécants (points:  </a:t>
            </a:r>
            <a:r>
              <a:rPr lang="fr-FR" sz="2000" dirty="0">
                <a:solidFill>
                  <a:srgbClr val="FF0000"/>
                </a:solidFill>
              </a:rPr>
              <a:t>x</a:t>
            </a:r>
            <a:r>
              <a:rPr lang="fr-FR" sz="2000" dirty="0"/>
              <a:t>  )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5747371" y="3917795"/>
            <a:ext cx="284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8085460" y="2961169"/>
            <a:ext cx="284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18" name="ZoneTexte 17"/>
          <p:cNvSpPr txBox="1"/>
          <p:nvPr/>
        </p:nvSpPr>
        <p:spPr>
          <a:xfrm>
            <a:off x="7364347" y="2014009"/>
            <a:ext cx="284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19" name="ZoneTexte 18"/>
          <p:cNvSpPr txBox="1"/>
          <p:nvPr/>
        </p:nvSpPr>
        <p:spPr>
          <a:xfrm>
            <a:off x="6766140" y="2198675"/>
            <a:ext cx="284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20" name="ZoneTexte 19"/>
          <p:cNvSpPr txBox="1"/>
          <p:nvPr/>
        </p:nvSpPr>
        <p:spPr>
          <a:xfrm>
            <a:off x="5444604" y="3063618"/>
            <a:ext cx="284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21" name="ZoneTexte 20"/>
          <p:cNvSpPr txBox="1"/>
          <p:nvPr/>
        </p:nvSpPr>
        <p:spPr>
          <a:xfrm>
            <a:off x="5256365" y="3665220"/>
            <a:ext cx="284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352672302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6C42D5-F797-476E-A832-E1BCDFA392C6}"/>
              </a:ext>
            </a:extLst>
          </p:cNvPr>
          <p:cNvSpPr/>
          <p:nvPr/>
        </p:nvSpPr>
        <p:spPr>
          <a:xfrm>
            <a:off x="3236976" y="437126"/>
            <a:ext cx="45445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u="sng" dirty="0">
                <a:solidFill>
                  <a:srgbClr val="80276C"/>
                </a:solidFill>
                <a:latin typeface="Arial" panose="020B0604020202020204" pitchFamily="34" charset="0"/>
              </a:rPr>
              <a:t>Surface du Dessous</a:t>
            </a:r>
            <a:br>
              <a:rPr lang="fr-FR" altLang="fr-FR" u="sng" dirty="0">
                <a:solidFill>
                  <a:srgbClr val="80276C"/>
                </a:solidFill>
                <a:latin typeface="Arial" panose="020B0604020202020204" pitchFamily="34" charset="0"/>
              </a:rPr>
            </a:br>
            <a:r>
              <a:rPr lang="fr-FR" altLang="fr-FR" dirty="0">
                <a:solidFill>
                  <a:srgbClr val="80276C"/>
                </a:solidFill>
                <a:latin typeface="Arial" panose="020B0604020202020204" pitchFamily="34" charset="0"/>
              </a:rPr>
              <a:t>Les données</a:t>
            </a:r>
            <a:endParaRPr lang="fr-FR" altLang="fr-FR" sz="800" dirty="0">
              <a:solidFill>
                <a:srgbClr val="80276C"/>
              </a:solidFill>
              <a:latin typeface="Arial" panose="020B0604020202020204" pitchFamily="34" charset="0"/>
            </a:endParaRPr>
          </a:p>
        </p:txBody>
      </p:sp>
      <p:pic>
        <p:nvPicPr>
          <p:cNvPr id="3" name="Graphique 2">
            <a:extLst>
              <a:ext uri="{FF2B5EF4-FFF2-40B4-BE49-F238E27FC236}">
                <a16:creationId xmlns:a16="http://schemas.microsoft.com/office/drawing/2014/main" id="{EB806A1D-75CA-46C4-A4F1-2665BBBC00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8600" y="1263440"/>
            <a:ext cx="8686800" cy="4331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445298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2"/>
          <a:srcRect r="5797"/>
          <a:stretch/>
        </p:blipFill>
        <p:spPr>
          <a:xfrm>
            <a:off x="520582" y="2668982"/>
            <a:ext cx="8349098" cy="2298684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76013" y="1516365"/>
            <a:ext cx="697926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2000" b="1" dirty="0">
                <a:solidFill>
                  <a:srgbClr val="0070C0"/>
                </a:solidFill>
              </a:rPr>
              <a:t>Créer un plan </a:t>
            </a:r>
            <a:r>
              <a:rPr lang="fr-FR" sz="2000" dirty="0"/>
              <a:t>décalé de 2 mm de « plan Base » </a:t>
            </a:r>
          </a:p>
          <a:p>
            <a:r>
              <a:rPr lang="fr-FR" sz="2000" dirty="0"/>
              <a:t>	(</a:t>
            </a:r>
            <a:r>
              <a:rPr lang="fr-FR" sz="2000" i="1" u="sng" dirty="0"/>
              <a:t>sens de décalage: </a:t>
            </a:r>
            <a:r>
              <a:rPr lang="fr-FR" sz="2000" dirty="0"/>
              <a:t>s’éloigner de la surface du dessus)</a:t>
            </a:r>
          </a:p>
        </p:txBody>
      </p:sp>
      <p:sp>
        <p:nvSpPr>
          <p:cNvPr id="6" name="Rectangle 5"/>
          <p:cNvSpPr/>
          <p:nvPr/>
        </p:nvSpPr>
        <p:spPr>
          <a:xfrm>
            <a:off x="1065414" y="2745403"/>
            <a:ext cx="121700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i="1" dirty="0">
                <a:solidFill>
                  <a:srgbClr val="00B0F0"/>
                </a:solidFill>
              </a:rPr>
              <a:t>Plan Base</a:t>
            </a:r>
            <a:endParaRPr lang="fr-FR" sz="2000" i="1" dirty="0"/>
          </a:p>
        </p:txBody>
      </p:sp>
      <p:sp>
        <p:nvSpPr>
          <p:cNvPr id="7" name="Rectangle 6"/>
          <p:cNvSpPr/>
          <p:nvPr/>
        </p:nvSpPr>
        <p:spPr>
          <a:xfrm>
            <a:off x="759483" y="4690144"/>
            <a:ext cx="136928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i="1" dirty="0">
                <a:solidFill>
                  <a:srgbClr val="FF0000"/>
                </a:solidFill>
              </a:rPr>
              <a:t>Plan décalé</a:t>
            </a:r>
            <a:br>
              <a:rPr lang="fr-FR" sz="2000" i="1" dirty="0">
                <a:solidFill>
                  <a:srgbClr val="FF0000"/>
                </a:solidFill>
              </a:rPr>
            </a:br>
            <a:r>
              <a:rPr lang="fr-FR" sz="2000" i="1" dirty="0">
                <a:solidFill>
                  <a:srgbClr val="FF0000"/>
                </a:solidFill>
              </a:rPr>
              <a:t> de 2mm</a:t>
            </a:r>
          </a:p>
        </p:txBody>
      </p:sp>
      <p:cxnSp>
        <p:nvCxnSpPr>
          <p:cNvPr id="9" name="Connecteur droit avec flèche 8"/>
          <p:cNvCxnSpPr/>
          <p:nvPr/>
        </p:nvCxnSpPr>
        <p:spPr>
          <a:xfrm flipH="1">
            <a:off x="1118616" y="3090185"/>
            <a:ext cx="325510" cy="596348"/>
          </a:xfrm>
          <a:prstGeom prst="straightConnector1">
            <a:avLst/>
          </a:prstGeom>
          <a:ln w="19050">
            <a:solidFill>
              <a:srgbClr val="00B0F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avec flèche 10"/>
          <p:cNvCxnSpPr/>
          <p:nvPr/>
        </p:nvCxnSpPr>
        <p:spPr>
          <a:xfrm flipH="1" flipV="1">
            <a:off x="1517278" y="3960876"/>
            <a:ext cx="73778" cy="821436"/>
          </a:xfrm>
          <a:prstGeom prst="straightConnector1">
            <a:avLst/>
          </a:prstGeom>
          <a:ln w="19050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3236976" y="437126"/>
            <a:ext cx="45445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u="sng" dirty="0">
                <a:solidFill>
                  <a:srgbClr val="80276C"/>
                </a:solidFill>
                <a:latin typeface="Arial" panose="020B0604020202020204" pitchFamily="34" charset="0"/>
              </a:rPr>
              <a:t>Surface du DESSOUS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i="1" dirty="0">
                <a:solidFill>
                  <a:srgbClr val="80276C"/>
                </a:solidFill>
                <a:latin typeface="Arial" panose="020B0604020202020204" pitchFamily="34" charset="0"/>
              </a:rPr>
              <a:t>1</a:t>
            </a:r>
            <a:r>
              <a:rPr lang="fr-FR" altLang="fr-FR" i="1" baseline="30000" dirty="0">
                <a:solidFill>
                  <a:srgbClr val="80276C"/>
                </a:solidFill>
                <a:latin typeface="Arial" panose="020B0604020202020204" pitchFamily="34" charset="0"/>
              </a:rPr>
              <a:t>er</a:t>
            </a:r>
            <a:r>
              <a:rPr lang="fr-FR" altLang="fr-FR" i="1" dirty="0">
                <a:solidFill>
                  <a:srgbClr val="80276C"/>
                </a:solidFill>
                <a:latin typeface="Arial" panose="020B0604020202020204" pitchFamily="34" charset="0"/>
              </a:rPr>
              <a:t> guide: « guide Extrait »</a:t>
            </a:r>
          </a:p>
        </p:txBody>
      </p:sp>
    </p:spTree>
    <p:extLst>
      <p:ext uri="{BB962C8B-B14F-4D97-AF65-F5344CB8AC3E}">
        <p14:creationId xmlns:p14="http://schemas.microsoft.com/office/powerpoint/2010/main" val="387263772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59242" y="1473922"/>
            <a:ext cx="660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2000" b="1" dirty="0">
                <a:solidFill>
                  <a:srgbClr val="0070C0"/>
                </a:solidFill>
              </a:rPr>
              <a:t>Créer une intersection </a:t>
            </a:r>
            <a:r>
              <a:rPr lang="fr-FR" sz="2000" dirty="0"/>
              <a:t>entre ce </a:t>
            </a:r>
            <a:r>
              <a:rPr lang="fr-FR" sz="2000" b="1" dirty="0">
                <a:solidFill>
                  <a:srgbClr val="00B050"/>
                </a:solidFill>
              </a:rPr>
              <a:t>plan</a:t>
            </a:r>
            <a:r>
              <a:rPr lang="fr-FR" sz="2000" dirty="0"/>
              <a:t> et la </a:t>
            </a:r>
            <a:r>
              <a:rPr lang="fr-FR" sz="2000" b="1" dirty="0">
                <a:solidFill>
                  <a:srgbClr val="0070C0"/>
                </a:solidFill>
              </a:rPr>
              <a:t>Surface Latérale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/>
          <a:srcRect l="14106" t="15000" r="18556" b="17895"/>
          <a:stretch/>
        </p:blipFill>
        <p:spPr>
          <a:xfrm>
            <a:off x="3557238" y="2152185"/>
            <a:ext cx="914401" cy="836341"/>
          </a:xfrm>
          <a:prstGeom prst="rect">
            <a:avLst/>
          </a:prstGeom>
          <a:ln>
            <a:solidFill>
              <a:srgbClr val="00B0F0"/>
            </a:solidFill>
          </a:ln>
        </p:spPr>
      </p:pic>
      <p:sp>
        <p:nvSpPr>
          <p:cNvPr id="6" name="Rectangle 5"/>
          <p:cNvSpPr/>
          <p:nvPr/>
        </p:nvSpPr>
        <p:spPr>
          <a:xfrm>
            <a:off x="759242" y="3341717"/>
            <a:ext cx="5254965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Pour la suite, </a:t>
            </a:r>
            <a:r>
              <a:rPr lang="fr-FR" sz="2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Cacher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les Sets géométriques:</a:t>
            </a:r>
          </a:p>
          <a:p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	- « </a:t>
            </a:r>
            <a:r>
              <a:rPr lang="fr-FR" sz="20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Surface_Laterale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 »</a:t>
            </a:r>
          </a:p>
          <a:p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	- « </a:t>
            </a:r>
            <a:r>
              <a:rPr lang="fr-FR" sz="20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Surface_Dessus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 »</a:t>
            </a:r>
            <a:endParaRPr lang="fr-FR" sz="2000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11" y="4456211"/>
            <a:ext cx="4415028" cy="1376113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71639" y="4570472"/>
            <a:ext cx="4356719" cy="1147590"/>
          </a:xfrm>
          <a:prstGeom prst="rect">
            <a:avLst/>
          </a:prstGeom>
        </p:spPr>
      </p:pic>
      <p:sp>
        <p:nvSpPr>
          <p:cNvPr id="14" name="Arc 13"/>
          <p:cNvSpPr/>
          <p:nvPr/>
        </p:nvSpPr>
        <p:spPr>
          <a:xfrm rot="10298364">
            <a:off x="3373490" y="3709493"/>
            <a:ext cx="3959352" cy="2167128"/>
          </a:xfrm>
          <a:prstGeom prst="arc">
            <a:avLst>
              <a:gd name="adj1" fmla="val 11515382"/>
              <a:gd name="adj2" fmla="val 0"/>
            </a:avLst>
          </a:prstGeom>
          <a:ln w="25400">
            <a:solidFill>
              <a:srgbClr val="FF0000"/>
            </a:solidFill>
            <a:prstDash val="dash"/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236976" y="437126"/>
            <a:ext cx="45445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u="sng" dirty="0">
                <a:solidFill>
                  <a:srgbClr val="80276C"/>
                </a:solidFill>
                <a:latin typeface="Arial" panose="020B0604020202020204" pitchFamily="34" charset="0"/>
              </a:rPr>
              <a:t>Surface du DESSOUS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i="1" dirty="0">
                <a:solidFill>
                  <a:srgbClr val="80276C"/>
                </a:solidFill>
                <a:latin typeface="Arial" panose="020B0604020202020204" pitchFamily="34" charset="0"/>
              </a:rPr>
              <a:t>1</a:t>
            </a:r>
            <a:r>
              <a:rPr lang="fr-FR" altLang="fr-FR" i="1" baseline="30000" dirty="0">
                <a:solidFill>
                  <a:srgbClr val="80276C"/>
                </a:solidFill>
                <a:latin typeface="Arial" panose="020B0604020202020204" pitchFamily="34" charset="0"/>
              </a:rPr>
              <a:t>er</a:t>
            </a:r>
            <a:r>
              <a:rPr lang="fr-FR" altLang="fr-FR" i="1" dirty="0">
                <a:solidFill>
                  <a:srgbClr val="80276C"/>
                </a:solidFill>
                <a:latin typeface="Arial" panose="020B0604020202020204" pitchFamily="34" charset="0"/>
              </a:rPr>
              <a:t> guide : « guide Extrait »</a:t>
            </a:r>
          </a:p>
        </p:txBody>
      </p:sp>
    </p:spTree>
    <p:extLst>
      <p:ext uri="{BB962C8B-B14F-4D97-AF65-F5344CB8AC3E}">
        <p14:creationId xmlns:p14="http://schemas.microsoft.com/office/powerpoint/2010/main" val="319001753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8936" y="4256418"/>
            <a:ext cx="5781675" cy="20574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3236976" y="437126"/>
            <a:ext cx="45445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u="sng" dirty="0">
                <a:solidFill>
                  <a:srgbClr val="80276C"/>
                </a:solidFill>
                <a:latin typeface="Arial" panose="020B0604020202020204" pitchFamily="34" charset="0"/>
              </a:rPr>
              <a:t>Surface du DESSOUS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i="1" dirty="0">
                <a:solidFill>
                  <a:srgbClr val="80276C"/>
                </a:solidFill>
                <a:latin typeface="Arial" panose="020B0604020202020204" pitchFamily="34" charset="0"/>
              </a:rPr>
              <a:t>1</a:t>
            </a:r>
            <a:r>
              <a:rPr lang="fr-FR" altLang="fr-FR" i="1" baseline="30000" dirty="0">
                <a:solidFill>
                  <a:srgbClr val="80276C"/>
                </a:solidFill>
                <a:latin typeface="Arial" panose="020B0604020202020204" pitchFamily="34" charset="0"/>
              </a:rPr>
              <a:t>er</a:t>
            </a:r>
            <a:r>
              <a:rPr lang="fr-FR" altLang="fr-FR" i="1" dirty="0">
                <a:solidFill>
                  <a:srgbClr val="80276C"/>
                </a:solidFill>
                <a:latin typeface="Arial" panose="020B0604020202020204" pitchFamily="34" charset="0"/>
              </a:rPr>
              <a:t> guide : « guide Extrait »</a:t>
            </a:r>
          </a:p>
        </p:txBody>
      </p:sp>
      <p:sp>
        <p:nvSpPr>
          <p:cNvPr id="3" name="Rectangle 2"/>
          <p:cNvSpPr/>
          <p:nvPr/>
        </p:nvSpPr>
        <p:spPr>
          <a:xfrm>
            <a:off x="646197" y="1999082"/>
            <a:ext cx="578991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2000" b="1" dirty="0">
                <a:solidFill>
                  <a:srgbClr val="0070C0"/>
                </a:solidFill>
              </a:rPr>
              <a:t>Extraire</a:t>
            </a:r>
            <a:r>
              <a:rPr lang="fr-FR" sz="2000" dirty="0"/>
              <a:t> la </a:t>
            </a:r>
            <a:r>
              <a:rPr lang="fr-FR" sz="2000" dirty="0">
                <a:solidFill>
                  <a:srgbClr val="00B050"/>
                </a:solidFill>
              </a:rPr>
              <a:t>grande courbe </a:t>
            </a:r>
            <a:r>
              <a:rPr lang="fr-FR" sz="2000" dirty="0"/>
              <a:t>du contour (partie bleue)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3"/>
          <a:srcRect l="5261" t="8689" r="9660" b="15901"/>
          <a:stretch/>
        </p:blipFill>
        <p:spPr>
          <a:xfrm>
            <a:off x="2095397" y="2464257"/>
            <a:ext cx="982331" cy="843047"/>
          </a:xfrm>
          <a:prstGeom prst="rect">
            <a:avLst/>
          </a:prstGeom>
          <a:ln>
            <a:solidFill>
              <a:srgbClr val="00B0F0"/>
            </a:solidFill>
          </a:ln>
        </p:spPr>
      </p:pic>
      <p:sp>
        <p:nvSpPr>
          <p:cNvPr id="6" name="Rectangle 5"/>
          <p:cNvSpPr/>
          <p:nvPr/>
        </p:nvSpPr>
        <p:spPr>
          <a:xfrm>
            <a:off x="3709869" y="2663684"/>
            <a:ext cx="38169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/>
              <a:t>(Accessible aussi par menu contextuel)</a:t>
            </a:r>
          </a:p>
        </p:txBody>
      </p:sp>
      <p:sp>
        <p:nvSpPr>
          <p:cNvPr id="8" name="Rectangle 7"/>
          <p:cNvSpPr/>
          <p:nvPr/>
        </p:nvSpPr>
        <p:spPr>
          <a:xfrm>
            <a:off x="3143865" y="4007442"/>
            <a:ext cx="197393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i="1" dirty="0">
                <a:solidFill>
                  <a:srgbClr val="00B0F0"/>
                </a:solidFill>
              </a:rPr>
              <a:t>Courbe à extraire</a:t>
            </a:r>
            <a:endParaRPr lang="fr-FR" sz="2000" i="1" dirty="0"/>
          </a:p>
        </p:txBody>
      </p:sp>
      <p:cxnSp>
        <p:nvCxnSpPr>
          <p:cNvPr id="10" name="Connecteur droit avec flèche 9"/>
          <p:cNvCxnSpPr/>
          <p:nvPr/>
        </p:nvCxnSpPr>
        <p:spPr>
          <a:xfrm>
            <a:off x="4130834" y="4407552"/>
            <a:ext cx="64849" cy="328073"/>
          </a:xfrm>
          <a:prstGeom prst="straightConnector1">
            <a:avLst/>
          </a:prstGeom>
          <a:ln w="19050">
            <a:solidFill>
              <a:srgbClr val="00B0F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185455" y="1504442"/>
            <a:ext cx="29347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6198"/>
            <a:r>
              <a:rPr lang="fr-FR" b="1" i="1" u="sng" dirty="0">
                <a:solidFill>
                  <a:srgbClr val="E36B09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Créer Guides </a:t>
            </a:r>
            <a:r>
              <a:rPr lang="fr-FR" b="1" i="1" u="sng" dirty="0" err="1">
                <a:solidFill>
                  <a:srgbClr val="E36B09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Extremités</a:t>
            </a:r>
            <a:endParaRPr lang="fr-FR" i="1" dirty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79723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2"/>
          <a:srcRect b="27322"/>
          <a:stretch/>
        </p:blipFill>
        <p:spPr>
          <a:xfrm>
            <a:off x="838075" y="4398160"/>
            <a:ext cx="7679927" cy="1921133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697558" y="2024268"/>
            <a:ext cx="6963082" cy="2154436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sz="2000" dirty="0"/>
              <a:t>Créer une Esquisse dans le « </a:t>
            </a:r>
            <a:r>
              <a:rPr lang="fr-FR" sz="2000" b="1" dirty="0">
                <a:solidFill>
                  <a:srgbClr val="00B0F0"/>
                </a:solidFill>
              </a:rPr>
              <a:t>plan médian</a:t>
            </a:r>
            <a:r>
              <a:rPr lang="fr-FR" sz="2000" dirty="0"/>
              <a:t> »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fr-FR" sz="20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sz="2000" dirty="0"/>
              <a:t>Créer un axe à </a:t>
            </a:r>
            <a:r>
              <a:rPr lang="fr-FR" sz="2000" dirty="0">
                <a:solidFill>
                  <a:srgbClr val="00B0F0"/>
                </a:solidFill>
              </a:rPr>
              <a:t>15mm</a:t>
            </a:r>
            <a:r>
              <a:rPr lang="fr-FR" sz="2000" dirty="0"/>
              <a:t> du plan base </a:t>
            </a:r>
            <a:r>
              <a:rPr lang="fr-FR" sz="2000" b="1" i="1" dirty="0"/>
              <a:t>(vers le dessous)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fr-FR" sz="20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sz="2000" dirty="0"/>
              <a:t>Les 2 arcs de cercles</a:t>
            </a:r>
          </a:p>
          <a:p>
            <a:r>
              <a:rPr lang="fr-FR" sz="2000" dirty="0"/>
              <a:t>	- sont tangents à l’axe et entre eux</a:t>
            </a:r>
          </a:p>
          <a:p>
            <a:r>
              <a:rPr lang="fr-FR" sz="2000" dirty="0"/>
              <a:t>	- ont 1 extrémité dans le </a:t>
            </a:r>
            <a:r>
              <a:rPr lang="fr-FR" sz="2000" dirty="0">
                <a:solidFill>
                  <a:srgbClr val="00B050"/>
                </a:solidFill>
              </a:rPr>
              <a:t>plan à 38</a:t>
            </a:r>
          </a:p>
        </p:txBody>
      </p:sp>
      <p:sp>
        <p:nvSpPr>
          <p:cNvPr id="5" name="Rectangle 4"/>
          <p:cNvSpPr/>
          <p:nvPr/>
        </p:nvSpPr>
        <p:spPr>
          <a:xfrm>
            <a:off x="304800" y="1478399"/>
            <a:ext cx="20082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6198"/>
            <a:r>
              <a:rPr lang="fr-FR" b="1" i="1" u="sng" dirty="0">
                <a:solidFill>
                  <a:srgbClr val="E36B09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Créer 2</a:t>
            </a:r>
            <a:r>
              <a:rPr lang="fr-FR" b="1" i="1" u="sng" baseline="30000" dirty="0">
                <a:solidFill>
                  <a:srgbClr val="E36B09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nd</a:t>
            </a:r>
            <a:r>
              <a:rPr lang="fr-FR" b="1" i="1" u="sng" dirty="0">
                <a:solidFill>
                  <a:srgbClr val="E36B09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 Guide</a:t>
            </a:r>
            <a:endParaRPr lang="fr-FR" i="1" dirty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8176047" y="5358726"/>
            <a:ext cx="8170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i="1" dirty="0">
                <a:solidFill>
                  <a:srgbClr val="8E2562"/>
                </a:solidFill>
              </a:rPr>
              <a:t>vers </a:t>
            </a:r>
          </a:p>
          <a:p>
            <a:pPr algn="ctr"/>
            <a:r>
              <a:rPr lang="fr-FR" i="1" dirty="0">
                <a:solidFill>
                  <a:srgbClr val="8E2562"/>
                </a:solidFill>
              </a:rPr>
              <a:t>AVANT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264573" y="5358726"/>
            <a:ext cx="9749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i="1" dirty="0">
                <a:solidFill>
                  <a:srgbClr val="8E2562"/>
                </a:solidFill>
              </a:rPr>
              <a:t>vers</a:t>
            </a:r>
          </a:p>
          <a:p>
            <a:pPr algn="ctr"/>
            <a:r>
              <a:rPr lang="fr-FR" i="1" dirty="0">
                <a:solidFill>
                  <a:srgbClr val="8E2562"/>
                </a:solidFill>
              </a:rPr>
              <a:t>ARRIERE</a:t>
            </a:r>
          </a:p>
        </p:txBody>
      </p:sp>
      <p:sp>
        <p:nvSpPr>
          <p:cNvPr id="9" name="Rectangle 8"/>
          <p:cNvSpPr/>
          <p:nvPr/>
        </p:nvSpPr>
        <p:spPr>
          <a:xfrm>
            <a:off x="6423432" y="6134627"/>
            <a:ext cx="665567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rgbClr val="00B050"/>
                </a:solidFill>
              </a:rPr>
              <a:t>R150</a:t>
            </a:r>
          </a:p>
        </p:txBody>
      </p:sp>
      <p:sp>
        <p:nvSpPr>
          <p:cNvPr id="10" name="Rectangle 9"/>
          <p:cNvSpPr/>
          <p:nvPr/>
        </p:nvSpPr>
        <p:spPr>
          <a:xfrm>
            <a:off x="2592056" y="6042294"/>
            <a:ext cx="665567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rgbClr val="00B050"/>
                </a:solidFill>
              </a:rPr>
              <a:t>R300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253802" y="4760938"/>
            <a:ext cx="418704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rgbClr val="00B0F0"/>
                </a:solidFill>
              </a:rPr>
              <a:t>15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236976" y="437126"/>
            <a:ext cx="45445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u="sng" dirty="0">
                <a:solidFill>
                  <a:srgbClr val="80276C"/>
                </a:solidFill>
                <a:latin typeface="Arial" panose="020B0604020202020204" pitchFamily="34" charset="0"/>
              </a:rPr>
              <a:t>Surface du DESSOUS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i="1" dirty="0">
                <a:solidFill>
                  <a:srgbClr val="80276C"/>
                </a:solidFill>
                <a:latin typeface="Arial" panose="020B0604020202020204" pitchFamily="34" charset="0"/>
              </a:rPr>
              <a:t>2</a:t>
            </a:r>
            <a:r>
              <a:rPr lang="fr-FR" altLang="fr-FR" i="1" baseline="30000" dirty="0">
                <a:solidFill>
                  <a:srgbClr val="80276C"/>
                </a:solidFill>
                <a:latin typeface="Arial" panose="020B0604020202020204" pitchFamily="34" charset="0"/>
              </a:rPr>
              <a:t>nd</a:t>
            </a:r>
            <a:r>
              <a:rPr lang="fr-FR" altLang="fr-FR" i="1" dirty="0">
                <a:solidFill>
                  <a:srgbClr val="80276C"/>
                </a:solidFill>
                <a:latin typeface="Arial" panose="020B0604020202020204" pitchFamily="34" charset="0"/>
              </a:rPr>
              <a:t> guide</a:t>
            </a:r>
          </a:p>
        </p:txBody>
      </p:sp>
      <p:sp>
        <p:nvSpPr>
          <p:cNvPr id="14" name="ZoneTexte 13"/>
          <p:cNvSpPr txBox="1"/>
          <p:nvPr/>
        </p:nvSpPr>
        <p:spPr>
          <a:xfrm rot="1036365">
            <a:off x="7073440" y="3502537"/>
            <a:ext cx="1416207" cy="92333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i="1" dirty="0">
                <a:solidFill>
                  <a:srgbClr val="FF0000"/>
                </a:solidFill>
              </a:rPr>
              <a:t>Vue 3D en diapo suivante</a:t>
            </a:r>
          </a:p>
        </p:txBody>
      </p:sp>
    </p:spTree>
    <p:extLst>
      <p:ext uri="{BB962C8B-B14F-4D97-AF65-F5344CB8AC3E}">
        <p14:creationId xmlns:p14="http://schemas.microsoft.com/office/powerpoint/2010/main" val="171494843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6522" y="2278380"/>
            <a:ext cx="6951581" cy="286969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236976" y="437126"/>
            <a:ext cx="45445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u="sng" dirty="0">
                <a:solidFill>
                  <a:srgbClr val="80276C"/>
                </a:solidFill>
                <a:latin typeface="Arial" panose="020B0604020202020204" pitchFamily="34" charset="0"/>
              </a:rPr>
              <a:t>Surface du DESSOUS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i="1" dirty="0">
                <a:solidFill>
                  <a:srgbClr val="80276C"/>
                </a:solidFill>
                <a:latin typeface="Arial" panose="020B0604020202020204" pitchFamily="34" charset="0"/>
              </a:rPr>
              <a:t>2</a:t>
            </a:r>
            <a:r>
              <a:rPr lang="fr-FR" altLang="fr-FR" i="1" baseline="30000" dirty="0">
                <a:solidFill>
                  <a:srgbClr val="80276C"/>
                </a:solidFill>
                <a:latin typeface="Arial" panose="020B0604020202020204" pitchFamily="34" charset="0"/>
              </a:rPr>
              <a:t>nd</a:t>
            </a:r>
            <a:r>
              <a:rPr lang="fr-FR" altLang="fr-FR" i="1" dirty="0">
                <a:solidFill>
                  <a:srgbClr val="80276C"/>
                </a:solidFill>
                <a:latin typeface="Arial" panose="020B0604020202020204" pitchFamily="34" charset="0"/>
              </a:rPr>
              <a:t> guide</a:t>
            </a:r>
          </a:p>
        </p:txBody>
      </p:sp>
      <p:sp>
        <p:nvSpPr>
          <p:cNvPr id="4" name="Rectangle 3"/>
          <p:cNvSpPr/>
          <p:nvPr/>
        </p:nvSpPr>
        <p:spPr>
          <a:xfrm>
            <a:off x="6240552" y="4534124"/>
            <a:ext cx="665567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rgbClr val="00B050"/>
                </a:solidFill>
              </a:rPr>
              <a:t>R150</a:t>
            </a:r>
          </a:p>
        </p:txBody>
      </p:sp>
      <p:sp>
        <p:nvSpPr>
          <p:cNvPr id="5" name="Rectangle 4"/>
          <p:cNvSpPr/>
          <p:nvPr/>
        </p:nvSpPr>
        <p:spPr>
          <a:xfrm>
            <a:off x="3780776" y="4534124"/>
            <a:ext cx="665567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rgbClr val="00B050"/>
                </a:solidFill>
              </a:rPr>
              <a:t>R300</a:t>
            </a:r>
          </a:p>
        </p:txBody>
      </p:sp>
      <p:sp>
        <p:nvSpPr>
          <p:cNvPr id="6" name="Rectangle 5"/>
          <p:cNvSpPr/>
          <p:nvPr/>
        </p:nvSpPr>
        <p:spPr>
          <a:xfrm>
            <a:off x="4859842" y="4349458"/>
            <a:ext cx="418704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rgbClr val="00B0F0"/>
                </a:solidFill>
              </a:rPr>
              <a:t>15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7781544" y="3066895"/>
            <a:ext cx="817083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fr-FR" i="1" dirty="0">
                <a:solidFill>
                  <a:srgbClr val="8E2562"/>
                </a:solidFill>
              </a:rPr>
              <a:t>AVANT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1136522" y="3066895"/>
            <a:ext cx="974947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fr-FR" i="1" dirty="0">
                <a:solidFill>
                  <a:srgbClr val="8E2562"/>
                </a:solidFill>
              </a:rPr>
              <a:t>ARRIERE</a:t>
            </a:r>
          </a:p>
        </p:txBody>
      </p:sp>
    </p:spTree>
    <p:extLst>
      <p:ext uri="{BB962C8B-B14F-4D97-AF65-F5344CB8AC3E}">
        <p14:creationId xmlns:p14="http://schemas.microsoft.com/office/powerpoint/2010/main" val="327926559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/>
          <p:cNvPicPr>
            <a:picLocks noChangeAspect="1"/>
          </p:cNvPicPr>
          <p:nvPr/>
        </p:nvPicPr>
        <p:blipFill rotWithShape="1">
          <a:blip r:embed="rId2"/>
          <a:srcRect l="15650" t="14982" r="7115" b="4766"/>
          <a:stretch/>
        </p:blipFill>
        <p:spPr>
          <a:xfrm>
            <a:off x="4899374" y="4017300"/>
            <a:ext cx="3575304" cy="242316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3236976" y="437126"/>
            <a:ext cx="45445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u="sng" dirty="0">
                <a:solidFill>
                  <a:srgbClr val="80276C"/>
                </a:solidFill>
                <a:latin typeface="Arial" panose="020B0604020202020204" pitchFamily="34" charset="0"/>
              </a:rPr>
              <a:t>Surface du DESSOUS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i="1" dirty="0">
                <a:solidFill>
                  <a:srgbClr val="80276C"/>
                </a:solidFill>
                <a:latin typeface="Arial" panose="020B0604020202020204" pitchFamily="34" charset="0"/>
              </a:rPr>
              <a:t>Section centrale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866691" y="1735642"/>
            <a:ext cx="4288353" cy="923330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sz="2000" dirty="0"/>
              <a:t>Créer le point </a:t>
            </a:r>
            <a:r>
              <a:rPr lang="fr-FR" sz="2000" dirty="0">
                <a:solidFill>
                  <a:srgbClr val="00B0F0"/>
                </a:solidFill>
              </a:rPr>
              <a:t>intersection</a:t>
            </a:r>
            <a:r>
              <a:rPr lang="fr-FR" sz="2000" dirty="0"/>
              <a:t> entre</a:t>
            </a:r>
          </a:p>
          <a:p>
            <a:pPr marL="1257300" lvl="2" indent="-342900">
              <a:buFontTx/>
              <a:buChar char="-"/>
            </a:pPr>
            <a:r>
              <a:rPr lang="fr-FR" sz="2000" dirty="0"/>
              <a:t>Le 1</a:t>
            </a:r>
            <a:r>
              <a:rPr lang="fr-FR" sz="2000" baseline="30000" dirty="0"/>
              <a:t>er</a:t>
            </a:r>
            <a:r>
              <a:rPr lang="fr-FR" sz="2000" dirty="0"/>
              <a:t> guide: </a:t>
            </a:r>
            <a:r>
              <a:rPr lang="fr-FR" sz="2000" dirty="0">
                <a:solidFill>
                  <a:srgbClr val="FF0000"/>
                </a:solidFill>
              </a:rPr>
              <a:t>« guide Extrait »</a:t>
            </a:r>
          </a:p>
          <a:p>
            <a:pPr marL="1257300" lvl="2" indent="-342900">
              <a:buFontTx/>
              <a:buChar char="-"/>
            </a:pPr>
            <a:r>
              <a:rPr lang="fr-FR" sz="2000" dirty="0"/>
              <a:t>et le </a:t>
            </a:r>
            <a:r>
              <a:rPr lang="fr-FR" sz="2000" dirty="0">
                <a:solidFill>
                  <a:srgbClr val="00B050"/>
                </a:solidFill>
              </a:rPr>
              <a:t>plan à 38</a:t>
            </a:r>
            <a:endParaRPr lang="fr-FR" sz="2000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3"/>
          <a:srcRect l="14106" t="15000" r="18556" b="17895"/>
          <a:stretch/>
        </p:blipFill>
        <p:spPr>
          <a:xfrm>
            <a:off x="7324343" y="1735642"/>
            <a:ext cx="914401" cy="836341"/>
          </a:xfrm>
          <a:prstGeom prst="rect">
            <a:avLst/>
          </a:prstGeom>
          <a:ln>
            <a:solidFill>
              <a:srgbClr val="00B0F0"/>
            </a:solidFill>
          </a:ln>
        </p:spPr>
      </p:pic>
      <p:sp>
        <p:nvSpPr>
          <p:cNvPr id="5" name="Rectangle 4"/>
          <p:cNvSpPr/>
          <p:nvPr/>
        </p:nvSpPr>
        <p:spPr>
          <a:xfrm>
            <a:off x="304800" y="1302211"/>
            <a:ext cx="27295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6198"/>
            <a:r>
              <a:rPr lang="fr-FR" b="1" i="1" u="sng" dirty="0">
                <a:solidFill>
                  <a:srgbClr val="E36B09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Créer Section Centrale</a:t>
            </a:r>
            <a:endParaRPr lang="fr-FR" i="1" dirty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860075" y="2726165"/>
            <a:ext cx="6588086" cy="1538883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sz="2000" dirty="0"/>
              <a:t>Dans une </a:t>
            </a:r>
            <a:r>
              <a:rPr lang="fr-FR" sz="2000" dirty="0">
                <a:solidFill>
                  <a:srgbClr val="00B0F0"/>
                </a:solidFill>
              </a:rPr>
              <a:t>esquisse</a:t>
            </a:r>
            <a:r>
              <a:rPr lang="fr-FR" sz="2000" dirty="0"/>
              <a:t> dans le </a:t>
            </a:r>
            <a:r>
              <a:rPr lang="fr-FR" sz="2000" dirty="0">
                <a:solidFill>
                  <a:srgbClr val="00B050"/>
                </a:solidFill>
              </a:rPr>
              <a:t>plan à 38</a:t>
            </a:r>
            <a:r>
              <a:rPr lang="fr-FR" sz="2000" dirty="0"/>
              <a:t>:</a:t>
            </a:r>
          </a:p>
          <a:p>
            <a:pPr lvl="1"/>
            <a:r>
              <a:rPr lang="fr-FR" sz="2000" dirty="0"/>
              <a:t>Créer un arc de cercle passant par:</a:t>
            </a:r>
          </a:p>
          <a:p>
            <a:pPr marL="1257300" lvl="2" indent="-342900">
              <a:buFont typeface="Wingdings" panose="05000000000000000000" pitchFamily="2" charset="2"/>
              <a:buChar char="§"/>
            </a:pPr>
            <a:r>
              <a:rPr lang="fr-FR" sz="2000" dirty="0"/>
              <a:t>Le point intersection (créé juste avant)</a:t>
            </a:r>
          </a:p>
          <a:p>
            <a:pPr marL="1257300" lvl="2" indent="-342900">
              <a:buFont typeface="Wingdings" panose="05000000000000000000" pitchFamily="2" charset="2"/>
              <a:buChar char="§"/>
            </a:pPr>
            <a:r>
              <a:rPr lang="fr-FR" sz="2000" dirty="0"/>
              <a:t>Le point de tangence de la courbe basse</a:t>
            </a:r>
          </a:p>
          <a:p>
            <a:pPr marL="1257300" lvl="2" indent="-342900">
              <a:buFont typeface="Wingdings" panose="05000000000000000000" pitchFamily="2" charset="2"/>
              <a:buChar char="§"/>
            </a:pPr>
            <a:r>
              <a:rPr lang="fr-FR" sz="2000" dirty="0"/>
              <a:t>Positionner le centre du cercle dans le plan médian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94693" y="4716911"/>
            <a:ext cx="2648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9" name="Rectangle 8"/>
          <p:cNvSpPr/>
          <p:nvPr/>
        </p:nvSpPr>
        <p:spPr>
          <a:xfrm>
            <a:off x="257559" y="4670745"/>
            <a:ext cx="20705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>
                <a:solidFill>
                  <a:srgbClr val="FF0000"/>
                </a:solidFill>
              </a:rPr>
              <a:t> Points intersections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95912" y="5157775"/>
            <a:ext cx="2648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>
                <a:solidFill>
                  <a:srgbClr val="7030A0"/>
                </a:solidFill>
              </a:rPr>
              <a:t>X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58778" y="5111609"/>
            <a:ext cx="325933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>
                <a:solidFill>
                  <a:srgbClr val="7030A0"/>
                </a:solidFill>
              </a:rPr>
              <a:t> Point extrémité d’arc de cercle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7379568" y="4651117"/>
            <a:ext cx="3177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6429823" y="5743948"/>
            <a:ext cx="3177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>
                <a:solidFill>
                  <a:srgbClr val="7030A0"/>
                </a:solidFill>
              </a:rPr>
              <a:t>X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2249923" y="5658174"/>
            <a:ext cx="3259337" cy="70788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dirty="0"/>
              <a:t>L’arc de cercle est limité par ces 2 points</a:t>
            </a:r>
            <a:endParaRPr lang="fr-FR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066774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2"/>
          <a:srcRect t="14002" b="6513"/>
          <a:stretch/>
        </p:blipFill>
        <p:spPr>
          <a:xfrm>
            <a:off x="2797767" y="4602782"/>
            <a:ext cx="3575601" cy="179801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1328382"/>
            <a:ext cx="29732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6198"/>
            <a:r>
              <a:rPr lang="fr-FR" b="1" i="1" u="sng" dirty="0">
                <a:solidFill>
                  <a:srgbClr val="E36B09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Créer Sections Extrêmes</a:t>
            </a:r>
            <a:endParaRPr lang="fr-FR" i="1" dirty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34683" y="1697714"/>
            <a:ext cx="794432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/>
              <a:t>La méthode de création de la section sera détaillée pour un coté et devra être répétée à l’autre extrémité.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1353015" y="2493541"/>
            <a:ext cx="744901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4988" indent="-534988"/>
            <a:r>
              <a:rPr lang="fr-FR" dirty="0"/>
              <a:t>1- Créer un </a:t>
            </a:r>
            <a:r>
              <a:rPr lang="fr-FR" dirty="0">
                <a:solidFill>
                  <a:srgbClr val="E36B09"/>
                </a:solidFill>
              </a:rPr>
              <a:t>plan parallèle </a:t>
            </a:r>
            <a:r>
              <a:rPr lang="fr-FR" dirty="0"/>
              <a:t>au « </a:t>
            </a:r>
            <a:r>
              <a:rPr lang="fr-FR" dirty="0">
                <a:solidFill>
                  <a:srgbClr val="FF0000"/>
                </a:solidFill>
              </a:rPr>
              <a:t>plan </a:t>
            </a:r>
            <a:r>
              <a:rPr lang="fr-FR" dirty="0" err="1">
                <a:solidFill>
                  <a:srgbClr val="FF0000"/>
                </a:solidFill>
              </a:rPr>
              <a:t>arete</a:t>
            </a:r>
            <a:r>
              <a:rPr lang="fr-FR" dirty="0">
                <a:solidFill>
                  <a:srgbClr val="FF0000"/>
                </a:solidFill>
              </a:rPr>
              <a:t> </a:t>
            </a:r>
            <a:r>
              <a:rPr lang="fr-FR" dirty="0"/>
              <a:t>» et passant par l’extrémité du </a:t>
            </a:r>
            <a:r>
              <a:rPr lang="fr-FR" dirty="0">
                <a:solidFill>
                  <a:srgbClr val="00B050"/>
                </a:solidFill>
              </a:rPr>
              <a:t>1</a:t>
            </a:r>
            <a:r>
              <a:rPr lang="fr-FR" baseline="30000" dirty="0">
                <a:solidFill>
                  <a:srgbClr val="00B050"/>
                </a:solidFill>
              </a:rPr>
              <a:t>er</a:t>
            </a:r>
            <a:r>
              <a:rPr lang="fr-FR" dirty="0">
                <a:solidFill>
                  <a:srgbClr val="00B050"/>
                </a:solidFill>
              </a:rPr>
              <a:t> guide </a:t>
            </a:r>
            <a:r>
              <a:rPr lang="fr-FR" dirty="0"/>
              <a:t>de la surface du dessous (= courbe extraite)</a:t>
            </a:r>
          </a:p>
          <a:p>
            <a:pPr marL="534988" indent="-534988"/>
            <a:endParaRPr lang="fr-FR" dirty="0"/>
          </a:p>
          <a:p>
            <a:pPr marL="534988" indent="-534988"/>
            <a:r>
              <a:rPr lang="fr-FR" dirty="0"/>
              <a:t>2- Créer le </a:t>
            </a:r>
            <a:r>
              <a:rPr lang="fr-FR" b="1" dirty="0">
                <a:solidFill>
                  <a:srgbClr val="7030A0"/>
                </a:solidFill>
              </a:rPr>
              <a:t>point intersection</a:t>
            </a:r>
            <a:r>
              <a:rPr lang="fr-FR" b="1" dirty="0"/>
              <a:t> </a:t>
            </a:r>
            <a:r>
              <a:rPr lang="fr-FR" dirty="0"/>
              <a:t>entre </a:t>
            </a:r>
            <a:r>
              <a:rPr lang="fr-FR" dirty="0">
                <a:solidFill>
                  <a:srgbClr val="E36B09"/>
                </a:solidFill>
              </a:rPr>
              <a:t>ce plan</a:t>
            </a:r>
            <a:r>
              <a:rPr lang="fr-FR" dirty="0"/>
              <a:t> et le </a:t>
            </a:r>
            <a:r>
              <a:rPr lang="fr-FR" dirty="0">
                <a:solidFill>
                  <a:srgbClr val="FF0000"/>
                </a:solidFill>
              </a:rPr>
              <a:t>2</a:t>
            </a:r>
            <a:r>
              <a:rPr lang="fr-FR" baseline="30000" dirty="0">
                <a:solidFill>
                  <a:srgbClr val="FF0000"/>
                </a:solidFill>
              </a:rPr>
              <a:t>nd</a:t>
            </a:r>
            <a:r>
              <a:rPr lang="fr-FR" dirty="0">
                <a:solidFill>
                  <a:srgbClr val="FF0000"/>
                </a:solidFill>
              </a:rPr>
              <a:t> guide</a:t>
            </a:r>
          </a:p>
          <a:p>
            <a:pPr marL="534988" indent="-534988"/>
            <a:endParaRPr lang="fr-FR" dirty="0"/>
          </a:p>
          <a:p>
            <a:pPr marL="534988" indent="-534988"/>
            <a:r>
              <a:rPr lang="fr-FR" dirty="0"/>
              <a:t>3- Dans </a:t>
            </a:r>
            <a:r>
              <a:rPr lang="fr-FR" dirty="0">
                <a:solidFill>
                  <a:srgbClr val="E36B09"/>
                </a:solidFill>
              </a:rPr>
              <a:t>ce plan</a:t>
            </a:r>
            <a:r>
              <a:rPr lang="fr-FR" dirty="0"/>
              <a:t>, créer un </a:t>
            </a:r>
            <a:r>
              <a:rPr lang="fr-FR" dirty="0">
                <a:solidFill>
                  <a:srgbClr val="FF0000"/>
                </a:solidFill>
              </a:rPr>
              <a:t>arc de cercle </a:t>
            </a:r>
            <a:r>
              <a:rPr lang="fr-FR" dirty="0"/>
              <a:t>passant par l’extrémité du 1</a:t>
            </a:r>
            <a:r>
              <a:rPr lang="fr-FR" baseline="30000" dirty="0"/>
              <a:t>er</a:t>
            </a:r>
            <a:r>
              <a:rPr lang="fr-FR" dirty="0"/>
              <a:t> guide et le point intersection (centre du cercle dans le plan médian)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5203463" y="6187808"/>
            <a:ext cx="2648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>
                <a:solidFill>
                  <a:srgbClr val="7030A0"/>
                </a:solidFill>
              </a:rPr>
              <a:t>X</a:t>
            </a:r>
          </a:p>
        </p:txBody>
      </p:sp>
      <p:sp>
        <p:nvSpPr>
          <p:cNvPr id="10" name="Rectangle 9"/>
          <p:cNvSpPr/>
          <p:nvPr/>
        </p:nvSpPr>
        <p:spPr>
          <a:xfrm>
            <a:off x="3236976" y="437126"/>
            <a:ext cx="45445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u="sng" dirty="0">
                <a:solidFill>
                  <a:srgbClr val="80276C"/>
                </a:solidFill>
                <a:latin typeface="Arial" panose="020B0604020202020204" pitchFamily="34" charset="0"/>
              </a:rPr>
              <a:t>Surface du DESSOUS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i="1" dirty="0">
                <a:solidFill>
                  <a:srgbClr val="80276C"/>
                </a:solidFill>
                <a:latin typeface="Arial" panose="020B0604020202020204" pitchFamily="34" charset="0"/>
              </a:rPr>
              <a:t>Section extrémité</a:t>
            </a:r>
          </a:p>
        </p:txBody>
      </p:sp>
    </p:spTree>
    <p:extLst>
      <p:ext uri="{BB962C8B-B14F-4D97-AF65-F5344CB8AC3E}">
        <p14:creationId xmlns:p14="http://schemas.microsoft.com/office/powerpoint/2010/main" val="213269741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3546" y="2017713"/>
            <a:ext cx="5400675" cy="4143375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3236976" y="437126"/>
            <a:ext cx="45445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u="sng" dirty="0">
                <a:solidFill>
                  <a:srgbClr val="80276C"/>
                </a:solidFill>
                <a:latin typeface="Arial" panose="020B0604020202020204" pitchFamily="34" charset="0"/>
              </a:rPr>
              <a:t>Surface du DESSOUS</a:t>
            </a:r>
            <a:endParaRPr lang="fr-FR" altLang="fr-FR" sz="800" u="sng" dirty="0">
              <a:solidFill>
                <a:srgbClr val="80276C"/>
              </a:solidFill>
              <a:latin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4800" y="1328382"/>
            <a:ext cx="36272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6198"/>
            <a:r>
              <a:rPr lang="fr-FR" b="1" i="1" u="sng" dirty="0">
                <a:solidFill>
                  <a:srgbClr val="E36B09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Structure d’appui de la surface</a:t>
            </a:r>
            <a:endParaRPr lang="fr-FR" i="1" dirty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075621" y="3429000"/>
            <a:ext cx="138513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i="1" dirty="0">
                <a:solidFill>
                  <a:srgbClr val="00B0F0"/>
                </a:solidFill>
              </a:rPr>
              <a:t>Guide 1</a:t>
            </a:r>
            <a:br>
              <a:rPr lang="fr-FR" sz="2000" i="1" dirty="0">
                <a:solidFill>
                  <a:srgbClr val="00B0F0"/>
                </a:solidFill>
              </a:rPr>
            </a:br>
            <a:r>
              <a:rPr lang="fr-FR" sz="2000" i="1" dirty="0"/>
              <a:t>(de la surf du dessous)</a:t>
            </a:r>
          </a:p>
        </p:txBody>
      </p:sp>
      <p:sp>
        <p:nvSpPr>
          <p:cNvPr id="6" name="Rectangle 5"/>
          <p:cNvSpPr/>
          <p:nvPr/>
        </p:nvSpPr>
        <p:spPr>
          <a:xfrm>
            <a:off x="7443342" y="2653207"/>
            <a:ext cx="170065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i="1" dirty="0">
                <a:solidFill>
                  <a:srgbClr val="7030A0"/>
                </a:solidFill>
              </a:rPr>
              <a:t>Section AVANT</a:t>
            </a:r>
          </a:p>
        </p:txBody>
      </p:sp>
      <p:cxnSp>
        <p:nvCxnSpPr>
          <p:cNvPr id="7" name="Connecteur droit avec flèche 6"/>
          <p:cNvCxnSpPr>
            <a:cxnSpLocks/>
          </p:cNvCxnSpPr>
          <p:nvPr/>
        </p:nvCxnSpPr>
        <p:spPr>
          <a:xfrm>
            <a:off x="3460754" y="3936831"/>
            <a:ext cx="595872" cy="21034"/>
          </a:xfrm>
          <a:prstGeom prst="straightConnector1">
            <a:avLst/>
          </a:prstGeom>
          <a:ln w="19050">
            <a:solidFill>
              <a:srgbClr val="00B0F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avec flèche 7"/>
          <p:cNvCxnSpPr/>
          <p:nvPr/>
        </p:nvCxnSpPr>
        <p:spPr>
          <a:xfrm flipV="1">
            <a:off x="3657600" y="5226285"/>
            <a:ext cx="9144" cy="479572"/>
          </a:xfrm>
          <a:prstGeom prst="straightConnector1">
            <a:avLst/>
          </a:prstGeom>
          <a:ln w="19050">
            <a:solidFill>
              <a:srgbClr val="7030A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5314925" y="4844176"/>
            <a:ext cx="186852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i="1" dirty="0">
                <a:solidFill>
                  <a:srgbClr val="7030A0"/>
                </a:solidFill>
              </a:rPr>
              <a:t>Section Centrale</a:t>
            </a:r>
          </a:p>
        </p:txBody>
      </p:sp>
      <p:sp>
        <p:nvSpPr>
          <p:cNvPr id="10" name="Rectangle 9"/>
          <p:cNvSpPr/>
          <p:nvPr/>
        </p:nvSpPr>
        <p:spPr>
          <a:xfrm>
            <a:off x="3565278" y="5608423"/>
            <a:ext cx="1877437" cy="400110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fr-FR" sz="2000" i="1" dirty="0">
                <a:solidFill>
                  <a:srgbClr val="7030A0"/>
                </a:solidFill>
              </a:rPr>
              <a:t>Section ARRIERE</a:t>
            </a:r>
          </a:p>
        </p:txBody>
      </p:sp>
      <p:cxnSp>
        <p:nvCxnSpPr>
          <p:cNvPr id="18" name="Connecteur droit avec flèche 17"/>
          <p:cNvCxnSpPr/>
          <p:nvPr/>
        </p:nvCxnSpPr>
        <p:spPr>
          <a:xfrm flipH="1" flipV="1">
            <a:off x="5560602" y="4135774"/>
            <a:ext cx="466241" cy="723849"/>
          </a:xfrm>
          <a:prstGeom prst="straightConnector1">
            <a:avLst/>
          </a:prstGeom>
          <a:ln w="19050">
            <a:solidFill>
              <a:srgbClr val="7030A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/>
          <p:cNvCxnSpPr/>
          <p:nvPr/>
        </p:nvCxnSpPr>
        <p:spPr>
          <a:xfrm flipH="1">
            <a:off x="6547774" y="2853262"/>
            <a:ext cx="926082" cy="93215"/>
          </a:xfrm>
          <a:prstGeom prst="straightConnector1">
            <a:avLst/>
          </a:prstGeom>
          <a:ln w="19050">
            <a:solidFill>
              <a:srgbClr val="7030A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/>
          <p:cNvSpPr/>
          <p:nvPr/>
        </p:nvSpPr>
        <p:spPr>
          <a:xfrm>
            <a:off x="7005121" y="3753952"/>
            <a:ext cx="97815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i="1" dirty="0">
                <a:solidFill>
                  <a:srgbClr val="00B0F0"/>
                </a:solidFill>
              </a:rPr>
              <a:t>Guide 2</a:t>
            </a:r>
            <a:endParaRPr lang="fr-FR" sz="2000" i="1" dirty="0"/>
          </a:p>
        </p:txBody>
      </p:sp>
      <p:cxnSp>
        <p:nvCxnSpPr>
          <p:cNvPr id="32" name="Connecteur droit avec flèche 31"/>
          <p:cNvCxnSpPr/>
          <p:nvPr/>
        </p:nvCxnSpPr>
        <p:spPr>
          <a:xfrm flipH="1" flipV="1">
            <a:off x="6608064" y="3631779"/>
            <a:ext cx="439743" cy="244347"/>
          </a:xfrm>
          <a:prstGeom prst="straightConnector1">
            <a:avLst/>
          </a:prstGeom>
          <a:ln w="19050">
            <a:solidFill>
              <a:srgbClr val="00B0F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34"/>
          <p:cNvSpPr/>
          <p:nvPr/>
        </p:nvSpPr>
        <p:spPr>
          <a:xfrm>
            <a:off x="479069" y="2232977"/>
            <a:ext cx="3867110" cy="646331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dirty="0"/>
              <a:t>Il est important de vérifier que chaque </a:t>
            </a:r>
            <a:r>
              <a:rPr lang="fr-FR" b="1" dirty="0">
                <a:solidFill>
                  <a:srgbClr val="00B0F0"/>
                </a:solidFill>
              </a:rPr>
              <a:t>guide</a:t>
            </a:r>
            <a:r>
              <a:rPr lang="fr-FR" dirty="0"/>
              <a:t> coupe chaque </a:t>
            </a:r>
            <a:r>
              <a:rPr lang="fr-FR" b="1" dirty="0">
                <a:solidFill>
                  <a:srgbClr val="7030A0"/>
                </a:solidFill>
              </a:rPr>
              <a:t>section </a:t>
            </a:r>
            <a:r>
              <a:rPr lang="fr-FR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42654315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028" y="4211801"/>
            <a:ext cx="4215227" cy="213560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3236976" y="437126"/>
            <a:ext cx="45445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u="sng" dirty="0">
                <a:solidFill>
                  <a:srgbClr val="80276C"/>
                </a:solidFill>
                <a:latin typeface="Arial" panose="020B0604020202020204" pitchFamily="34" charset="0"/>
              </a:rPr>
              <a:t>Surface du DESSOUS</a:t>
            </a:r>
            <a:endParaRPr lang="fr-FR" altLang="fr-FR" sz="800" u="sng" dirty="0">
              <a:solidFill>
                <a:srgbClr val="80276C"/>
              </a:solidFill>
              <a:latin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97180" y="1442682"/>
            <a:ext cx="34220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6198"/>
            <a:r>
              <a:rPr lang="fr-FR" b="1" i="1" u="sng" dirty="0">
                <a:solidFill>
                  <a:srgbClr val="E36B09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Créer la surface </a:t>
            </a:r>
            <a:r>
              <a:rPr lang="fr-FR" b="1" i="1" u="sng" dirty="0" err="1">
                <a:solidFill>
                  <a:srgbClr val="E36B09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MultiSection</a:t>
            </a:r>
            <a:endParaRPr lang="fr-FR" i="1" dirty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3"/>
          <a:srcRect l="17734" t="12758" r="18800" b="9311"/>
          <a:stretch/>
        </p:blipFill>
        <p:spPr>
          <a:xfrm>
            <a:off x="4930298" y="1442682"/>
            <a:ext cx="893764" cy="848702"/>
          </a:xfrm>
          <a:prstGeom prst="rect">
            <a:avLst/>
          </a:prstGeom>
          <a:ln>
            <a:solidFill>
              <a:srgbClr val="00B0F0"/>
            </a:solidFill>
          </a:ln>
        </p:spPr>
      </p:pic>
      <p:sp>
        <p:nvSpPr>
          <p:cNvPr id="7" name="Rectangle 6"/>
          <p:cNvSpPr/>
          <p:nvPr/>
        </p:nvSpPr>
        <p:spPr>
          <a:xfrm>
            <a:off x="0" y="1980878"/>
            <a:ext cx="4512407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7675" lvl="1" indent="-265113">
              <a:buFont typeface="Arial" panose="020B0604020202020204" pitchFamily="34" charset="0"/>
              <a:buChar char="•"/>
            </a:pPr>
            <a:r>
              <a:rPr lang="fr-FR" sz="2000" dirty="0"/>
              <a:t>Sélectionner les sections et profils. La surface sera construite en suivant </a:t>
            </a:r>
            <a:r>
              <a:rPr lang="fr-FR" sz="2000" b="1" i="1" dirty="0">
                <a:solidFill>
                  <a:srgbClr val="FF0000"/>
                </a:solidFill>
              </a:rPr>
              <a:t>l’ordre</a:t>
            </a:r>
            <a:r>
              <a:rPr lang="fr-FR" sz="2000" dirty="0"/>
              <a:t> des sections et des guides.</a:t>
            </a:r>
          </a:p>
          <a:p>
            <a:pPr marL="182562" lvl="1"/>
            <a:endParaRPr lang="fr-FR" sz="2000" dirty="0"/>
          </a:p>
          <a:p>
            <a:pPr marL="447675" lvl="1" indent="-265113">
              <a:buFont typeface="Arial" panose="020B0604020202020204" pitchFamily="34" charset="0"/>
              <a:buChar char="•"/>
            </a:pPr>
            <a:r>
              <a:rPr lang="fr-FR" sz="2000" dirty="0"/>
              <a:t>Vérifier aussi que les sections sont </a:t>
            </a:r>
            <a:r>
              <a:rPr lang="fr-FR" sz="2000" b="1" i="1" dirty="0">
                <a:solidFill>
                  <a:srgbClr val="FF0000"/>
                </a:solidFill>
              </a:rPr>
              <a:t>parcourues dans le même sens </a:t>
            </a:r>
            <a:r>
              <a:rPr lang="fr-FR" sz="2000" dirty="0"/>
              <a:t>! (voir le sens de la flèche en bout de section).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7CE7683-981B-4AA3-9DC0-1F2BB02BEEB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25227"/>
          <a:stretch/>
        </p:blipFill>
        <p:spPr>
          <a:xfrm>
            <a:off x="4663283" y="2734473"/>
            <a:ext cx="4253548" cy="3396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74026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36976" y="437126"/>
            <a:ext cx="45445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u="sng" dirty="0">
                <a:solidFill>
                  <a:srgbClr val="80276C"/>
                </a:solidFill>
                <a:latin typeface="Arial" panose="020B0604020202020204" pitchFamily="34" charset="0"/>
              </a:rPr>
              <a:t>Surface du DESSOUS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i="1" dirty="0">
                <a:solidFill>
                  <a:srgbClr val="80276C"/>
                </a:solidFill>
                <a:latin typeface="Arial" panose="020B0604020202020204" pitchFamily="34" charset="0"/>
              </a:rPr>
              <a:t>Test sur la surface</a:t>
            </a:r>
          </a:p>
        </p:txBody>
      </p:sp>
      <p:sp>
        <p:nvSpPr>
          <p:cNvPr id="3" name="Rectangle 2"/>
          <p:cNvSpPr/>
          <p:nvPr/>
        </p:nvSpPr>
        <p:spPr>
          <a:xfrm>
            <a:off x="304800" y="1328382"/>
            <a:ext cx="19473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6198"/>
            <a:r>
              <a:rPr lang="fr-FR" b="1" i="1" u="sng" dirty="0">
                <a:solidFill>
                  <a:srgbClr val="E36B09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Créer Symétrie</a:t>
            </a:r>
            <a:endParaRPr lang="fr-FR" i="1" dirty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2170" y="1578863"/>
            <a:ext cx="2400300" cy="1524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40664" y="1917114"/>
            <a:ext cx="47000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/>
              <a:t>Créer la symétrie par rapport au plan médian  de la surface multi-section !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3"/>
          <a:srcRect l="10527" t="10167" r="14117" b="12840"/>
          <a:stretch/>
        </p:blipFill>
        <p:spPr>
          <a:xfrm>
            <a:off x="4206240" y="2240279"/>
            <a:ext cx="868679" cy="86868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04800" y="3205078"/>
            <a:ext cx="4069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6198"/>
            <a:r>
              <a:rPr lang="fr-FR" b="1" i="1" u="sng" dirty="0">
                <a:solidFill>
                  <a:srgbClr val="E36B09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Assembler Symétrie + </a:t>
            </a:r>
            <a:r>
              <a:rPr lang="fr-FR" b="1" i="1" u="sng" dirty="0" err="1">
                <a:solidFill>
                  <a:srgbClr val="E36B09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Multisection</a:t>
            </a:r>
            <a:endParaRPr lang="fr-FR" i="1" dirty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1244" y="3482970"/>
            <a:ext cx="3083140" cy="2641604"/>
          </a:xfrm>
          <a:prstGeom prst="rect">
            <a:avLst/>
          </a:prstGeom>
        </p:spPr>
      </p:pic>
      <p:sp>
        <p:nvSpPr>
          <p:cNvPr id="9" name="Rectangle à coins arrondis 8"/>
          <p:cNvSpPr/>
          <p:nvPr/>
        </p:nvSpPr>
        <p:spPr>
          <a:xfrm>
            <a:off x="4631666" y="4698740"/>
            <a:ext cx="932975" cy="147907"/>
          </a:xfrm>
          <a:prstGeom prst="roundRect">
            <a:avLst>
              <a:gd name="adj" fmla="val 10388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/>
          <p:cNvSpPr/>
          <p:nvPr/>
        </p:nvSpPr>
        <p:spPr>
          <a:xfrm>
            <a:off x="1360170" y="3773634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dirty="0"/>
              <a:t>Assembler les 2 surfaces</a:t>
            </a:r>
          </a:p>
          <a:p>
            <a:endParaRPr lang="fr-FR" dirty="0"/>
          </a:p>
          <a:p>
            <a:r>
              <a:rPr lang="fr-FR" dirty="0"/>
              <a:t>Et </a:t>
            </a:r>
            <a:r>
              <a:rPr lang="fr-FR" dirty="0">
                <a:solidFill>
                  <a:srgbClr val="FF0000"/>
                </a:solidFill>
              </a:rPr>
              <a:t>VERIFIER la Tangence !!</a:t>
            </a:r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 rotWithShape="1">
          <a:blip r:embed="rId5"/>
          <a:srcRect l="7566" t="1578" r="7178" b="6207"/>
          <a:stretch/>
        </p:blipFill>
        <p:spPr>
          <a:xfrm>
            <a:off x="746315" y="3674359"/>
            <a:ext cx="613855" cy="613855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97EAB4BC-F700-4E2D-8238-6EB2EBBF695E}"/>
              </a:ext>
            </a:extLst>
          </p:cNvPr>
          <p:cNvSpPr txBox="1"/>
          <p:nvPr/>
        </p:nvSpPr>
        <p:spPr>
          <a:xfrm>
            <a:off x="668713" y="5182771"/>
            <a:ext cx="3537527" cy="923330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FF0000"/>
                </a:solidFill>
              </a:rPr>
              <a:t>En cas d’erreur …</a:t>
            </a:r>
            <a:br>
              <a:rPr lang="fr-FR" b="1" dirty="0">
                <a:solidFill>
                  <a:srgbClr val="FF0000"/>
                </a:solidFill>
              </a:rPr>
            </a:br>
            <a:br>
              <a:rPr lang="fr-FR" b="1" dirty="0">
                <a:solidFill>
                  <a:srgbClr val="FF0000"/>
                </a:solidFill>
              </a:rPr>
            </a:br>
            <a:r>
              <a:rPr lang="fr-FR" b="1" dirty="0">
                <a:solidFill>
                  <a:srgbClr val="FF0000"/>
                </a:solidFill>
              </a:rPr>
              <a:t> Passez à la diapo suivante!!!!</a:t>
            </a:r>
          </a:p>
        </p:txBody>
      </p:sp>
      <p:sp>
        <p:nvSpPr>
          <p:cNvPr id="13" name="Rectangle à coins arrondis 12">
            <a:extLst>
              <a:ext uri="{FF2B5EF4-FFF2-40B4-BE49-F238E27FC236}">
                <a16:creationId xmlns:a16="http://schemas.microsoft.com/office/drawing/2014/main" id="{8E6A2102-2D1A-4B3E-8FDF-ACEAF0C585DB}"/>
              </a:ext>
            </a:extLst>
          </p:cNvPr>
          <p:cNvSpPr/>
          <p:nvPr/>
        </p:nvSpPr>
        <p:spPr>
          <a:xfrm rot="575115">
            <a:off x="2626588" y="1220280"/>
            <a:ext cx="2931122" cy="647130"/>
          </a:xfrm>
          <a:prstGeom prst="roundRect">
            <a:avLst>
              <a:gd name="adj" fmla="val 23013"/>
            </a:avLst>
          </a:prstGeom>
          <a:ln w="28575">
            <a:solidFill>
              <a:srgbClr val="FF0000"/>
            </a:solidFill>
            <a:prstDash val="dashDot"/>
          </a:ln>
        </p:spPr>
        <p:txBody>
          <a:bodyPr wrap="square" lIns="36000" tIns="36000" rIns="36000" bIns="36000">
            <a:spAutoFit/>
          </a:bodyPr>
          <a:lstStyle/>
          <a:p>
            <a:pPr algn="ctr"/>
            <a:r>
              <a:rPr lang="fr-FR" sz="1600" dirty="0">
                <a:solidFill>
                  <a:srgbClr val="FF0000"/>
                </a:solidFill>
              </a:rPr>
              <a:t>La symétrie est TEMPORAIRE</a:t>
            </a:r>
            <a:br>
              <a:rPr lang="fr-FR" sz="1600" dirty="0">
                <a:solidFill>
                  <a:srgbClr val="FF0000"/>
                </a:solidFill>
              </a:rPr>
            </a:br>
            <a:r>
              <a:rPr lang="fr-FR" sz="1600" dirty="0">
                <a:solidFill>
                  <a:srgbClr val="00B0F0"/>
                </a:solidFill>
              </a:rPr>
              <a:t>→ Sert à vérifier la tangence</a:t>
            </a:r>
          </a:p>
        </p:txBody>
      </p:sp>
    </p:spTree>
    <p:extLst>
      <p:ext uri="{BB962C8B-B14F-4D97-AF65-F5344CB8AC3E}">
        <p14:creationId xmlns:p14="http://schemas.microsoft.com/office/powerpoint/2010/main" val="298903930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36976" y="437126"/>
            <a:ext cx="45445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u="sng" dirty="0">
                <a:solidFill>
                  <a:srgbClr val="80276C"/>
                </a:solidFill>
                <a:latin typeface="Arial" panose="020B0604020202020204" pitchFamily="34" charset="0"/>
              </a:rPr>
              <a:t>Surface du DESSOUS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i="1" dirty="0">
                <a:solidFill>
                  <a:srgbClr val="80276C"/>
                </a:solidFill>
                <a:latin typeface="Arial" panose="020B0604020202020204" pitchFamily="34" charset="0"/>
              </a:rPr>
              <a:t>Assurer la tangence</a:t>
            </a: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7109" y="1764078"/>
            <a:ext cx="4362450" cy="206692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20108" y="1543550"/>
            <a:ext cx="774945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/>
              <a:t>La création basique de la multi section garanti uniquement le passage par les sections et les guides.</a:t>
            </a:r>
          </a:p>
        </p:txBody>
      </p:sp>
      <p:sp>
        <p:nvSpPr>
          <p:cNvPr id="5" name="Rectangle 4"/>
          <p:cNvSpPr/>
          <p:nvPr/>
        </p:nvSpPr>
        <p:spPr>
          <a:xfrm>
            <a:off x="259857" y="3831003"/>
            <a:ext cx="34605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6198"/>
            <a:r>
              <a:rPr lang="fr-FR" b="1" i="1" u="sng" dirty="0">
                <a:solidFill>
                  <a:srgbClr val="E36B09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Créer la surface de tangence</a:t>
            </a:r>
            <a:endParaRPr lang="fr-FR" i="1" dirty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3"/>
          <a:srcRect l="21014" t="15217" r="15878" b="13361"/>
          <a:stretch/>
        </p:blipFill>
        <p:spPr>
          <a:xfrm>
            <a:off x="4398264" y="4341260"/>
            <a:ext cx="759460" cy="767433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777136" y="4341260"/>
            <a:ext cx="33468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/>
              <a:t>Extruder le « guide n°2 » suivant la normale au plan médian</a:t>
            </a: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8240" y="5249618"/>
            <a:ext cx="4157472" cy="963317"/>
          </a:xfrm>
          <a:prstGeom prst="rect">
            <a:avLst/>
          </a:prstGeom>
        </p:spPr>
      </p:pic>
      <p:cxnSp>
        <p:nvCxnSpPr>
          <p:cNvPr id="10" name="Connecteur en arc 9"/>
          <p:cNvCxnSpPr>
            <a:stCxn id="7" idx="1"/>
          </p:cNvCxnSpPr>
          <p:nvPr/>
        </p:nvCxnSpPr>
        <p:spPr>
          <a:xfrm rot="10800000" flipH="1" flipV="1">
            <a:off x="777136" y="4664426"/>
            <a:ext cx="576176" cy="995710"/>
          </a:xfrm>
          <a:prstGeom prst="curvedConnector4">
            <a:avLst>
              <a:gd name="adj1" fmla="val -39675"/>
              <a:gd name="adj2" fmla="val 100207"/>
            </a:avLst>
          </a:prstGeom>
          <a:ln w="38100">
            <a:solidFill>
              <a:srgbClr val="FF0000">
                <a:alpha val="98000"/>
              </a:srgb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Image 11">
            <a:extLst>
              <a:ext uri="{FF2B5EF4-FFF2-40B4-BE49-F238E27FC236}">
                <a16:creationId xmlns:a16="http://schemas.microsoft.com/office/drawing/2014/main" id="{6959E496-AC51-4E8D-8C8D-AEA6250F0F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90235" y="3584802"/>
            <a:ext cx="2591616" cy="2892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57426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41D4F5C3-389E-4F83-8340-DC1964541B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0459" y="1643061"/>
            <a:ext cx="5105400" cy="3571875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3236976" y="437126"/>
            <a:ext cx="45445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u="sng" dirty="0">
                <a:solidFill>
                  <a:srgbClr val="80276C"/>
                </a:solidFill>
                <a:latin typeface="Arial" panose="020B0604020202020204" pitchFamily="34" charset="0"/>
              </a:rPr>
              <a:t>Surface du DESSOUS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i="1" dirty="0">
                <a:solidFill>
                  <a:srgbClr val="80276C"/>
                </a:solidFill>
                <a:latin typeface="Arial" panose="020B0604020202020204" pitchFamily="34" charset="0"/>
              </a:rPr>
              <a:t>Test sur la surface</a:t>
            </a:r>
          </a:p>
        </p:txBody>
      </p:sp>
      <p:sp>
        <p:nvSpPr>
          <p:cNvPr id="3" name="Rectangle 2"/>
          <p:cNvSpPr/>
          <p:nvPr/>
        </p:nvSpPr>
        <p:spPr>
          <a:xfrm>
            <a:off x="351297" y="1554147"/>
            <a:ext cx="24731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6198"/>
            <a:r>
              <a:rPr lang="fr-FR" b="1" i="1" u="sng" dirty="0">
                <a:solidFill>
                  <a:srgbClr val="E36B09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Imposer la tangence</a:t>
            </a:r>
            <a:endParaRPr lang="fr-FR" i="1" dirty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8141" y="2136338"/>
            <a:ext cx="3635585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fr-FR" dirty="0"/>
              <a:t>Editer la surface multi-section </a:t>
            </a:r>
          </a:p>
          <a:p>
            <a:pPr marL="285750" indent="-285750">
              <a:buFontTx/>
              <a:buChar char="-"/>
            </a:pPr>
            <a:endParaRPr lang="fr-FR" dirty="0"/>
          </a:p>
          <a:p>
            <a:pPr marL="285750" indent="-285750">
              <a:buFontTx/>
              <a:buChar char="-"/>
            </a:pPr>
            <a:r>
              <a:rPr lang="fr-FR" dirty="0"/>
              <a:t>Dans la liste des guides, sélectionner le « guide n°2 »</a:t>
            </a:r>
          </a:p>
          <a:p>
            <a:pPr marL="285750" indent="-285750">
              <a:buFontTx/>
              <a:buChar char="-"/>
            </a:pPr>
            <a:endParaRPr lang="fr-FR" dirty="0"/>
          </a:p>
          <a:p>
            <a:pPr marL="285750" indent="-285750">
              <a:buFontTx/>
              <a:buChar char="-"/>
            </a:pPr>
            <a:r>
              <a:rPr lang="fr-FR" dirty="0"/>
              <a:t>Cliquer sur la surface de tangence</a:t>
            </a:r>
          </a:p>
          <a:p>
            <a:pPr marL="285750" indent="-285750">
              <a:buFontTx/>
              <a:buChar char="-"/>
            </a:pPr>
            <a:endParaRPr lang="fr-FR" dirty="0"/>
          </a:p>
          <a:p>
            <a:pPr marL="285750" indent="-285750">
              <a:buFontTx/>
              <a:buChar char="-"/>
            </a:pPr>
            <a:r>
              <a:rPr lang="fr-FR" dirty="0"/>
              <a:t>Sélectionner le critère de continuité Tangence</a:t>
            </a:r>
          </a:p>
        </p:txBody>
      </p:sp>
      <p:sp>
        <p:nvSpPr>
          <p:cNvPr id="8" name="Rectangle à coins arrondis 7"/>
          <p:cNvSpPr/>
          <p:nvPr/>
        </p:nvSpPr>
        <p:spPr>
          <a:xfrm>
            <a:off x="5643154" y="4339725"/>
            <a:ext cx="3317966" cy="293235"/>
          </a:xfrm>
          <a:prstGeom prst="roundRect">
            <a:avLst>
              <a:gd name="adj" fmla="val 10388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à coins arrondis 12">
            <a:extLst>
              <a:ext uri="{FF2B5EF4-FFF2-40B4-BE49-F238E27FC236}">
                <a16:creationId xmlns:a16="http://schemas.microsoft.com/office/drawing/2014/main" id="{EA82F8A3-63CA-45BF-B025-9CA2911D4CEC}"/>
              </a:ext>
            </a:extLst>
          </p:cNvPr>
          <p:cNvSpPr/>
          <p:nvPr/>
        </p:nvSpPr>
        <p:spPr>
          <a:xfrm>
            <a:off x="785214" y="5214936"/>
            <a:ext cx="4238991" cy="929070"/>
          </a:xfrm>
          <a:prstGeom prst="roundRect">
            <a:avLst>
              <a:gd name="adj" fmla="val 23013"/>
            </a:avLst>
          </a:prstGeom>
          <a:ln w="28575">
            <a:solidFill>
              <a:srgbClr val="FF0000"/>
            </a:solidFill>
            <a:prstDash val="dashDot"/>
          </a:ln>
        </p:spPr>
        <p:txBody>
          <a:bodyPr wrap="square" lIns="36000" tIns="36000" rIns="36000" bIns="3600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fr-FR" sz="1600" dirty="0">
                <a:solidFill>
                  <a:srgbClr val="FF0000"/>
                </a:solidFill>
              </a:rPr>
              <a:t>Revérifier la tangence</a:t>
            </a:r>
          </a:p>
          <a:p>
            <a:pPr marL="342900" indent="-342900">
              <a:buFont typeface="+mj-lt"/>
              <a:buAutoNum type="arabicPeriod"/>
            </a:pPr>
            <a:r>
              <a:rPr lang="fr-FR" sz="1600" dirty="0">
                <a:solidFill>
                  <a:srgbClr val="FF0000"/>
                </a:solidFill>
              </a:rPr>
              <a:t>Supprimer la symétrie et l’assemblage</a:t>
            </a:r>
          </a:p>
          <a:p>
            <a:pPr marL="342900" indent="-342900">
              <a:buFont typeface="+mj-lt"/>
              <a:buAutoNum type="arabicPeriod"/>
            </a:pPr>
            <a:r>
              <a:rPr lang="fr-FR" sz="1600" dirty="0">
                <a:solidFill>
                  <a:srgbClr val="00B0F0"/>
                </a:solidFill>
              </a:rPr>
              <a:t>Conserver</a:t>
            </a:r>
            <a:r>
              <a:rPr lang="fr-FR" sz="1600" dirty="0">
                <a:solidFill>
                  <a:srgbClr val="FF0000"/>
                </a:solidFill>
              </a:rPr>
              <a:t> la surface Extrudée (à cacher)</a:t>
            </a:r>
            <a:endParaRPr lang="fr-FR" sz="16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555816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36976" y="437126"/>
            <a:ext cx="45445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u="sng" dirty="0">
                <a:solidFill>
                  <a:srgbClr val="80276C"/>
                </a:solidFill>
                <a:latin typeface="Arial" panose="020B0604020202020204" pitchFamily="34" charset="0"/>
              </a:rPr>
              <a:t>Surface du DESSOUS</a:t>
            </a:r>
            <a:endParaRPr lang="fr-FR" altLang="fr-FR" sz="800" u="sng" dirty="0">
              <a:solidFill>
                <a:srgbClr val="80276C"/>
              </a:solidFill>
              <a:latin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49637" y="3109455"/>
            <a:ext cx="21380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6198"/>
            <a:r>
              <a:rPr lang="fr-FR" b="1" i="1" u="sng" dirty="0">
                <a:solidFill>
                  <a:srgbClr val="E36B09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1</a:t>
            </a:r>
            <a:r>
              <a:rPr lang="fr-FR" b="1" i="1" u="sng" baseline="30000" dirty="0">
                <a:solidFill>
                  <a:srgbClr val="E36B09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ère</a:t>
            </a:r>
            <a:r>
              <a:rPr lang="fr-FR" b="1" i="1" u="sng" dirty="0">
                <a:solidFill>
                  <a:srgbClr val="E36B09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 Extrapolation</a:t>
            </a:r>
            <a:endParaRPr lang="fr-FR" i="1" dirty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20983" y="1362082"/>
            <a:ext cx="69462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/>
              <a:t>Il est nécessaire que la surface du dessous dépasse de la surface latérale.</a:t>
            </a: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2"/>
          <a:srcRect l="24339" t="20379" r="17801" b="15254"/>
          <a:stretch/>
        </p:blipFill>
        <p:spPr>
          <a:xfrm>
            <a:off x="449637" y="3597375"/>
            <a:ext cx="755904" cy="741367"/>
          </a:xfrm>
          <a:prstGeom prst="rect">
            <a:avLst/>
          </a:prstGeom>
          <a:ln>
            <a:solidFill>
              <a:srgbClr val="00B0F0"/>
            </a:solidFill>
          </a:ln>
        </p:spPr>
      </p:pic>
      <p:sp>
        <p:nvSpPr>
          <p:cNvPr id="11" name="Rectangle 10"/>
          <p:cNvSpPr/>
          <p:nvPr/>
        </p:nvSpPr>
        <p:spPr>
          <a:xfrm>
            <a:off x="1500406" y="3478787"/>
            <a:ext cx="419935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8775" lvl="1" indent="-358775">
              <a:buFont typeface="Arial" panose="020B0604020202020204" pitchFamily="34" charset="0"/>
              <a:buChar char="•"/>
            </a:pPr>
            <a:r>
              <a:rPr lang="fr-FR" sz="2000" b="1" i="1" u="sng" dirty="0"/>
              <a:t>Limites:</a:t>
            </a:r>
            <a:r>
              <a:rPr lang="fr-FR" sz="2000" b="1" i="1" dirty="0"/>
              <a:t> </a:t>
            </a:r>
            <a:r>
              <a:rPr lang="fr-FR" sz="2000" dirty="0"/>
              <a:t>les arêtes de la surface à extrapoler</a:t>
            </a:r>
          </a:p>
          <a:p>
            <a:pPr marL="358775" lvl="1" indent="-358775">
              <a:buFont typeface="Arial" panose="020B0604020202020204" pitchFamily="34" charset="0"/>
              <a:buChar char="•"/>
            </a:pPr>
            <a:r>
              <a:rPr lang="fr-FR" sz="2000" b="1" i="1" u="sng" dirty="0"/>
              <a:t>Extrapolé:</a:t>
            </a:r>
            <a:r>
              <a:rPr lang="fr-FR" sz="2000" b="1" i="1" dirty="0"/>
              <a:t> </a:t>
            </a:r>
            <a:r>
              <a:rPr lang="fr-FR" sz="2000" dirty="0"/>
              <a:t>La surface multi section</a:t>
            </a:r>
          </a:p>
          <a:p>
            <a:pPr marL="358775" lvl="1" indent="-358775">
              <a:buFont typeface="Arial" panose="020B0604020202020204" pitchFamily="34" charset="0"/>
              <a:buChar char="•"/>
            </a:pPr>
            <a:r>
              <a:rPr lang="fr-FR" sz="2000" b="1" dirty="0">
                <a:solidFill>
                  <a:srgbClr val="FF0000"/>
                </a:solidFill>
              </a:rPr>
              <a:t>Assembler</a:t>
            </a:r>
            <a:r>
              <a:rPr lang="fr-FR" sz="2000" dirty="0"/>
              <a:t> le résultat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6075" y="1657573"/>
            <a:ext cx="6696075" cy="1409700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4"/>
          <a:srcRect t="4346"/>
          <a:stretch/>
        </p:blipFill>
        <p:spPr>
          <a:xfrm>
            <a:off x="140835" y="4755020"/>
            <a:ext cx="6040509" cy="1608727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61C1602-55BF-46BB-B2A3-AE1B2ACD48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7596" y="2854063"/>
            <a:ext cx="2625569" cy="3566811"/>
          </a:xfrm>
          <a:prstGeom prst="rect">
            <a:avLst/>
          </a:prstGeom>
        </p:spPr>
      </p:pic>
      <p:sp>
        <p:nvSpPr>
          <p:cNvPr id="13" name="Rectangle à coins arrondis 7">
            <a:extLst>
              <a:ext uri="{FF2B5EF4-FFF2-40B4-BE49-F238E27FC236}">
                <a16:creationId xmlns:a16="http://schemas.microsoft.com/office/drawing/2014/main" id="{A2B9CEFD-2771-44D0-A29D-BD9980F8BA68}"/>
              </a:ext>
            </a:extLst>
          </p:cNvPr>
          <p:cNvSpPr/>
          <p:nvPr/>
        </p:nvSpPr>
        <p:spPr>
          <a:xfrm>
            <a:off x="7445829" y="3193499"/>
            <a:ext cx="862148" cy="490227"/>
          </a:xfrm>
          <a:prstGeom prst="roundRect">
            <a:avLst>
              <a:gd name="adj" fmla="val 10388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à coins arrondis 7">
            <a:extLst>
              <a:ext uri="{FF2B5EF4-FFF2-40B4-BE49-F238E27FC236}">
                <a16:creationId xmlns:a16="http://schemas.microsoft.com/office/drawing/2014/main" id="{4A3CD7D5-0DB3-477F-8B2C-28529F6E1C3B}"/>
              </a:ext>
            </a:extLst>
          </p:cNvPr>
          <p:cNvSpPr/>
          <p:nvPr/>
        </p:nvSpPr>
        <p:spPr>
          <a:xfrm>
            <a:off x="6428106" y="4557112"/>
            <a:ext cx="1679574" cy="337105"/>
          </a:xfrm>
          <a:prstGeom prst="roundRect">
            <a:avLst>
              <a:gd name="adj" fmla="val 10388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4189981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2"/>
          <a:srcRect l="17087"/>
          <a:stretch/>
        </p:blipFill>
        <p:spPr>
          <a:xfrm>
            <a:off x="486213" y="3913667"/>
            <a:ext cx="8555501" cy="2395693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3236976" y="437126"/>
            <a:ext cx="45445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u="sng" dirty="0">
                <a:solidFill>
                  <a:srgbClr val="80276C"/>
                </a:solidFill>
                <a:latin typeface="Arial" panose="020B0604020202020204" pitchFamily="34" charset="0"/>
              </a:rPr>
              <a:t>Surface du DESSOUS</a:t>
            </a:r>
            <a:endParaRPr lang="fr-FR" altLang="fr-FR" sz="800" u="sng" dirty="0">
              <a:solidFill>
                <a:srgbClr val="80276C"/>
              </a:solidFill>
              <a:latin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96297" y="1646415"/>
            <a:ext cx="21829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6198"/>
            <a:r>
              <a:rPr lang="fr-FR" b="1" i="1" u="sng" dirty="0">
                <a:solidFill>
                  <a:srgbClr val="E36B09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2</a:t>
            </a:r>
            <a:r>
              <a:rPr lang="fr-FR" b="1" i="1" u="sng" baseline="30000" dirty="0">
                <a:solidFill>
                  <a:srgbClr val="E36B09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nde</a:t>
            </a:r>
            <a:r>
              <a:rPr lang="fr-FR" b="1" i="1" u="sng" dirty="0">
                <a:solidFill>
                  <a:srgbClr val="E36B09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 Extrapolation</a:t>
            </a:r>
            <a:endParaRPr lang="fr-FR" i="1" dirty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309906" y="2410467"/>
            <a:ext cx="574621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8775" lvl="1" indent="-358775">
              <a:buFont typeface="Arial" panose="020B0604020202020204" pitchFamily="34" charset="0"/>
              <a:buChar char="•"/>
            </a:pPr>
            <a:r>
              <a:rPr lang="fr-FR" sz="2000" b="1" i="1" u="sng" dirty="0"/>
              <a:t>Limites:</a:t>
            </a:r>
            <a:r>
              <a:rPr lang="fr-FR" sz="2000" b="1" i="1" dirty="0"/>
              <a:t> </a:t>
            </a:r>
            <a:r>
              <a:rPr lang="fr-FR" sz="2000" dirty="0"/>
              <a:t>les arêtes de la surface à extrapoler</a:t>
            </a:r>
          </a:p>
          <a:p>
            <a:pPr marL="358775" lvl="1" indent="-358775">
              <a:buFont typeface="Arial" panose="020B0604020202020204" pitchFamily="34" charset="0"/>
              <a:buChar char="•"/>
            </a:pPr>
            <a:endParaRPr lang="fr-FR" sz="2000" dirty="0"/>
          </a:p>
          <a:p>
            <a:pPr marL="358775" lvl="1" indent="-358775">
              <a:buFont typeface="Arial" panose="020B0604020202020204" pitchFamily="34" charset="0"/>
              <a:buChar char="•"/>
            </a:pPr>
            <a:r>
              <a:rPr lang="fr-FR" sz="2000" b="1" i="1" u="sng" dirty="0"/>
              <a:t>Extrapolé:</a:t>
            </a:r>
            <a:r>
              <a:rPr lang="fr-FR" sz="2000" b="1" i="1" dirty="0"/>
              <a:t> </a:t>
            </a:r>
            <a:r>
              <a:rPr lang="fr-FR" sz="2000" dirty="0"/>
              <a:t>La </a:t>
            </a:r>
            <a:r>
              <a:rPr lang="fr-FR" sz="2000" b="1" dirty="0">
                <a:solidFill>
                  <a:srgbClr val="00B050"/>
                </a:solidFill>
              </a:rPr>
              <a:t>1</a:t>
            </a:r>
            <a:r>
              <a:rPr lang="fr-FR" sz="2000" b="1" baseline="30000" dirty="0">
                <a:solidFill>
                  <a:srgbClr val="00B050"/>
                </a:solidFill>
              </a:rPr>
              <a:t>ère</a:t>
            </a:r>
            <a:r>
              <a:rPr lang="fr-FR" sz="2000" b="1" dirty="0">
                <a:solidFill>
                  <a:srgbClr val="00B050"/>
                </a:solidFill>
              </a:rPr>
              <a:t> extrapolation !!!!!</a:t>
            </a:r>
          </a:p>
          <a:p>
            <a:pPr marL="358775" lvl="1" indent="-358775">
              <a:buFont typeface="Arial" panose="020B0604020202020204" pitchFamily="34" charset="0"/>
              <a:buChar char="•"/>
            </a:pPr>
            <a:endParaRPr lang="fr-FR" sz="2000" b="1" dirty="0">
              <a:solidFill>
                <a:srgbClr val="00B050"/>
              </a:solidFill>
            </a:endParaRPr>
          </a:p>
          <a:p>
            <a:pPr marL="358775" lvl="1" indent="-358775">
              <a:buFont typeface="Arial" panose="020B0604020202020204" pitchFamily="34" charset="0"/>
              <a:buChar char="•"/>
            </a:pPr>
            <a:r>
              <a:rPr lang="fr-FR" sz="2000" b="1" dirty="0">
                <a:solidFill>
                  <a:srgbClr val="FF0000"/>
                </a:solidFill>
              </a:rPr>
              <a:t>Assembler</a:t>
            </a:r>
            <a:r>
              <a:rPr lang="fr-FR" sz="2000" dirty="0"/>
              <a:t> le résultat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3"/>
          <a:srcRect l="24339" t="20379" r="17801" b="15254"/>
          <a:stretch/>
        </p:blipFill>
        <p:spPr>
          <a:xfrm>
            <a:off x="449637" y="2287347"/>
            <a:ext cx="755904" cy="741367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31631301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36976" y="437126"/>
            <a:ext cx="45445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u="sng" dirty="0">
                <a:solidFill>
                  <a:srgbClr val="80276C"/>
                </a:solidFill>
                <a:latin typeface="Arial" panose="020B0604020202020204" pitchFamily="34" charset="0"/>
              </a:rPr>
              <a:t>Surface du DESSOUS</a:t>
            </a:r>
            <a:endParaRPr lang="fr-FR" altLang="fr-FR" sz="800" u="sng" dirty="0">
              <a:solidFill>
                <a:srgbClr val="80276C"/>
              </a:solidFill>
              <a:latin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97180" y="1442682"/>
            <a:ext cx="27680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6198"/>
            <a:r>
              <a:rPr lang="fr-FR" b="1" i="1" u="sng" dirty="0">
                <a:solidFill>
                  <a:srgbClr val="E36B09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Organisation de l’arbre</a:t>
            </a:r>
            <a:endParaRPr lang="fr-FR" i="1" dirty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211580" y="3379255"/>
            <a:ext cx="31242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fr-FR" dirty="0"/>
              <a:t>Les éléments sont </a:t>
            </a:r>
            <a:r>
              <a:rPr lang="fr-FR" b="1" dirty="0">
                <a:solidFill>
                  <a:srgbClr val="00B0F0"/>
                </a:solidFill>
              </a:rPr>
              <a:t>nommés</a:t>
            </a:r>
          </a:p>
          <a:p>
            <a:pPr marL="285750" indent="-285750">
              <a:buFontTx/>
              <a:buChar char="-"/>
            </a:pPr>
            <a:endParaRPr lang="fr-FR" b="1" dirty="0">
              <a:solidFill>
                <a:srgbClr val="00B0F0"/>
              </a:solidFill>
            </a:endParaRPr>
          </a:p>
          <a:p>
            <a:pPr marL="285750" indent="-285750">
              <a:buFontTx/>
              <a:buChar char="-"/>
            </a:pPr>
            <a:r>
              <a:rPr lang="fr-FR" dirty="0"/>
              <a:t>L’arbre est </a:t>
            </a:r>
            <a:r>
              <a:rPr lang="fr-FR" b="1" dirty="0">
                <a:solidFill>
                  <a:srgbClr val="00B0F0"/>
                </a:solidFill>
              </a:rPr>
              <a:t>structuré</a:t>
            </a:r>
            <a:endParaRPr lang="fr-FR" dirty="0"/>
          </a:p>
        </p:txBody>
      </p:sp>
      <p:sp>
        <p:nvSpPr>
          <p:cNvPr id="6" name="Rectangle 5"/>
          <p:cNvSpPr/>
          <p:nvPr/>
        </p:nvSpPr>
        <p:spPr>
          <a:xfrm>
            <a:off x="651707" y="2442279"/>
            <a:ext cx="350881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/>
              <a:t>L’arbre ci-contre est un exemple d’organisation </a:t>
            </a:r>
            <a:r>
              <a:rPr lang="fr-FR" u="sng" dirty="0"/>
              <a:t>possible</a:t>
            </a:r>
            <a:r>
              <a:rPr lang="fr-FR" dirty="0"/>
              <a:t>:</a:t>
            </a:r>
          </a:p>
        </p:txBody>
      </p:sp>
      <p:sp>
        <p:nvSpPr>
          <p:cNvPr id="7" name="Rectangle 6"/>
          <p:cNvSpPr/>
          <p:nvPr/>
        </p:nvSpPr>
        <p:spPr>
          <a:xfrm>
            <a:off x="542182" y="4593230"/>
            <a:ext cx="4700377" cy="1477328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fr-FR" dirty="0"/>
              <a:t>La reprise de la CAO (modification de la surface) sera:</a:t>
            </a:r>
          </a:p>
          <a:p>
            <a:pPr marL="625475" indent="-266700">
              <a:buFontTx/>
              <a:buChar char="-"/>
            </a:pPr>
            <a:r>
              <a:rPr lang="fr-FR" dirty="0"/>
              <a:t>Facile</a:t>
            </a:r>
          </a:p>
          <a:p>
            <a:pPr marL="625475" indent="-266700">
              <a:buFontTx/>
              <a:buChar char="-"/>
            </a:pPr>
            <a:r>
              <a:rPr lang="fr-FR" dirty="0"/>
              <a:t>rapide </a:t>
            </a:r>
          </a:p>
          <a:p>
            <a:pPr marL="625475" indent="-266700">
              <a:buFontTx/>
              <a:buChar char="-"/>
            </a:pPr>
            <a:r>
              <a:rPr lang="fr-FR" dirty="0"/>
              <a:t>Réalisable par d’autres concepteurs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6276" y="806458"/>
            <a:ext cx="1999204" cy="567663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34CED96-6A03-486B-9FE8-85D1442A284C}"/>
              </a:ext>
            </a:extLst>
          </p:cNvPr>
          <p:cNvSpPr txBox="1"/>
          <p:nvPr/>
        </p:nvSpPr>
        <p:spPr>
          <a:xfrm>
            <a:off x="5735911" y="787986"/>
            <a:ext cx="1474443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sz="1200" dirty="0"/>
              <a:t>Set Surface_Dessous</a:t>
            </a:r>
          </a:p>
        </p:txBody>
      </p:sp>
    </p:spTree>
    <p:extLst>
      <p:ext uri="{BB962C8B-B14F-4D97-AF65-F5344CB8AC3E}">
        <p14:creationId xmlns:p14="http://schemas.microsoft.com/office/powerpoint/2010/main" val="103255951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6C42D5-F797-476E-A832-E1BCDFA392C6}"/>
              </a:ext>
            </a:extLst>
          </p:cNvPr>
          <p:cNvSpPr/>
          <p:nvPr/>
        </p:nvSpPr>
        <p:spPr>
          <a:xfrm>
            <a:off x="3236976" y="437126"/>
            <a:ext cx="45445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u="sng" dirty="0">
                <a:solidFill>
                  <a:srgbClr val="80276C"/>
                </a:solidFill>
                <a:latin typeface="Arial" panose="020B0604020202020204" pitchFamily="34" charset="0"/>
              </a:rPr>
              <a:t>Surface du POUCE</a:t>
            </a:r>
            <a:br>
              <a:rPr lang="fr-FR" altLang="fr-FR" u="sng" dirty="0">
                <a:solidFill>
                  <a:srgbClr val="80276C"/>
                </a:solidFill>
                <a:latin typeface="Arial" panose="020B0604020202020204" pitchFamily="34" charset="0"/>
              </a:rPr>
            </a:br>
            <a:r>
              <a:rPr lang="fr-FR" altLang="fr-FR" dirty="0">
                <a:solidFill>
                  <a:srgbClr val="80276C"/>
                </a:solidFill>
                <a:latin typeface="Arial" panose="020B0604020202020204" pitchFamily="34" charset="0"/>
              </a:rPr>
              <a:t>Les données</a:t>
            </a:r>
            <a:endParaRPr lang="fr-FR" altLang="fr-FR" sz="800" dirty="0">
              <a:solidFill>
                <a:srgbClr val="80276C"/>
              </a:solidFill>
              <a:latin typeface="Arial" panose="020B0604020202020204" pitchFamily="34" charset="0"/>
            </a:endParaRPr>
          </a:p>
        </p:txBody>
      </p:sp>
      <p:pic>
        <p:nvPicPr>
          <p:cNvPr id="3" name="Graphique 2">
            <a:extLst>
              <a:ext uri="{FF2B5EF4-FFF2-40B4-BE49-F238E27FC236}">
                <a16:creationId xmlns:a16="http://schemas.microsoft.com/office/drawing/2014/main" id="{A60AB6B7-D79E-4307-A23B-B0D1017E50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1015957"/>
            <a:ext cx="9144000" cy="6463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836081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464" y="2893726"/>
            <a:ext cx="8623658" cy="3139156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3236976" y="437126"/>
            <a:ext cx="45445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u="sng" dirty="0">
                <a:solidFill>
                  <a:srgbClr val="80276C"/>
                </a:solidFill>
                <a:latin typeface="Arial" panose="020B0604020202020204" pitchFamily="34" charset="0"/>
              </a:rPr>
              <a:t>Le Pouce</a:t>
            </a:r>
            <a:endParaRPr lang="fr-FR" altLang="fr-FR" sz="800" u="sng" dirty="0">
              <a:solidFill>
                <a:srgbClr val="80276C"/>
              </a:solidFill>
              <a:latin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63092" y="1280786"/>
            <a:ext cx="762939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/>
              <a:t>La poignée du Fry Basket présente un emplacement pour positionner le pouce. </a:t>
            </a:r>
            <a:br>
              <a:rPr lang="fr-FR" dirty="0"/>
            </a:br>
            <a:r>
              <a:rPr lang="fr-FR" dirty="0"/>
              <a:t>(pensez à créer un set et à nommer les éléments)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0284" y="3648080"/>
            <a:ext cx="548548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rgbClr val="00B050"/>
                </a:solidFill>
              </a:rPr>
              <a:t>R28</a:t>
            </a:r>
          </a:p>
        </p:txBody>
      </p:sp>
      <p:sp>
        <p:nvSpPr>
          <p:cNvPr id="7" name="Rectangle 6"/>
          <p:cNvSpPr/>
          <p:nvPr/>
        </p:nvSpPr>
        <p:spPr>
          <a:xfrm>
            <a:off x="6644372" y="2869531"/>
            <a:ext cx="418704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rgbClr val="00B0F0"/>
                </a:solidFill>
              </a:rPr>
              <a:t>23</a:t>
            </a:r>
          </a:p>
        </p:txBody>
      </p:sp>
      <p:sp>
        <p:nvSpPr>
          <p:cNvPr id="8" name="Rectangle 7"/>
          <p:cNvSpPr/>
          <p:nvPr/>
        </p:nvSpPr>
        <p:spPr>
          <a:xfrm>
            <a:off x="2497336" y="3356988"/>
            <a:ext cx="346448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00B0F0"/>
                </a:solidFill>
              </a:rPr>
              <a:t>9</a:t>
            </a:r>
          </a:p>
        </p:txBody>
      </p:sp>
      <p:sp>
        <p:nvSpPr>
          <p:cNvPr id="9" name="Rectangle 8"/>
          <p:cNvSpPr/>
          <p:nvPr/>
        </p:nvSpPr>
        <p:spPr>
          <a:xfrm>
            <a:off x="463092" y="2021047"/>
            <a:ext cx="31271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6198"/>
            <a:r>
              <a:rPr lang="fr-FR" b="1" i="1" u="sng" dirty="0">
                <a:solidFill>
                  <a:srgbClr val="E36B09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1</a:t>
            </a:r>
            <a:r>
              <a:rPr lang="fr-FR" b="1" i="1" u="sng" baseline="30000" dirty="0">
                <a:solidFill>
                  <a:srgbClr val="E36B09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er</a:t>
            </a:r>
            <a:r>
              <a:rPr lang="fr-FR" b="1" i="1" u="sng" dirty="0">
                <a:solidFill>
                  <a:srgbClr val="E36B09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 Elément pour le pouce</a:t>
            </a:r>
            <a:endParaRPr lang="fr-FR" i="1" dirty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7956591" y="5356632"/>
            <a:ext cx="8170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i="1" dirty="0">
                <a:solidFill>
                  <a:srgbClr val="8E2562"/>
                </a:solidFill>
              </a:rPr>
              <a:t>AVANT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634080" y="4371174"/>
            <a:ext cx="9749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i="1" dirty="0">
                <a:solidFill>
                  <a:srgbClr val="8E2562"/>
                </a:solidFill>
              </a:rPr>
              <a:t>ARRIERE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4371856" y="5984956"/>
            <a:ext cx="1048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i="1" dirty="0">
                <a:solidFill>
                  <a:srgbClr val="8E2562"/>
                </a:solidFill>
              </a:rPr>
              <a:t>DESSOUS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4154612" y="3278748"/>
            <a:ext cx="8973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i="1" dirty="0">
                <a:solidFill>
                  <a:srgbClr val="8E2562"/>
                </a:solidFill>
              </a:rPr>
              <a:t>DESSUS</a:t>
            </a:r>
          </a:p>
        </p:txBody>
      </p:sp>
      <p:sp>
        <p:nvSpPr>
          <p:cNvPr id="14" name="Rectangle à coins arrondis 13"/>
          <p:cNvSpPr/>
          <p:nvPr/>
        </p:nvSpPr>
        <p:spPr>
          <a:xfrm>
            <a:off x="6573720" y="2368007"/>
            <a:ext cx="2110856" cy="408623"/>
          </a:xfrm>
          <a:prstGeom prst="roundRect">
            <a:avLst>
              <a:gd name="adj" fmla="val 29721"/>
            </a:avLst>
          </a:prstGeom>
          <a:ln>
            <a:solidFill>
              <a:schemeClr val="tx1"/>
            </a:solidFill>
            <a:prstDash val="dashDot"/>
          </a:ln>
        </p:spPr>
        <p:txBody>
          <a:bodyPr wrap="none">
            <a:spAutoFit/>
          </a:bodyPr>
          <a:lstStyle/>
          <a:p>
            <a:r>
              <a:rPr lang="fr-FR" dirty="0"/>
              <a:t>Dans le </a:t>
            </a:r>
            <a:r>
              <a:rPr lang="fr-FR" dirty="0">
                <a:solidFill>
                  <a:srgbClr val="00B0F0"/>
                </a:solidFill>
              </a:rPr>
              <a:t>plan médian</a:t>
            </a:r>
          </a:p>
        </p:txBody>
      </p:sp>
    </p:spTree>
    <p:extLst>
      <p:ext uri="{BB962C8B-B14F-4D97-AF65-F5344CB8AC3E}">
        <p14:creationId xmlns:p14="http://schemas.microsoft.com/office/powerpoint/2010/main" val="185705006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3"/>
          <a:srcRect t="1185" b="2741"/>
          <a:stretch/>
        </p:blipFill>
        <p:spPr>
          <a:xfrm>
            <a:off x="1253409" y="1878500"/>
            <a:ext cx="3635475" cy="4383403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461263" y="1509169"/>
            <a:ext cx="32794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6198"/>
            <a:r>
              <a:rPr lang="fr-FR" b="1" i="1" u="sng" dirty="0">
                <a:solidFill>
                  <a:srgbClr val="E36B09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2</a:t>
            </a:r>
            <a:r>
              <a:rPr lang="fr-FR" b="1" i="1" u="sng" baseline="30000" dirty="0">
                <a:solidFill>
                  <a:srgbClr val="E36B09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ème</a:t>
            </a:r>
            <a:r>
              <a:rPr lang="fr-FR" b="1" i="1" u="sng" dirty="0">
                <a:solidFill>
                  <a:srgbClr val="E36B09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 Elément pour le pouce</a:t>
            </a:r>
            <a:endParaRPr lang="fr-FR" i="1" dirty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2732633" y="6215603"/>
            <a:ext cx="1048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i="1" dirty="0">
                <a:solidFill>
                  <a:srgbClr val="8E2562"/>
                </a:solidFill>
              </a:rPr>
              <a:t>DESSOUS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1351932" y="2322842"/>
            <a:ext cx="8973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i="1" dirty="0">
                <a:solidFill>
                  <a:srgbClr val="8E2562"/>
                </a:solidFill>
              </a:rPr>
              <a:t>DESSUS</a:t>
            </a:r>
          </a:p>
        </p:txBody>
      </p:sp>
      <p:sp>
        <p:nvSpPr>
          <p:cNvPr id="7" name="Rectangle à coins arrondis 6"/>
          <p:cNvSpPr/>
          <p:nvPr/>
        </p:nvSpPr>
        <p:spPr>
          <a:xfrm>
            <a:off x="4971219" y="1878501"/>
            <a:ext cx="3366058" cy="444341"/>
          </a:xfrm>
          <a:prstGeom prst="roundRect">
            <a:avLst>
              <a:gd name="adj" fmla="val 29721"/>
            </a:avLst>
          </a:prstGeom>
          <a:ln>
            <a:solidFill>
              <a:schemeClr val="tx1"/>
            </a:solidFill>
            <a:prstDash val="dashDot"/>
          </a:ln>
        </p:spPr>
        <p:txBody>
          <a:bodyPr wrap="none">
            <a:spAutoFit/>
          </a:bodyPr>
          <a:lstStyle/>
          <a:p>
            <a:r>
              <a:rPr lang="fr-FR" dirty="0"/>
              <a:t>Dans un plan à 23 du </a:t>
            </a:r>
            <a:r>
              <a:rPr lang="fr-FR" dirty="0">
                <a:solidFill>
                  <a:srgbClr val="00B0F0"/>
                </a:solidFill>
              </a:rPr>
              <a:t>plan Arête</a:t>
            </a:r>
          </a:p>
        </p:txBody>
      </p:sp>
      <p:sp>
        <p:nvSpPr>
          <p:cNvPr id="9" name="Rectangle 8"/>
          <p:cNvSpPr/>
          <p:nvPr/>
        </p:nvSpPr>
        <p:spPr>
          <a:xfrm>
            <a:off x="3022004" y="2450479"/>
            <a:ext cx="548548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rgbClr val="00B050"/>
                </a:solidFill>
              </a:rPr>
              <a:t>R24</a:t>
            </a:r>
          </a:p>
        </p:txBody>
      </p:sp>
      <p:sp>
        <p:nvSpPr>
          <p:cNvPr id="10" name="Rectangle 9"/>
          <p:cNvSpPr/>
          <p:nvPr/>
        </p:nvSpPr>
        <p:spPr>
          <a:xfrm>
            <a:off x="1568377" y="3482861"/>
            <a:ext cx="301686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rgbClr val="00B0F0"/>
                </a:solidFill>
              </a:rPr>
              <a:t>9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236976" y="437126"/>
            <a:ext cx="45445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u="sng" dirty="0">
                <a:solidFill>
                  <a:srgbClr val="80276C"/>
                </a:solidFill>
                <a:latin typeface="Arial" panose="020B0604020202020204" pitchFamily="34" charset="0"/>
              </a:rPr>
              <a:t>Le Pouce</a:t>
            </a:r>
            <a:endParaRPr lang="fr-FR" altLang="fr-FR" sz="800" u="sng" dirty="0">
              <a:solidFill>
                <a:srgbClr val="80276C"/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781864" y="4307476"/>
            <a:ext cx="2691576" cy="923330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dirty="0"/>
              <a:t>A partir de ces 2 éléments, générer l’emplacement du pouce par </a:t>
            </a:r>
            <a:r>
              <a:rPr lang="fr-FR" b="1" dirty="0">
                <a:solidFill>
                  <a:srgbClr val="00B0F0"/>
                </a:solidFill>
              </a:rPr>
              <a:t>balayage</a:t>
            </a:r>
          </a:p>
        </p:txBody>
      </p:sp>
    </p:spTree>
    <p:extLst>
      <p:ext uri="{BB962C8B-B14F-4D97-AF65-F5344CB8AC3E}">
        <p14:creationId xmlns:p14="http://schemas.microsoft.com/office/powerpoint/2010/main" val="1876627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3795" y="1754386"/>
            <a:ext cx="6322671" cy="317889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3236976" y="437126"/>
            <a:ext cx="45445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u="sng" dirty="0">
                <a:solidFill>
                  <a:srgbClr val="80276C"/>
                </a:solidFill>
                <a:latin typeface="Arial" panose="020B0604020202020204" pitchFamily="34" charset="0"/>
              </a:rPr>
              <a:t>Les surfaces</a:t>
            </a:r>
            <a:endParaRPr lang="fr-FR" altLang="fr-FR" sz="800" u="sng" dirty="0">
              <a:solidFill>
                <a:srgbClr val="80276C"/>
              </a:solidFill>
              <a:latin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55342" y="1569720"/>
            <a:ext cx="70328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/>
              <a:t>Dorénavant il va falloir construire la surface finale à partir de ces surfaces.</a:t>
            </a:r>
          </a:p>
        </p:txBody>
      </p:sp>
      <p:sp>
        <p:nvSpPr>
          <p:cNvPr id="8" name="Rectangle 7"/>
          <p:cNvSpPr/>
          <p:nvPr/>
        </p:nvSpPr>
        <p:spPr>
          <a:xfrm>
            <a:off x="569642" y="4735632"/>
            <a:ext cx="63930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/>
              <a:t>Pensez à </a:t>
            </a:r>
            <a:r>
              <a:rPr lang="fr-FR" dirty="0">
                <a:solidFill>
                  <a:srgbClr val="00B0F0"/>
                </a:solidFill>
              </a:rPr>
              <a:t>cacher</a:t>
            </a:r>
            <a:r>
              <a:rPr lang="fr-FR" dirty="0"/>
              <a:t> / </a:t>
            </a:r>
            <a:r>
              <a:rPr lang="fr-FR" dirty="0">
                <a:solidFill>
                  <a:srgbClr val="00B050"/>
                </a:solidFill>
              </a:rPr>
              <a:t>afficher</a:t>
            </a:r>
            <a:r>
              <a:rPr lang="fr-FR" dirty="0"/>
              <a:t> les différents SETS pour plus de facilité.</a:t>
            </a:r>
          </a:p>
        </p:txBody>
      </p:sp>
      <p:sp>
        <p:nvSpPr>
          <p:cNvPr id="9" name="Rectangle 8"/>
          <p:cNvSpPr/>
          <p:nvPr/>
        </p:nvSpPr>
        <p:spPr>
          <a:xfrm>
            <a:off x="569642" y="5252015"/>
            <a:ext cx="39252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Créez</a:t>
            </a:r>
            <a:r>
              <a:rPr lang="fr-FR" dirty="0"/>
              <a:t> un </a:t>
            </a:r>
            <a:r>
              <a:rPr lang="fr-FR" b="1" i="1" dirty="0">
                <a:solidFill>
                  <a:srgbClr val="00B0F0"/>
                </a:solidFill>
              </a:rPr>
              <a:t>SET GEOMETRIQUE « Final » </a:t>
            </a:r>
            <a:endParaRPr lang="fr-FR" dirty="0"/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9642" y="5621347"/>
            <a:ext cx="703780" cy="751173"/>
          </a:xfrm>
          <a:prstGeom prst="rect">
            <a:avLst/>
          </a:prstGeom>
        </p:spPr>
      </p:pic>
      <p:sp>
        <p:nvSpPr>
          <p:cNvPr id="11" name="Rectangle à coins arrondis 10"/>
          <p:cNvSpPr/>
          <p:nvPr/>
        </p:nvSpPr>
        <p:spPr>
          <a:xfrm>
            <a:off x="1364636" y="5702925"/>
            <a:ext cx="6797818" cy="647130"/>
          </a:xfrm>
          <a:prstGeom prst="roundRect">
            <a:avLst>
              <a:gd name="adj" fmla="val 23013"/>
            </a:avLst>
          </a:prstGeom>
          <a:ln w="12700">
            <a:solidFill>
              <a:srgbClr val="FF0000"/>
            </a:solidFill>
            <a:prstDash val="dashDot"/>
          </a:ln>
        </p:spPr>
        <p:txBody>
          <a:bodyPr wrap="square" lIns="36000" tIns="36000" rIns="36000" bIns="36000">
            <a:spAutoFit/>
          </a:bodyPr>
          <a:lstStyle/>
          <a:p>
            <a:pPr algn="ctr"/>
            <a:r>
              <a:rPr lang="fr-FR" sz="1600" dirty="0">
                <a:solidFill>
                  <a:srgbClr val="FF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Utiliser un </a:t>
            </a:r>
            <a:r>
              <a:rPr lang="fr-FR" sz="1600" dirty="0">
                <a:solidFill>
                  <a:srgbClr val="7030A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set géométrique </a:t>
            </a:r>
            <a:r>
              <a:rPr lang="fr-FR" sz="1600" b="1" dirty="0">
                <a:solidFill>
                  <a:srgbClr val="7030A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ORDONNE</a:t>
            </a:r>
            <a:r>
              <a:rPr lang="fr-FR" sz="1600" dirty="0">
                <a:solidFill>
                  <a:srgbClr val="7030A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fr-FR" sz="1600" dirty="0">
                <a:solidFill>
                  <a:srgbClr val="FF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pour </a:t>
            </a:r>
            <a:r>
              <a:rPr lang="fr-FR" sz="1600" b="1" dirty="0">
                <a:solidFill>
                  <a:srgbClr val="00B05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« Final »</a:t>
            </a:r>
            <a:r>
              <a:rPr lang="fr-FR" sz="1600" dirty="0">
                <a:solidFill>
                  <a:srgbClr val="FF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 simplifiera une reprise ultérieure</a:t>
            </a:r>
            <a:endParaRPr lang="fr-FR" sz="1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699111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6DFAB84E-A366-4635-B579-E6AE26391E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6386" y="2022005"/>
            <a:ext cx="3898478" cy="2532447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3236976" y="437126"/>
            <a:ext cx="45445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u="sng" dirty="0">
                <a:solidFill>
                  <a:srgbClr val="80276C"/>
                </a:solidFill>
                <a:latin typeface="Arial" panose="020B0604020202020204" pitchFamily="34" charset="0"/>
              </a:rPr>
              <a:t>Ajustement des surfaces</a:t>
            </a:r>
            <a:endParaRPr lang="fr-FR" altLang="fr-FR" sz="800" u="sng" dirty="0">
              <a:solidFill>
                <a:srgbClr val="80276C"/>
              </a:solidFill>
              <a:latin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34079" y="1315881"/>
            <a:ext cx="32409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6198"/>
            <a:r>
              <a:rPr lang="fr-FR" b="1" i="1" dirty="0">
                <a:solidFill>
                  <a:srgbClr val="E36B09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1</a:t>
            </a:r>
            <a:r>
              <a:rPr lang="fr-FR" b="1" i="1" baseline="30000" dirty="0">
                <a:solidFill>
                  <a:srgbClr val="E36B09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ère</a:t>
            </a:r>
            <a:r>
              <a:rPr lang="fr-FR" b="1" i="1" dirty="0">
                <a:solidFill>
                  <a:srgbClr val="E36B09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 Méthode d’ajustement:</a:t>
            </a:r>
            <a:endParaRPr lang="fr-FR" i="1" dirty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3"/>
          <a:srcRect l="24667" t="17188" r="3333" b="8749"/>
          <a:stretch/>
        </p:blipFill>
        <p:spPr>
          <a:xfrm>
            <a:off x="3616079" y="2316776"/>
            <a:ext cx="631825" cy="554603"/>
          </a:xfrm>
          <a:prstGeom prst="rect">
            <a:avLst/>
          </a:prstGeom>
          <a:ln>
            <a:solidFill>
              <a:srgbClr val="00B0F0"/>
            </a:solidFill>
          </a:ln>
        </p:spPr>
      </p:pic>
      <p:sp>
        <p:nvSpPr>
          <p:cNvPr id="9" name="ZoneTexte 8"/>
          <p:cNvSpPr txBox="1"/>
          <p:nvPr/>
        </p:nvSpPr>
        <p:spPr>
          <a:xfrm>
            <a:off x="1014647" y="2236227"/>
            <a:ext cx="28235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0070C0"/>
                </a:solidFill>
                <a:sym typeface="Wingdings" panose="05000000000000000000" pitchFamily="2" charset="2"/>
              </a:rPr>
              <a:t></a:t>
            </a:r>
            <a:r>
              <a:rPr lang="fr-FR" dirty="0">
                <a:sym typeface="Wingdings" panose="05000000000000000000" pitchFamily="2" charset="2"/>
              </a:rPr>
              <a:t> 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Action « </a:t>
            </a:r>
            <a:r>
              <a:rPr lang="fr-FR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Séparer 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»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30539" y="1868032"/>
            <a:ext cx="27495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Section « </a:t>
            </a:r>
            <a:r>
              <a:rPr lang="fr-FR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Transformer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 »</a:t>
            </a:r>
            <a:endParaRPr lang="fr-FR" dirty="0"/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 rotWithShape="1">
          <a:blip r:embed="rId4"/>
          <a:srcRect l="7566" t="1578" r="7178" b="6207"/>
          <a:stretch/>
        </p:blipFill>
        <p:spPr>
          <a:xfrm>
            <a:off x="3929618" y="5647739"/>
            <a:ext cx="618786" cy="613855"/>
          </a:xfrm>
          <a:prstGeom prst="rect">
            <a:avLst/>
          </a:prstGeom>
        </p:spPr>
      </p:pic>
      <p:sp>
        <p:nvSpPr>
          <p:cNvPr id="12" name="ZoneTexte 11"/>
          <p:cNvSpPr txBox="1"/>
          <p:nvPr/>
        </p:nvSpPr>
        <p:spPr>
          <a:xfrm>
            <a:off x="1106109" y="5628407"/>
            <a:ext cx="27095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0070C0"/>
                </a:solidFill>
                <a:sym typeface="Wingdings" panose="05000000000000000000" pitchFamily="2" charset="2"/>
              </a:rPr>
              <a:t></a:t>
            </a:r>
            <a:r>
              <a:rPr lang="fr-FR" dirty="0">
                <a:sym typeface="Wingdings" panose="05000000000000000000" pitchFamily="2" charset="2"/>
              </a:rPr>
              <a:t> 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Action « </a:t>
            </a:r>
            <a:r>
              <a:rPr lang="fr-FR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Joindre 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»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22000" y="5260212"/>
            <a:ext cx="345668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Section « </a:t>
            </a:r>
            <a:r>
              <a:rPr lang="fr-FR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Fonctions de base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 »</a:t>
            </a:r>
            <a:endParaRPr lang="fr-FR" dirty="0"/>
          </a:p>
        </p:txBody>
      </p:sp>
      <p:sp>
        <p:nvSpPr>
          <p:cNvPr id="14" name="ZoneTexte 13"/>
          <p:cNvSpPr txBox="1"/>
          <p:nvPr/>
        </p:nvSpPr>
        <p:spPr>
          <a:xfrm>
            <a:off x="51413" y="1838883"/>
            <a:ext cx="4587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>
                <a:solidFill>
                  <a:srgbClr val="FF0000"/>
                </a:solidFill>
                <a:sym typeface="Wingdings 2" panose="05020102010507070707" pitchFamily="18" charset="2"/>
              </a:rPr>
              <a:t></a:t>
            </a:r>
            <a:endParaRPr lang="fr-FR" sz="2400" dirty="0">
              <a:solidFill>
                <a:srgbClr val="FF0000"/>
              </a:solidFill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142874" y="5202321"/>
            <a:ext cx="4624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rgbClr val="FF0000"/>
                </a:solidFill>
                <a:sym typeface="Wingdings 2" panose="05020102010507070707" pitchFamily="18" charset="2"/>
              </a:rPr>
              <a:t></a:t>
            </a:r>
            <a:endParaRPr lang="fr-FR" sz="2400" dirty="0">
              <a:solidFill>
                <a:srgbClr val="FF0000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19034" y="3342180"/>
            <a:ext cx="4897352" cy="1477328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fr-FR" i="1" dirty="0"/>
              <a:t>Permet de </a:t>
            </a:r>
            <a:r>
              <a:rPr lang="fr-FR" i="1" dirty="0">
                <a:solidFill>
                  <a:srgbClr val="00B0F0"/>
                </a:solidFill>
              </a:rPr>
              <a:t>diviser</a:t>
            </a:r>
            <a:r>
              <a:rPr lang="fr-FR" i="1" dirty="0"/>
              <a:t> / </a:t>
            </a:r>
            <a:r>
              <a:rPr lang="fr-FR" i="1" dirty="0">
                <a:solidFill>
                  <a:srgbClr val="00B0F0"/>
                </a:solidFill>
              </a:rPr>
              <a:t>couper</a:t>
            </a:r>
            <a:r>
              <a:rPr lang="fr-FR" i="1" dirty="0"/>
              <a:t> </a:t>
            </a:r>
            <a:r>
              <a:rPr lang="fr-FR" b="1" i="1" dirty="0">
                <a:solidFill>
                  <a:srgbClr val="FF0000"/>
                </a:solidFill>
              </a:rPr>
              <a:t>1 seul élément </a:t>
            </a:r>
            <a:r>
              <a:rPr lang="fr-FR" i="1" dirty="0"/>
              <a:t>par </a:t>
            </a:r>
            <a:r>
              <a:rPr lang="fr-FR" b="1" i="1" dirty="0">
                <a:solidFill>
                  <a:schemeClr val="accent6">
                    <a:lumMod val="75000"/>
                  </a:schemeClr>
                </a:solidFill>
              </a:rPr>
              <a:t>d’autres éléments</a:t>
            </a:r>
          </a:p>
          <a:p>
            <a:endParaRPr lang="fr-FR" i="1" dirty="0"/>
          </a:p>
          <a:p>
            <a:r>
              <a:rPr lang="fr-FR" b="1" i="1" u="sng" dirty="0"/>
              <a:t>NB:</a:t>
            </a:r>
            <a:r>
              <a:rPr lang="fr-FR" i="1" dirty="0"/>
              <a:t> Pour ajuster 2 surfaces il faut le faire pour chaque surface !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178155" y="5770000"/>
            <a:ext cx="36458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i="1" dirty="0"/>
              <a:t>Ensuite il faut assembler les surfaces</a:t>
            </a:r>
          </a:p>
        </p:txBody>
      </p:sp>
      <p:cxnSp>
        <p:nvCxnSpPr>
          <p:cNvPr id="19" name="Connecteur droit avec flèche 18"/>
          <p:cNvCxnSpPr>
            <a:cxnSpLocks/>
          </p:cNvCxnSpPr>
          <p:nvPr/>
        </p:nvCxnSpPr>
        <p:spPr>
          <a:xfrm flipV="1">
            <a:off x="3978689" y="2675237"/>
            <a:ext cx="1327157" cy="766097"/>
          </a:xfrm>
          <a:prstGeom prst="straightConnector1">
            <a:avLst/>
          </a:prstGeom>
          <a:ln w="19050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/>
          <p:cNvCxnSpPr/>
          <p:nvPr/>
        </p:nvCxnSpPr>
        <p:spPr>
          <a:xfrm flipV="1">
            <a:off x="4905341" y="3197136"/>
            <a:ext cx="1158004" cy="628554"/>
          </a:xfrm>
          <a:prstGeom prst="straightConnector1">
            <a:avLst/>
          </a:prstGeom>
          <a:ln w="19050">
            <a:solidFill>
              <a:schemeClr val="accent6">
                <a:lumMod val="75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avec flèche 22"/>
          <p:cNvCxnSpPr/>
          <p:nvPr/>
        </p:nvCxnSpPr>
        <p:spPr>
          <a:xfrm flipV="1">
            <a:off x="2180193" y="3827314"/>
            <a:ext cx="2725148" cy="0"/>
          </a:xfrm>
          <a:prstGeom prst="straightConnector1">
            <a:avLst/>
          </a:prstGeom>
          <a:ln w="19050">
            <a:solidFill>
              <a:schemeClr val="accent6">
                <a:lumMod val="75000"/>
              </a:schemeClr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253953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18B3C109-60CB-43D4-AF49-403E897247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7140" y="2497837"/>
            <a:ext cx="3391079" cy="325852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3236976" y="437126"/>
            <a:ext cx="45445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u="sng" dirty="0">
                <a:solidFill>
                  <a:srgbClr val="80276C"/>
                </a:solidFill>
                <a:latin typeface="Arial" panose="020B0604020202020204" pitchFamily="34" charset="0"/>
              </a:rPr>
              <a:t>Ajustement des surfaces</a:t>
            </a:r>
            <a:endParaRPr lang="fr-FR" altLang="fr-FR" sz="800" u="sng" dirty="0">
              <a:solidFill>
                <a:srgbClr val="80276C"/>
              </a:solidFill>
              <a:latin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34079" y="1315881"/>
            <a:ext cx="33178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6198"/>
            <a:r>
              <a:rPr lang="fr-FR" b="1" i="1" dirty="0">
                <a:solidFill>
                  <a:srgbClr val="E36B09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2</a:t>
            </a:r>
            <a:r>
              <a:rPr lang="fr-FR" b="1" i="1" baseline="30000" dirty="0">
                <a:solidFill>
                  <a:srgbClr val="E36B09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ème</a:t>
            </a:r>
            <a:r>
              <a:rPr lang="fr-FR" b="1" i="1" dirty="0">
                <a:solidFill>
                  <a:srgbClr val="E36B09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 Méthode d’ajustement:</a:t>
            </a:r>
            <a:endParaRPr lang="fr-FR" i="1" dirty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1014647" y="2236227"/>
            <a:ext cx="3070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0070C0"/>
                </a:solidFill>
                <a:sym typeface="Wingdings" panose="05000000000000000000" pitchFamily="2" charset="2"/>
              </a:rPr>
              <a:t></a:t>
            </a:r>
            <a:r>
              <a:rPr lang="fr-FR" dirty="0">
                <a:sym typeface="Wingdings" panose="05000000000000000000" pitchFamily="2" charset="2"/>
              </a:rPr>
              <a:t> 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Action « </a:t>
            </a:r>
            <a:r>
              <a:rPr lang="fr-FR" b="1" dirty="0" err="1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Relimitation</a:t>
            </a:r>
            <a:r>
              <a:rPr lang="fr-FR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 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»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00802" y="1950601"/>
            <a:ext cx="27495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Section « </a:t>
            </a:r>
            <a:r>
              <a:rPr lang="fr-FR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Transformer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 »</a:t>
            </a:r>
            <a:endParaRPr lang="fr-FR" dirty="0"/>
          </a:p>
        </p:txBody>
      </p:sp>
      <p:sp>
        <p:nvSpPr>
          <p:cNvPr id="16" name="Rectangle 15"/>
          <p:cNvSpPr/>
          <p:nvPr/>
        </p:nvSpPr>
        <p:spPr>
          <a:xfrm>
            <a:off x="280802" y="3323985"/>
            <a:ext cx="5129397" cy="2585323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fr-FR" i="1" dirty="0" err="1"/>
              <a:t>Relimite</a:t>
            </a:r>
            <a:r>
              <a:rPr lang="fr-FR" i="1" dirty="0"/>
              <a:t> </a:t>
            </a:r>
            <a:r>
              <a:rPr lang="fr-FR" b="1" i="1" dirty="0">
                <a:solidFill>
                  <a:schemeClr val="accent6">
                    <a:lumMod val="75000"/>
                  </a:schemeClr>
                </a:solidFill>
              </a:rPr>
              <a:t>au moins 2 éléments </a:t>
            </a:r>
            <a:r>
              <a:rPr lang="fr-FR" i="1" dirty="0"/>
              <a:t>en les faisant des couper mutuellement.</a:t>
            </a:r>
            <a:br>
              <a:rPr lang="fr-FR" i="1" dirty="0"/>
            </a:br>
            <a:br>
              <a:rPr lang="fr-FR" i="1" dirty="0"/>
            </a:br>
            <a:r>
              <a:rPr lang="fr-FR" i="1" dirty="0"/>
              <a:t>La partie coupée dépendra de la </a:t>
            </a:r>
            <a:r>
              <a:rPr lang="fr-FR" i="1" u="sng" dirty="0"/>
              <a:t>zone cliquée </a:t>
            </a:r>
            <a:r>
              <a:rPr lang="fr-FR" i="1" dirty="0"/>
              <a:t>sur le surface. Pour en changer il suffit de cliquer sur « </a:t>
            </a:r>
            <a:r>
              <a:rPr lang="fr-FR" i="1" dirty="0">
                <a:solidFill>
                  <a:srgbClr val="FF0000"/>
                </a:solidFill>
              </a:rPr>
              <a:t>Autre partie </a:t>
            </a:r>
            <a:r>
              <a:rPr lang="fr-FR" i="1" dirty="0"/>
              <a:t>».</a:t>
            </a:r>
          </a:p>
          <a:p>
            <a:endParaRPr lang="fr-FR" i="1" dirty="0"/>
          </a:p>
          <a:p>
            <a:r>
              <a:rPr lang="fr-FR" b="1" i="1" u="sng" dirty="0"/>
              <a:t>NB:</a:t>
            </a:r>
            <a:r>
              <a:rPr lang="fr-FR" i="1" dirty="0"/>
              <a:t> Après avoir été coupé, les éléments sont assemblés</a:t>
            </a:r>
          </a:p>
        </p:txBody>
      </p:sp>
      <p:pic>
        <p:nvPicPr>
          <p:cNvPr id="20" name="Image 19"/>
          <p:cNvPicPr>
            <a:picLocks noChangeAspect="1"/>
          </p:cNvPicPr>
          <p:nvPr/>
        </p:nvPicPr>
        <p:blipFill rotWithShape="1">
          <a:blip r:embed="rId3"/>
          <a:srcRect l="11016" t="17694" r="18822" b="23430"/>
          <a:stretch/>
        </p:blipFill>
        <p:spPr>
          <a:xfrm>
            <a:off x="4229313" y="2236227"/>
            <a:ext cx="830580" cy="746760"/>
          </a:xfrm>
          <a:prstGeom prst="rect">
            <a:avLst/>
          </a:prstGeom>
          <a:ln>
            <a:solidFill>
              <a:srgbClr val="00B0F0"/>
            </a:solidFill>
          </a:ln>
        </p:spPr>
      </p:pic>
      <p:sp>
        <p:nvSpPr>
          <p:cNvPr id="5" name="Accolade fermante 4"/>
          <p:cNvSpPr/>
          <p:nvPr/>
        </p:nvSpPr>
        <p:spPr>
          <a:xfrm>
            <a:off x="5079917" y="4084320"/>
            <a:ext cx="228600" cy="792480"/>
          </a:xfrm>
          <a:prstGeom prst="rightBrace">
            <a:avLst>
              <a:gd name="adj1" fmla="val 58332"/>
              <a:gd name="adj2" fmla="val 50000"/>
            </a:avLst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Rectangle à coins arrondis 24"/>
          <p:cNvSpPr/>
          <p:nvPr/>
        </p:nvSpPr>
        <p:spPr>
          <a:xfrm>
            <a:off x="7977051" y="3840480"/>
            <a:ext cx="886147" cy="1036320"/>
          </a:xfrm>
          <a:prstGeom prst="roundRect">
            <a:avLst>
              <a:gd name="adj" fmla="val 10388"/>
            </a:avLst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8" name="Connecteur droit avec flèche 27"/>
          <p:cNvCxnSpPr>
            <a:cxnSpLocks/>
            <a:stCxn id="5" idx="1"/>
            <a:endCxn id="25" idx="1"/>
          </p:cNvCxnSpPr>
          <p:nvPr/>
        </p:nvCxnSpPr>
        <p:spPr>
          <a:xfrm flipV="1">
            <a:off x="5308517" y="4358640"/>
            <a:ext cx="2668534" cy="121920"/>
          </a:xfrm>
          <a:prstGeom prst="straightConnector1">
            <a:avLst/>
          </a:prstGeom>
          <a:ln w="19050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244654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DFB9FF04-23E1-4EBC-BE38-BF14C1F034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3217" y="3080520"/>
            <a:ext cx="3355436" cy="3170233"/>
          </a:xfrm>
          <a:prstGeom prst="rect">
            <a:avLst/>
          </a:prstGeom>
        </p:spPr>
      </p:pic>
      <p:pic>
        <p:nvPicPr>
          <p:cNvPr id="16" name="Imag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4434" y="3132622"/>
            <a:ext cx="3911852" cy="1127985"/>
          </a:xfrm>
          <a:prstGeom prst="rect">
            <a:avLst/>
          </a:prstGeom>
        </p:spPr>
      </p:pic>
      <p:pic>
        <p:nvPicPr>
          <p:cNvPr id="15" name="Imag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0993" y="5034589"/>
            <a:ext cx="4133088" cy="91632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236976" y="437126"/>
            <a:ext cx="45445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u="sng" dirty="0">
                <a:solidFill>
                  <a:srgbClr val="80276C"/>
                </a:solidFill>
                <a:latin typeface="Arial" panose="020B0604020202020204" pitchFamily="34" charset="0"/>
              </a:rPr>
              <a:t>Ajustement des surfaces</a:t>
            </a:r>
            <a:endParaRPr lang="fr-FR" altLang="fr-FR" sz="800" u="sng" dirty="0">
              <a:solidFill>
                <a:srgbClr val="80276C"/>
              </a:solidFill>
              <a:latin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61263" y="1509169"/>
            <a:ext cx="44993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6198"/>
            <a:r>
              <a:rPr lang="fr-FR" b="1" i="1" u="sng" dirty="0">
                <a:solidFill>
                  <a:srgbClr val="E36B09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Ajustement Pouce / surface du Dessus</a:t>
            </a:r>
            <a:endParaRPr lang="fr-FR" i="1" dirty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271569" y="2038073"/>
            <a:ext cx="737800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fr-FR" dirty="0">
                <a:solidFill>
                  <a:srgbClr val="00B0F0"/>
                </a:solidFill>
              </a:rPr>
              <a:t>Cacher</a:t>
            </a:r>
            <a:r>
              <a:rPr lang="fr-FR" dirty="0"/>
              <a:t> les SETS autres que celui du « </a:t>
            </a:r>
            <a:r>
              <a:rPr lang="fr-FR" dirty="0">
                <a:solidFill>
                  <a:srgbClr val="00B050"/>
                </a:solidFill>
              </a:rPr>
              <a:t>POUCE</a:t>
            </a:r>
            <a:r>
              <a:rPr lang="fr-FR" dirty="0"/>
              <a:t> », de la « </a:t>
            </a:r>
            <a:r>
              <a:rPr lang="fr-FR" dirty="0">
                <a:solidFill>
                  <a:srgbClr val="FF0000"/>
                </a:solidFill>
              </a:rPr>
              <a:t>Surface du dessus</a:t>
            </a:r>
            <a:r>
              <a:rPr lang="fr-FR" dirty="0"/>
              <a:t> » et le « </a:t>
            </a:r>
            <a:r>
              <a:rPr lang="fr-FR" dirty="0">
                <a:solidFill>
                  <a:srgbClr val="7030A0"/>
                </a:solidFill>
              </a:rPr>
              <a:t>Fina</a:t>
            </a:r>
            <a:r>
              <a:rPr lang="fr-FR" dirty="0"/>
              <a:t>l »</a:t>
            </a:r>
          </a:p>
          <a:p>
            <a:pPr marL="285750" indent="-285750">
              <a:buFontTx/>
              <a:buChar char="-"/>
            </a:pPr>
            <a:r>
              <a:rPr lang="fr-FR" dirty="0"/>
              <a:t>Le set « </a:t>
            </a:r>
            <a:r>
              <a:rPr lang="fr-FR" dirty="0">
                <a:solidFill>
                  <a:srgbClr val="7030A0"/>
                </a:solidFill>
              </a:rPr>
              <a:t>Fina</a:t>
            </a:r>
            <a:r>
              <a:rPr lang="fr-FR" dirty="0"/>
              <a:t>l » doit être le Set Actif (Souligné)</a:t>
            </a:r>
          </a:p>
          <a:p>
            <a:pPr marL="285750" indent="-285750">
              <a:buFontTx/>
              <a:buChar char="-"/>
            </a:pPr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5742432" y="3129530"/>
            <a:ext cx="2267712" cy="120032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5556504" y="3007610"/>
            <a:ext cx="2267712" cy="120032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à coins arrondis 11"/>
          <p:cNvSpPr/>
          <p:nvPr/>
        </p:nvSpPr>
        <p:spPr>
          <a:xfrm>
            <a:off x="3169920" y="4894216"/>
            <a:ext cx="862149" cy="345295"/>
          </a:xfrm>
          <a:prstGeom prst="roundRect">
            <a:avLst>
              <a:gd name="adj" fmla="val 0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3" name="Connecteur droit avec flèche 12"/>
          <p:cNvCxnSpPr>
            <a:cxnSpLocks/>
          </p:cNvCxnSpPr>
          <p:nvPr/>
        </p:nvCxnSpPr>
        <p:spPr>
          <a:xfrm flipH="1">
            <a:off x="4123645" y="4260607"/>
            <a:ext cx="793429" cy="604712"/>
          </a:xfrm>
          <a:prstGeom prst="straightConnector1">
            <a:avLst/>
          </a:prstGeom>
          <a:ln w="19050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avec flèche 16"/>
          <p:cNvCxnSpPr>
            <a:cxnSpLocks/>
          </p:cNvCxnSpPr>
          <p:nvPr/>
        </p:nvCxnSpPr>
        <p:spPr>
          <a:xfrm>
            <a:off x="4123645" y="5178507"/>
            <a:ext cx="1031829" cy="170324"/>
          </a:xfrm>
          <a:prstGeom prst="straightConnector1">
            <a:avLst/>
          </a:prstGeom>
          <a:ln w="19050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5"/>
          <a:srcRect l="11016" t="17694" r="18822" b="23430"/>
          <a:stretch/>
        </p:blipFill>
        <p:spPr>
          <a:xfrm>
            <a:off x="73894" y="2207832"/>
            <a:ext cx="830580" cy="746760"/>
          </a:xfrm>
          <a:prstGeom prst="rect">
            <a:avLst/>
          </a:prstGeom>
          <a:ln>
            <a:solidFill>
              <a:srgbClr val="00B0F0"/>
            </a:solidFill>
          </a:ln>
        </p:spPr>
      </p:pic>
      <p:sp>
        <p:nvSpPr>
          <p:cNvPr id="14" name="Rectangle 13"/>
          <p:cNvSpPr/>
          <p:nvPr/>
        </p:nvSpPr>
        <p:spPr>
          <a:xfrm>
            <a:off x="4977704" y="1508623"/>
            <a:ext cx="36996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i="1" dirty="0"/>
              <a:t>(exemple traité avec la 2</a:t>
            </a:r>
            <a:r>
              <a:rPr lang="fr-FR" i="1" baseline="30000" dirty="0"/>
              <a:t>ème</a:t>
            </a:r>
            <a:r>
              <a:rPr lang="fr-FR" i="1" dirty="0"/>
              <a:t> méthode)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1989722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740" y="4417528"/>
            <a:ext cx="3888804" cy="2060176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6073" y="1677123"/>
            <a:ext cx="5011657" cy="2202927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3236976" y="437126"/>
            <a:ext cx="45445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u="sng" dirty="0">
                <a:solidFill>
                  <a:srgbClr val="80276C"/>
                </a:solidFill>
                <a:latin typeface="Arial" panose="020B0604020202020204" pitchFamily="34" charset="0"/>
              </a:rPr>
              <a:t>Surface Finale</a:t>
            </a:r>
            <a:endParaRPr lang="fr-FR" altLang="fr-FR" sz="800" u="sng" dirty="0">
              <a:solidFill>
                <a:srgbClr val="80276C"/>
              </a:solidFill>
              <a:latin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89460" y="1396306"/>
            <a:ext cx="55688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Résultat</a:t>
            </a:r>
            <a:r>
              <a:rPr lang="fr-FR" dirty="0"/>
              <a:t> obtenu après ajustement de toutes les surfaces: </a:t>
            </a:r>
          </a:p>
        </p:txBody>
      </p:sp>
      <p:sp>
        <p:nvSpPr>
          <p:cNvPr id="8" name="Rectangle 7"/>
          <p:cNvSpPr/>
          <p:nvPr/>
        </p:nvSpPr>
        <p:spPr>
          <a:xfrm>
            <a:off x="489460" y="3964123"/>
            <a:ext cx="47318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Rayonner</a:t>
            </a:r>
            <a:r>
              <a:rPr lang="fr-FR" dirty="0"/>
              <a:t> les arêtes repérées en rouge (R=3mm)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95544" y="5006486"/>
            <a:ext cx="5709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3200" dirty="0">
                <a:solidFill>
                  <a:srgbClr val="FF0000"/>
                </a:solidFill>
                <a:latin typeface="Arial" panose="020B0604020202020204" pitchFamily="34" charset="0"/>
                <a:ea typeface="Arial" panose="020B0604020202020204" pitchFamily="34" charset="0"/>
                <a:sym typeface="Wingdings 3" panose="05040102010807070707" pitchFamily="18" charset="2"/>
              </a:rPr>
              <a:t></a:t>
            </a:r>
            <a:endParaRPr lang="fr-FR" sz="3200" dirty="0">
              <a:solidFill>
                <a:srgbClr val="FF0000"/>
              </a:solidFill>
            </a:endParaRPr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6534" y="4417528"/>
            <a:ext cx="4126254" cy="1537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81322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36976" y="437126"/>
            <a:ext cx="45445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u="sng" dirty="0">
                <a:solidFill>
                  <a:srgbClr val="80276C"/>
                </a:solidFill>
                <a:latin typeface="Arial" panose="020B0604020202020204" pitchFamily="34" charset="0"/>
              </a:rPr>
              <a:t>Partie supérieure:</a:t>
            </a:r>
            <a:r>
              <a:rPr lang="fr-FR" altLang="fr-FR" dirty="0">
                <a:solidFill>
                  <a:srgbClr val="80276C"/>
                </a:solidFill>
                <a:latin typeface="Arial" panose="020B0604020202020204" pitchFamily="34" charset="0"/>
              </a:rPr>
              <a:t> copie du Master</a:t>
            </a:r>
            <a:endParaRPr lang="fr-FR" altLang="fr-FR" sz="800" dirty="0">
              <a:solidFill>
                <a:srgbClr val="80276C"/>
              </a:solidFill>
              <a:latin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4800" y="1328382"/>
            <a:ext cx="33323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6198"/>
            <a:r>
              <a:rPr lang="fr-FR" b="1" i="1" u="sng" dirty="0">
                <a:solidFill>
                  <a:srgbClr val="E36B09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Créer une nouvelle pièce 3D</a:t>
            </a:r>
            <a:endParaRPr lang="fr-FR" i="1" dirty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267751" y="1850306"/>
            <a:ext cx="435055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dirty="0"/>
              <a:t>La nommer « </a:t>
            </a:r>
            <a:r>
              <a:rPr lang="fr-FR" sz="2000" dirty="0">
                <a:solidFill>
                  <a:srgbClr val="00B0F0"/>
                </a:solidFill>
              </a:rPr>
              <a:t>[TP2A] </a:t>
            </a:r>
            <a:r>
              <a:rPr lang="fr-FR" sz="2000" dirty="0" err="1">
                <a:solidFill>
                  <a:srgbClr val="00B0F0"/>
                </a:solidFill>
              </a:rPr>
              <a:t>poignee_sup_Fry</a:t>
            </a:r>
            <a:r>
              <a:rPr lang="fr-FR" sz="2000" dirty="0"/>
              <a:t> »</a:t>
            </a:r>
          </a:p>
        </p:txBody>
      </p:sp>
      <p:sp>
        <p:nvSpPr>
          <p:cNvPr id="5" name="Rectangle 4"/>
          <p:cNvSpPr/>
          <p:nvPr/>
        </p:nvSpPr>
        <p:spPr>
          <a:xfrm>
            <a:off x="304800" y="2325401"/>
            <a:ext cx="38709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6198"/>
            <a:r>
              <a:rPr lang="fr-FR" b="1" i="1" u="sng" dirty="0">
                <a:solidFill>
                  <a:srgbClr val="E36B09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Copier / Lier la poignée complète</a:t>
            </a:r>
            <a:endParaRPr lang="fr-FR" i="1" dirty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117601" y="2847325"/>
            <a:ext cx="522686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sz="2000" dirty="0"/>
              <a:t>Dans le ficher « </a:t>
            </a:r>
            <a:r>
              <a:rPr lang="fr-FR" sz="2000" dirty="0">
                <a:solidFill>
                  <a:srgbClr val="7030A0"/>
                </a:solidFill>
              </a:rPr>
              <a:t>[TP2A] </a:t>
            </a:r>
            <a:r>
              <a:rPr lang="fr-FR" sz="2000" dirty="0" err="1">
                <a:solidFill>
                  <a:srgbClr val="7030A0"/>
                </a:solidFill>
              </a:rPr>
              <a:t>poignee_fryBasket</a:t>
            </a:r>
            <a:r>
              <a:rPr lang="fr-FR" sz="2000" dirty="0"/>
              <a:t> »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1949248" y="3306986"/>
            <a:ext cx="63603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Sélectionner la </a:t>
            </a:r>
            <a:r>
              <a:rPr lang="fr-FR" sz="20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surface_finale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, le </a:t>
            </a:r>
            <a:r>
              <a:rPr lang="fr-FR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plan de Base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, le </a:t>
            </a:r>
            <a:r>
              <a:rPr lang="fr-FR" sz="20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plan Médian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, le </a:t>
            </a:r>
            <a:r>
              <a:rPr lang="fr-FR" sz="20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plan </a:t>
            </a:r>
            <a:r>
              <a:rPr lang="fr-FR" sz="2000" dirty="0" err="1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Arete</a:t>
            </a:r>
            <a:endParaRPr lang="fr-FR" sz="2000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2816620" y="3938591"/>
            <a:ext cx="28235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0070C0"/>
                </a:solidFill>
                <a:sym typeface="Wingdings" panose="05000000000000000000" pitchFamily="2" charset="2"/>
              </a:rPr>
              <a:t></a:t>
            </a:r>
            <a:r>
              <a:rPr lang="fr-FR" dirty="0">
                <a:sym typeface="Wingdings" panose="05000000000000000000" pitchFamily="2" charset="2"/>
              </a:rPr>
              <a:t> </a:t>
            </a:r>
            <a:r>
              <a:rPr lang="fr-F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Copier</a:t>
            </a:r>
            <a:endParaRPr lang="fr-FR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267751" y="4611066"/>
            <a:ext cx="522686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sz="2000" dirty="0"/>
              <a:t>Dans le ficher « </a:t>
            </a:r>
            <a:r>
              <a:rPr lang="fr-FR" sz="2000" dirty="0">
                <a:solidFill>
                  <a:srgbClr val="00B0F0"/>
                </a:solidFill>
              </a:rPr>
              <a:t>[TP2A] </a:t>
            </a:r>
            <a:r>
              <a:rPr lang="fr-FR" sz="2000" dirty="0" err="1">
                <a:solidFill>
                  <a:srgbClr val="00B0F0"/>
                </a:solidFill>
              </a:rPr>
              <a:t>poignee_fryBasket</a:t>
            </a:r>
            <a:r>
              <a:rPr lang="fr-FR" sz="2000" dirty="0"/>
              <a:t> »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2458536" y="5134286"/>
            <a:ext cx="63603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sur la forme 3D </a:t>
            </a:r>
            <a:endParaRPr lang="fr-FR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948392" y="5079269"/>
            <a:ext cx="510144" cy="510144"/>
          </a:xfrm>
          <a:prstGeom prst="rect">
            <a:avLst/>
          </a:prstGeom>
        </p:spPr>
      </p:pic>
      <p:sp>
        <p:nvSpPr>
          <p:cNvPr id="16" name="ZoneTexte 15"/>
          <p:cNvSpPr txBox="1"/>
          <p:nvPr/>
        </p:nvSpPr>
        <p:spPr>
          <a:xfrm>
            <a:off x="2816621" y="5534396"/>
            <a:ext cx="23446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0070C0"/>
                </a:solidFill>
                <a:sym typeface="Wingdings" panose="05000000000000000000" pitchFamily="2" charset="2"/>
              </a:rPr>
              <a:t></a:t>
            </a:r>
            <a:r>
              <a:rPr lang="fr-FR" dirty="0">
                <a:sym typeface="Wingdings" panose="05000000000000000000" pitchFamily="2" charset="2"/>
              </a:rPr>
              <a:t> </a:t>
            </a:r>
            <a:r>
              <a:rPr lang="fr-FR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Collage spécial</a:t>
            </a:r>
            <a:endParaRPr lang="fr-FR" b="1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Image 16"/>
          <p:cNvPicPr>
            <a:picLocks noChangeAspect="1"/>
          </p:cNvPicPr>
          <p:nvPr/>
        </p:nvPicPr>
        <p:blipFill rotWithShape="1">
          <a:blip r:embed="rId3"/>
          <a:srcRect l="2916" t="12128"/>
          <a:stretch/>
        </p:blipFill>
        <p:spPr>
          <a:xfrm>
            <a:off x="4378270" y="5079268"/>
            <a:ext cx="4232685" cy="542814"/>
          </a:xfrm>
          <a:prstGeom prst="rect">
            <a:avLst/>
          </a:prstGeom>
        </p:spPr>
      </p:pic>
      <p:sp>
        <p:nvSpPr>
          <p:cNvPr id="18" name="ZoneTexte 17"/>
          <p:cNvSpPr txBox="1"/>
          <p:nvPr/>
        </p:nvSpPr>
        <p:spPr>
          <a:xfrm>
            <a:off x="3399670" y="5991843"/>
            <a:ext cx="42304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0070C0"/>
                </a:solidFill>
                <a:sym typeface="Wingdings" panose="05000000000000000000" pitchFamily="2" charset="2"/>
              </a:rPr>
              <a:t></a:t>
            </a:r>
            <a:r>
              <a:rPr lang="fr-FR" dirty="0">
                <a:sym typeface="Wingdings" panose="05000000000000000000" pitchFamily="2" charset="2"/>
              </a:rPr>
              <a:t> </a:t>
            </a:r>
            <a:r>
              <a:rPr lang="fr-F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« En tant que résultat avec lien »</a:t>
            </a:r>
            <a:endParaRPr lang="fr-FR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23991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0001" y="1470794"/>
            <a:ext cx="3342956" cy="457703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236976" y="437126"/>
            <a:ext cx="45445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u="sng" dirty="0">
                <a:solidFill>
                  <a:srgbClr val="80276C"/>
                </a:solidFill>
                <a:latin typeface="Arial" panose="020B0604020202020204" pitchFamily="34" charset="0"/>
              </a:rPr>
              <a:t>Partie supérieure:</a:t>
            </a:r>
            <a:r>
              <a:rPr lang="fr-FR" altLang="fr-FR" dirty="0">
                <a:solidFill>
                  <a:srgbClr val="80276C"/>
                </a:solidFill>
                <a:latin typeface="Arial" panose="020B0604020202020204" pitchFamily="34" charset="0"/>
              </a:rPr>
              <a:t> copie du Master</a:t>
            </a:r>
            <a:endParaRPr lang="fr-FR" altLang="fr-FR" sz="800" dirty="0">
              <a:solidFill>
                <a:srgbClr val="80276C"/>
              </a:solidFill>
              <a:latin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71918" y="2128098"/>
            <a:ext cx="5157549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/>
              <a:t>A partir de cet élément, il faut:</a:t>
            </a:r>
          </a:p>
          <a:p>
            <a:endParaRPr lang="fr-FR" sz="2000" dirty="0"/>
          </a:p>
          <a:p>
            <a:r>
              <a:rPr lang="fr-FR" sz="2000" dirty="0"/>
              <a:t>	- symétriser la poignée,</a:t>
            </a:r>
          </a:p>
          <a:p>
            <a:endParaRPr lang="fr-FR" sz="2000" dirty="0"/>
          </a:p>
          <a:p>
            <a:r>
              <a:rPr lang="fr-FR" sz="2000" dirty="0"/>
              <a:t>	- créer le volume (via Part Design).</a:t>
            </a:r>
          </a:p>
        </p:txBody>
      </p:sp>
      <p:sp>
        <p:nvSpPr>
          <p:cNvPr id="5" name="Rectangle à coins arrondis 4"/>
          <p:cNvSpPr/>
          <p:nvPr/>
        </p:nvSpPr>
        <p:spPr>
          <a:xfrm>
            <a:off x="612958" y="4616419"/>
            <a:ext cx="4281054" cy="1049106"/>
          </a:xfrm>
          <a:prstGeom prst="roundRect">
            <a:avLst>
              <a:gd name="adj" fmla="val 0"/>
            </a:avLst>
          </a:prstGeom>
          <a:ln w="12700">
            <a:solidFill>
              <a:srgbClr val="FF0000"/>
            </a:solidFill>
            <a:prstDash val="dashDot"/>
          </a:ln>
        </p:spPr>
        <p:txBody>
          <a:bodyPr wrap="square" lIns="144000" tIns="108000" rIns="108000" bIns="108000">
            <a:spAutoFit/>
          </a:bodyPr>
          <a:lstStyle/>
          <a:p>
            <a:pPr algn="ctr"/>
            <a:r>
              <a:rPr lang="fr-FR" dirty="0">
                <a:solidFill>
                  <a:srgbClr val="FF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Si la forme de la poignée complète est modifiée, il suffit de faire une </a:t>
            </a:r>
            <a:r>
              <a:rPr lang="fr-FR" b="1" dirty="0">
                <a:solidFill>
                  <a:srgbClr val="80276C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mise à jour</a:t>
            </a:r>
            <a:r>
              <a:rPr lang="fr-FR" dirty="0">
                <a:solidFill>
                  <a:srgbClr val="FF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 pour propager les modifications</a:t>
            </a:r>
            <a:endParaRPr lang="fr-F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098801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solidFill>
            <a:srgbClr val="FF0000"/>
          </a:solidFill>
        </a:ln>
      </a:spPr>
      <a:bodyPr rtlCol="0" anchor="ctr"/>
      <a:lstStyle>
        <a:defPPr algn="ctr">
          <a:defRPr>
            <a:solidFill>
              <a:srgbClr val="FF0000"/>
            </a:solidFill>
          </a:defRPr>
        </a:defPPr>
      </a:lstStyle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Thème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C2532CF9D8C8640B12388A7E4C699E9" ma:contentTypeVersion="13" ma:contentTypeDescription="Crée un document." ma:contentTypeScope="" ma:versionID="74fe0bf1e180f28a32ec6eeb1f439aff">
  <xsd:schema xmlns:xsd="http://www.w3.org/2001/XMLSchema" xmlns:xs="http://www.w3.org/2001/XMLSchema" xmlns:p="http://schemas.microsoft.com/office/2006/metadata/properties" xmlns:ns3="9cde9d37-0b48-4ad6-8861-c43e997115ef" xmlns:ns4="8dabef5e-3efc-499b-87c5-18ccc3618744" targetNamespace="http://schemas.microsoft.com/office/2006/metadata/properties" ma:root="true" ma:fieldsID="3147b3640d9a98bf28e7132f87fedf60" ns3:_="" ns4:_="">
    <xsd:import namespace="9cde9d37-0b48-4ad6-8861-c43e997115ef"/>
    <xsd:import namespace="8dabef5e-3efc-499b-87c5-18ccc361874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de9d37-0b48-4ad6-8861-c43e997115e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dabef5e-3efc-499b-87c5-18ccc361874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Partagé avec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Partagé avec dé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Partage du hachage d’indicateur" ma:description="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F4811549-5316-47DF-92C5-F5B08598623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cde9d37-0b48-4ad6-8861-c43e997115ef"/>
    <ds:schemaRef ds:uri="8dabef5e-3efc-499b-87c5-18ccc361874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8A6B374-0796-46B6-A878-9F055E01913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E9B8168-3434-4DE7-8F8E-0F8274A2E8A0}">
  <ds:schemaRefs>
    <ds:schemaRef ds:uri="9cde9d37-0b48-4ad6-8861-c43e997115ef"/>
    <ds:schemaRef ds:uri="http://schemas.microsoft.com/office/2006/documentManagement/types"/>
    <ds:schemaRef ds:uri="http://purl.org/dc/terms/"/>
    <ds:schemaRef ds:uri="http://purl.org/dc/elements/1.1/"/>
    <ds:schemaRef ds:uri="http://purl.org/dc/dcmitype/"/>
    <ds:schemaRef ds:uri="8dabef5e-3efc-499b-87c5-18ccc3618744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12639</TotalTime>
  <Words>2997</Words>
  <Application>Microsoft Office PowerPoint</Application>
  <PresentationFormat>Affichage à l'écran (4:3)</PresentationFormat>
  <Paragraphs>505</Paragraphs>
  <Slides>64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64</vt:i4>
      </vt:variant>
    </vt:vector>
  </HeadingPairs>
  <TitlesOfParts>
    <vt:vector size="71" baseType="lpstr">
      <vt:lpstr>Arial</vt:lpstr>
      <vt:lpstr>Calibri</vt:lpstr>
      <vt:lpstr>Calibri Light</vt:lpstr>
      <vt:lpstr>Helvetica</vt:lpstr>
      <vt:lpstr>Wingdings</vt:lpstr>
      <vt:lpstr>Wingdings 3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KREMER Arnaud</dc:creator>
  <cp:lastModifiedBy>KREMER Arnaud</cp:lastModifiedBy>
  <cp:revision>323</cp:revision>
  <dcterms:created xsi:type="dcterms:W3CDTF">2019-07-18T20:46:18Z</dcterms:created>
  <dcterms:modified xsi:type="dcterms:W3CDTF">2025-09-16T21:23:35Z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0x010100FC2532CF9D8C8640B12388A7E4C699E9</vt:lpwstr>
  </property>
</Properties>
</file>