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2"/>
  </p:notesMasterIdLst>
  <p:handoutMasterIdLst>
    <p:handoutMasterId r:id="rId13"/>
  </p:handoutMasterIdLst>
  <p:sldIdLst>
    <p:sldId id="256" r:id="rId2"/>
    <p:sldId id="329" r:id="rId3"/>
    <p:sldId id="330" r:id="rId4"/>
    <p:sldId id="323" r:id="rId5"/>
    <p:sldId id="322" r:id="rId6"/>
    <p:sldId id="324" r:id="rId7"/>
    <p:sldId id="325" r:id="rId8"/>
    <p:sldId id="327" r:id="rId9"/>
    <p:sldId id="326" r:id="rId10"/>
    <p:sldId id="32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6B09"/>
    <a:srgbClr val="BC9800"/>
    <a:srgbClr val="FFCC00"/>
    <a:srgbClr val="FFCC66"/>
    <a:srgbClr val="FF33CC"/>
    <a:srgbClr val="80276C"/>
    <a:srgbClr val="7030A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29" autoAdjust="0"/>
    <p:restoredTop sz="94660"/>
  </p:normalViewPr>
  <p:slideViewPr>
    <p:cSldViewPr snapToGrid="0">
      <p:cViewPr varScale="1">
        <p:scale>
          <a:sx n="99" d="100"/>
          <a:sy n="99" d="100"/>
        </p:scale>
        <p:origin x="96" y="312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1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D403F-C0D3-4257-A38A-130D42C98E52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ABA4A-1700-41D3-A3BE-5036818EB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795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26D38-034E-4AAC-890A-471F570431B0}" type="datetimeFigureOut">
              <a:rPr lang="fr-FR" smtClean="0"/>
              <a:t>09/02/2026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F7C98-E827-4A75-AE0F-CACC0F731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9018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0396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D45C631-A728-4EB7-BAE4-BB401965E56E}"/>
              </a:ext>
            </a:extLst>
          </p:cNvPr>
          <p:cNvCxnSpPr/>
          <p:nvPr userDrawn="1"/>
        </p:nvCxnSpPr>
        <p:spPr>
          <a:xfrm flipV="1">
            <a:off x="169763" y="6501245"/>
            <a:ext cx="11898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F0D20049-C36E-4788-81E2-815FA84AD74F}"/>
              </a:ext>
            </a:extLst>
          </p:cNvPr>
          <p:cNvSpPr txBox="1"/>
          <p:nvPr userDrawn="1"/>
        </p:nvSpPr>
        <p:spPr>
          <a:xfrm>
            <a:off x="23149" y="6500635"/>
            <a:ext cx="12192000" cy="2769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defTabSz="8970963">
              <a:tabLst>
                <a:tab pos="173038" algn="l"/>
                <a:tab pos="5826125" algn="ctr"/>
                <a:tab pos="11747500" algn="r"/>
              </a:tabLst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CAO 2A	Analyse de modélisation	</a:t>
            </a:r>
            <a:fld id="{2ACD203D-A894-4A2F-8C98-6B1E1B1E838D}" type="slidenum">
              <a:rPr lang="fr-FR" sz="1200" smtClean="0">
                <a:latin typeface="Arial" panose="020B0604020202020204" pitchFamily="34" charset="0"/>
                <a:cs typeface="Arial" panose="020B0604020202020204" pitchFamily="34" charset="0"/>
              </a:rPr>
              <a:pPr defTabSz="8970963">
                <a:tabLst>
                  <a:tab pos="173038" algn="l"/>
                  <a:tab pos="5826125" algn="ctr"/>
                  <a:tab pos="11747500" algn="r"/>
                </a:tabLst>
              </a:pPr>
              <a:t>‹N°›</a:t>
            </a:fld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AA0BB2A-D716-4C10-860B-B2521A8F120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011424" cy="902208"/>
          </a:xfrm>
          <a:prstGeom prst="rect">
            <a:avLst/>
          </a:prstGeom>
        </p:spPr>
      </p:pic>
      <p:pic>
        <p:nvPicPr>
          <p:cNvPr id="11" name="image1.jpeg">
            <a:extLst>
              <a:ext uri="{FF2B5EF4-FFF2-40B4-BE49-F238E27FC236}">
                <a16:creationId xmlns:a16="http://schemas.microsoft.com/office/drawing/2014/main" id="{6AF2120E-4FB2-4452-9DA6-17EDEE41E5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9409" y="761606"/>
            <a:ext cx="608204" cy="14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C07511-66E0-4004-98B2-4A0C657A452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142817" y="77490"/>
            <a:ext cx="925721" cy="85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29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microsoft.com/office/2017/06/relationships/model3d" Target="../media/model3d2.glb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1524000" y="4589692"/>
            <a:ext cx="9144000" cy="1373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68000" tIns="19044" rIns="136800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</a:tabLst>
            </a:pPr>
            <a:r>
              <a:rPr lang="fr-FR" altLang="fr-FR" sz="4400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Analyse de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</a:tabLst>
            </a:pPr>
            <a:r>
              <a:rPr lang="fr-FR" altLang="fr-FR" sz="4400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modélisation surfacique</a:t>
            </a:r>
            <a:endParaRPr lang="fr-FR" altLang="fr-FR" sz="2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1524000" y="187458"/>
            <a:ext cx="9144000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400" u="sng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CAO (2A) - Concevoir</a:t>
            </a:r>
            <a:endParaRPr lang="fr-FR" altLang="fr-FR" sz="9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D8876B-EBE1-4089-9F21-646E33EE1E9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1712" y="790909"/>
            <a:ext cx="7888576" cy="393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370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02396090-2289-4C3E-8811-35C6CF5BD2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299" t="5114" r="2474" b="26043"/>
          <a:stretch/>
        </p:blipFill>
        <p:spPr>
          <a:xfrm>
            <a:off x="3560884" y="254977"/>
            <a:ext cx="7264573" cy="375150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27CEFD6-51A6-42EE-BA43-F4EEE49D746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0" y="3253155"/>
            <a:ext cx="6271803" cy="3177815"/>
          </a:xfrm>
          <a:prstGeom prst="rect">
            <a:avLst/>
          </a:prstGeom>
        </p:spPr>
      </p:pic>
      <p:cxnSp>
        <p:nvCxnSpPr>
          <p:cNvPr id="5" name="Connecteur : en arc 4">
            <a:extLst>
              <a:ext uri="{FF2B5EF4-FFF2-40B4-BE49-F238E27FC236}">
                <a16:creationId xmlns:a16="http://schemas.microsoft.com/office/drawing/2014/main" id="{660AF359-B30D-4DF6-AF8D-EEE11CC5FA78}"/>
              </a:ext>
            </a:extLst>
          </p:cNvPr>
          <p:cNvCxnSpPr>
            <a:stCxn id="2" idx="2"/>
            <a:endCxn id="3" idx="1"/>
          </p:cNvCxnSpPr>
          <p:nvPr/>
        </p:nvCxnSpPr>
        <p:spPr>
          <a:xfrm rot="5400000">
            <a:off x="6314698" y="3963589"/>
            <a:ext cx="835579" cy="921368"/>
          </a:xfrm>
          <a:prstGeom prst="curvedConnector2">
            <a:avLst/>
          </a:prstGeom>
          <a:ln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281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A4109828-2833-40A5-AC1D-F504A5C54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3850" y="544319"/>
            <a:ext cx="11282778" cy="576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265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7B9A0C-1507-40AA-BE2D-682B7BD2B65D}"/>
              </a:ext>
            </a:extLst>
          </p:cNvPr>
          <p:cNvSpPr/>
          <p:nvPr/>
        </p:nvSpPr>
        <p:spPr>
          <a:xfrm>
            <a:off x="4760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Utilisation des symétries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5F3AB9E-FF19-409C-8596-48215B838EF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4711" y="2658977"/>
            <a:ext cx="6102477" cy="294627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B0EB09-8241-4554-8841-C4AC2178F02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8067" y="806458"/>
            <a:ext cx="6290691" cy="3141726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F2C8E8E-160E-48CD-9E24-00FE318D322C}"/>
              </a:ext>
            </a:extLst>
          </p:cNvPr>
          <p:cNvCxnSpPr/>
          <p:nvPr/>
        </p:nvCxnSpPr>
        <p:spPr>
          <a:xfrm flipH="1">
            <a:off x="6493070" y="2793906"/>
            <a:ext cx="655782" cy="785091"/>
          </a:xfrm>
          <a:prstGeom prst="straightConnector1">
            <a:avLst/>
          </a:prstGeom>
          <a:ln w="25400">
            <a:solidFill>
              <a:srgbClr val="80276C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2F6D560D-CC5A-4B87-8393-52919CBCC955}"/>
              </a:ext>
            </a:extLst>
          </p:cNvPr>
          <p:cNvSpPr txBox="1"/>
          <p:nvPr/>
        </p:nvSpPr>
        <p:spPr>
          <a:xfrm>
            <a:off x="1998581" y="5093847"/>
            <a:ext cx="4648452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b="1" i="1" u="sng" dirty="0">
                <a:solidFill>
                  <a:srgbClr val="80276C"/>
                </a:solidFill>
              </a:rPr>
              <a:t>Attention:</a:t>
            </a:r>
          </a:p>
          <a:p>
            <a:pPr algn="ctr"/>
            <a:r>
              <a:rPr lang="fr-FR" b="1" dirty="0">
                <a:solidFill>
                  <a:srgbClr val="80276C"/>
                </a:solidFill>
              </a:rPr>
              <a:t>CONTINUITE</a:t>
            </a:r>
            <a:r>
              <a:rPr lang="fr-FR" dirty="0">
                <a:solidFill>
                  <a:srgbClr val="80276C"/>
                </a:solidFill>
              </a:rPr>
              <a:t> entre </a:t>
            </a:r>
            <a:r>
              <a:rPr lang="fr-FR" dirty="0">
                <a:solidFill>
                  <a:srgbClr val="E36B09"/>
                </a:solidFill>
              </a:rPr>
              <a:t>½ modèle </a:t>
            </a:r>
            <a:r>
              <a:rPr lang="fr-FR" dirty="0">
                <a:solidFill>
                  <a:srgbClr val="80276C"/>
                </a:solidFill>
              </a:rPr>
              <a:t>et </a:t>
            </a:r>
            <a:r>
              <a:rPr lang="fr-FR" dirty="0">
                <a:solidFill>
                  <a:srgbClr val="E36B09"/>
                </a:solidFill>
              </a:rPr>
              <a:t>son symétrique</a:t>
            </a:r>
          </a:p>
          <a:p>
            <a:pPr algn="ctr"/>
            <a:r>
              <a:rPr lang="fr-FR" dirty="0">
                <a:solidFill>
                  <a:srgbClr val="80276C"/>
                </a:solidFill>
              </a:rPr>
              <a:t>(tangence)</a:t>
            </a:r>
          </a:p>
        </p:txBody>
      </p:sp>
    </p:spTree>
    <p:extLst>
      <p:ext uri="{BB962C8B-B14F-4D97-AF65-F5344CB8AC3E}">
        <p14:creationId xmlns:p14="http://schemas.microsoft.com/office/powerpoint/2010/main" val="1216538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760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Décomposition en zones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èle 3D 4">
                <a:extLst>
                  <a:ext uri="{FF2B5EF4-FFF2-40B4-BE49-F238E27FC236}">
                    <a16:creationId xmlns:a16="http://schemas.microsoft.com/office/drawing/2014/main" id="{ECFBD923-3D20-4505-84D1-F2F1051D1CC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68434719"/>
                  </p:ext>
                </p:extLst>
              </p:nvPr>
            </p:nvGraphicFramePr>
            <p:xfrm>
              <a:off x="1844615" y="1036072"/>
              <a:ext cx="8017576" cy="266617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017576" cy="2666177"/>
                    </a:xfrm>
                    <a:prstGeom prst="rect">
                      <a:avLst/>
                    </a:prstGeom>
                  </am3d:spPr>
                  <am3d:camera>
                    <am3d:pos x="0" y="0" z="4814275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430" d="1000000"/>
                    <am3d:preTrans dx="1746852" dy="-1575945" dz="18000000"/>
                    <am3d:scale>
                      <am3d:sx n="1000000" d="1000000"/>
                      <am3d:sy n="1000000" d="1000000"/>
                      <am3d:sz n="1000000" d="1000000"/>
                    </am3d:scale>
                    <am3d:rot ax="-4728255" ay="2372064" az="6436350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822706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èle 3D 4">
                <a:extLst>
                  <a:ext uri="{FF2B5EF4-FFF2-40B4-BE49-F238E27FC236}">
                    <a16:creationId xmlns:a16="http://schemas.microsoft.com/office/drawing/2014/main" id="{ECFBD923-3D20-4505-84D1-F2F1051D1CC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44615" y="1036072"/>
                <a:ext cx="8017576" cy="2666177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D515AC09-7071-4AAD-87E4-D1A0AAC1DB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AFAFAF"/>
              </a:clrFrom>
              <a:clrTo>
                <a:srgbClr val="AFAFA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53053" y="3553177"/>
            <a:ext cx="4571281" cy="22687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985CF3-2515-492A-8DAF-54233394F38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906554">
            <a:off x="2068590" y="4033393"/>
            <a:ext cx="4607939" cy="147377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49603D7-CF7F-4B35-A92C-52B6CDF97FD7}"/>
              </a:ext>
            </a:extLst>
          </p:cNvPr>
          <p:cNvSpPr txBox="1"/>
          <p:nvPr/>
        </p:nvSpPr>
        <p:spPr>
          <a:xfrm>
            <a:off x="8204720" y="5018199"/>
            <a:ext cx="1186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Forme EXT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2BB93DE-EDB8-47A3-81C7-D07B405CF1BC}"/>
              </a:ext>
            </a:extLst>
          </p:cNvPr>
          <p:cNvSpPr txBox="1"/>
          <p:nvPr/>
        </p:nvSpPr>
        <p:spPr>
          <a:xfrm>
            <a:off x="2604953" y="5670818"/>
            <a:ext cx="1160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E36B09"/>
                </a:solidFill>
              </a:rPr>
              <a:t>Forme INT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A71CBC5-E49E-447C-A0E4-4D9887E46D19}"/>
              </a:ext>
            </a:extLst>
          </p:cNvPr>
          <p:cNvSpPr txBox="1"/>
          <p:nvPr/>
        </p:nvSpPr>
        <p:spPr>
          <a:xfrm>
            <a:off x="5556988" y="5768382"/>
            <a:ext cx="1220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Forme VOL</a:t>
            </a:r>
          </a:p>
        </p:txBody>
      </p:sp>
    </p:spTree>
    <p:extLst>
      <p:ext uri="{BB962C8B-B14F-4D97-AF65-F5344CB8AC3E}">
        <p14:creationId xmlns:p14="http://schemas.microsoft.com/office/powerpoint/2010/main" val="296942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5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3d.view.rotation.x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Modèle 3D 1">
                <a:extLst>
                  <a:ext uri="{FF2B5EF4-FFF2-40B4-BE49-F238E27FC236}">
                    <a16:creationId xmlns:a16="http://schemas.microsoft.com/office/drawing/2014/main" id="{42EA5683-0BDC-414B-BA5B-9AC994B8FC0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51379633"/>
                  </p:ext>
                </p:extLst>
              </p:nvPr>
            </p:nvGraphicFramePr>
            <p:xfrm>
              <a:off x="470121" y="975410"/>
              <a:ext cx="9465308" cy="4606811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9465308" cy="4606811"/>
                    </a:xfrm>
                    <a:prstGeom prst="rect">
                      <a:avLst/>
                    </a:prstGeom>
                  </am3d:spPr>
                  <am3d:camera>
                    <am3d:pos x="0" y="0" z="4842689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220" d="1000000"/>
                    <am3d:preTrans dx="1961267" dy="-1769383" dz="22418771"/>
                    <am3d:scale>
                      <am3d:sx n="1000000" d="1000000"/>
                      <am3d:sy n="1000000" d="1000000"/>
                      <am3d:sz n="1000000" d="1000000"/>
                    </am3d:scale>
                    <am3d:rot ax="-1889517" ay="-3086873" az="-9264281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975098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Modèle 3D 1">
                <a:extLst>
                  <a:ext uri="{FF2B5EF4-FFF2-40B4-BE49-F238E27FC236}">
                    <a16:creationId xmlns:a16="http://schemas.microsoft.com/office/drawing/2014/main" id="{42EA5683-0BDC-414B-BA5B-9AC994B8FC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0121" y="975410"/>
                <a:ext cx="9465308" cy="460681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0DBD2151-CAD0-4B98-AD9D-93523A690EA5}"/>
              </a:ext>
            </a:extLst>
          </p:cNvPr>
          <p:cNvSpPr/>
          <p:nvPr/>
        </p:nvSpPr>
        <p:spPr>
          <a:xfrm>
            <a:off x="4760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Forme Extérieure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410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5424E7F-C925-4191-AF7E-CC4E11BBADC6}"/>
              </a:ext>
            </a:extLst>
          </p:cNvPr>
          <p:cNvSpPr txBox="1"/>
          <p:nvPr/>
        </p:nvSpPr>
        <p:spPr>
          <a:xfrm>
            <a:off x="4236419" y="1972030"/>
            <a:ext cx="1640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BC9800"/>
                </a:solidFill>
              </a:rPr>
              <a:t>Surface latérale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425015-726C-416C-8902-8887D64B9126}"/>
              </a:ext>
            </a:extLst>
          </p:cNvPr>
          <p:cNvSpPr txBox="1"/>
          <p:nvPr/>
        </p:nvSpPr>
        <p:spPr>
          <a:xfrm>
            <a:off x="2544147" y="2396695"/>
            <a:ext cx="158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ighlight>
                  <a:srgbClr val="00FFFF"/>
                </a:highlight>
              </a:rPr>
              <a:t>Surface Dessus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F828EC-7D60-41EA-973F-311A81D3E29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56723" y="2156696"/>
            <a:ext cx="8278554" cy="417917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EAEBA65-7A1B-4B24-9F29-F48B206A67EF}"/>
              </a:ext>
            </a:extLst>
          </p:cNvPr>
          <p:cNvSpPr txBox="1"/>
          <p:nvPr/>
        </p:nvSpPr>
        <p:spPr>
          <a:xfrm>
            <a:off x="1721741" y="3326247"/>
            <a:ext cx="955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highlight>
                  <a:srgbClr val="000080"/>
                </a:highlight>
              </a:rPr>
              <a:t>Surface</a:t>
            </a:r>
            <a:br>
              <a:rPr lang="fr-FR" dirty="0">
                <a:solidFill>
                  <a:schemeClr val="bg1"/>
                </a:solidFill>
                <a:highlight>
                  <a:srgbClr val="000080"/>
                </a:highlight>
              </a:rPr>
            </a:br>
            <a:r>
              <a:rPr lang="fr-FR" dirty="0">
                <a:solidFill>
                  <a:schemeClr val="bg1"/>
                </a:solidFill>
                <a:highlight>
                  <a:srgbClr val="000080"/>
                </a:highlight>
              </a:rPr>
              <a:t>Dessous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414BEA-6B18-4037-BFEC-DA5091E55B00}"/>
              </a:ext>
            </a:extLst>
          </p:cNvPr>
          <p:cNvSpPr txBox="1"/>
          <p:nvPr/>
        </p:nvSpPr>
        <p:spPr>
          <a:xfrm>
            <a:off x="7677781" y="2396695"/>
            <a:ext cx="15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ighlight>
                  <a:srgbClr val="FFFF00"/>
                </a:highlight>
              </a:rPr>
              <a:t>Surface Pouce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01CEC3D-A0BD-473F-8F1F-C39B3AF8AD2F}"/>
              </a:ext>
            </a:extLst>
          </p:cNvPr>
          <p:cNvSpPr txBox="1"/>
          <p:nvPr/>
        </p:nvSpPr>
        <p:spPr>
          <a:xfrm>
            <a:off x="7422689" y="5888545"/>
            <a:ext cx="2248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highlight>
                  <a:srgbClr val="FF33CC"/>
                </a:highlight>
              </a:rPr>
              <a:t>Surfaces de </a:t>
            </a:r>
            <a:r>
              <a:rPr lang="fr-FR" dirty="0" err="1">
                <a:solidFill>
                  <a:schemeClr val="bg1"/>
                </a:solidFill>
                <a:highlight>
                  <a:srgbClr val="FF33CC"/>
                </a:highlight>
              </a:rPr>
              <a:t>TANgence</a:t>
            </a:r>
            <a:endParaRPr lang="fr-FR" dirty="0">
              <a:solidFill>
                <a:schemeClr val="bg1"/>
              </a:solidFill>
              <a:highlight>
                <a:srgbClr val="FF33CC"/>
              </a:highlight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36A525A-9ADA-4E8E-9D64-78F4C435E0A1}"/>
              </a:ext>
            </a:extLst>
          </p:cNvPr>
          <p:cNvCxnSpPr>
            <a:cxnSpLocks/>
            <a:stCxn id="3" idx="2"/>
          </p:cNvCxnSpPr>
          <p:nvPr/>
        </p:nvCxnSpPr>
        <p:spPr>
          <a:xfrm flipH="1">
            <a:off x="4799046" y="2341362"/>
            <a:ext cx="257759" cy="765732"/>
          </a:xfrm>
          <a:prstGeom prst="straightConnector1">
            <a:avLst/>
          </a:prstGeom>
          <a:ln w="25400">
            <a:solidFill>
              <a:srgbClr val="BC980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FEEBE3B-020F-4A81-89A4-E3C16741B2EE}"/>
              </a:ext>
            </a:extLst>
          </p:cNvPr>
          <p:cNvSpPr/>
          <p:nvPr/>
        </p:nvSpPr>
        <p:spPr>
          <a:xfrm>
            <a:off x="4760976" y="437127"/>
            <a:ext cx="454456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Forme Extérieure:</a:t>
            </a:r>
            <a:r>
              <a:rPr lang="fr-FR" altLang="fr-FR" dirty="0">
                <a:solidFill>
                  <a:srgbClr val="80276C"/>
                </a:solidFill>
                <a:latin typeface="Arial" panose="020B0604020202020204" pitchFamily="34" charset="0"/>
              </a:rPr>
              <a:t> Approche_1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>
                <a:solidFill>
                  <a:srgbClr val="E36B09"/>
                </a:solidFill>
                <a:latin typeface="Arial" panose="020B0604020202020204" pitchFamily="34" charset="0"/>
              </a:rPr>
              <a:t>Le corps</a:t>
            </a:r>
            <a:endParaRPr lang="fr-FR" altLang="fr-FR" sz="1400" dirty="0">
              <a:solidFill>
                <a:srgbClr val="E36B0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557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FEEBE3B-020F-4A81-89A4-E3C16741B2EE}"/>
              </a:ext>
            </a:extLst>
          </p:cNvPr>
          <p:cNvSpPr/>
          <p:nvPr/>
        </p:nvSpPr>
        <p:spPr>
          <a:xfrm>
            <a:off x="4760976" y="437127"/>
            <a:ext cx="454456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Forme Extérieure:</a:t>
            </a:r>
            <a:r>
              <a:rPr lang="fr-FR" altLang="fr-FR" dirty="0">
                <a:solidFill>
                  <a:srgbClr val="80276C"/>
                </a:solidFill>
                <a:latin typeface="Arial" panose="020B0604020202020204" pitchFamily="34" charset="0"/>
              </a:rPr>
              <a:t> Approche_1</a:t>
            </a:r>
            <a:br>
              <a:rPr lang="fr-FR" altLang="fr-FR" dirty="0">
                <a:solidFill>
                  <a:srgbClr val="80276C"/>
                </a:solidFill>
                <a:latin typeface="Arial" panose="020B0604020202020204" pitchFamily="34" charset="0"/>
              </a:rPr>
            </a:br>
            <a:r>
              <a:rPr lang="fr-FR" altLang="fr-FR" sz="1600" dirty="0">
                <a:solidFill>
                  <a:srgbClr val="E36B09"/>
                </a:solidFill>
                <a:latin typeface="Arial" panose="020B0604020202020204" pitchFamily="34" charset="0"/>
              </a:rPr>
              <a:t>Extrémité</a:t>
            </a:r>
            <a:endParaRPr lang="fr-FR" altLang="fr-FR" sz="800" dirty="0">
              <a:solidFill>
                <a:srgbClr val="E36B09"/>
              </a:solidFill>
              <a:latin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5B42C3-F1CF-44FD-8C79-ED88AB36A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703" y="3268167"/>
            <a:ext cx="3843240" cy="17031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36D13A4-9347-426F-B8BD-708B224E18C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8234" y="3929875"/>
            <a:ext cx="3843240" cy="136717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E665C27-8CAE-478A-8C8A-1B0F425FF1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31662" y="1101972"/>
            <a:ext cx="5673147" cy="227176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C6FB0CD-05F3-42AE-A1CF-DD8C7ED5E3B0}"/>
              </a:ext>
            </a:extLst>
          </p:cNvPr>
          <p:cNvSpPr txBox="1"/>
          <p:nvPr/>
        </p:nvSpPr>
        <p:spPr>
          <a:xfrm>
            <a:off x="4787757" y="5661761"/>
            <a:ext cx="261648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b="1" i="1" u="sng" dirty="0">
                <a:solidFill>
                  <a:srgbClr val="80276C"/>
                </a:solidFill>
              </a:rPr>
              <a:t>Attention:</a:t>
            </a:r>
          </a:p>
          <a:p>
            <a:pPr algn="ctr"/>
            <a:r>
              <a:rPr lang="fr-FR" b="1" dirty="0">
                <a:solidFill>
                  <a:srgbClr val="80276C"/>
                </a:solidFill>
              </a:rPr>
              <a:t>A imposer les tangences !</a:t>
            </a:r>
            <a:endParaRPr lang="fr-FR" dirty="0">
              <a:solidFill>
                <a:srgbClr val="80276C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896F06-8D89-4273-AAFA-D07C44413684}"/>
              </a:ext>
            </a:extLst>
          </p:cNvPr>
          <p:cNvSpPr/>
          <p:nvPr/>
        </p:nvSpPr>
        <p:spPr>
          <a:xfrm>
            <a:off x="1861167" y="1385222"/>
            <a:ext cx="12303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E36B09"/>
                </a:solidFill>
              </a:rPr>
              <a:t> +2 Congés d’arête variables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9C96A82-37BA-46A5-A34E-9DE8D897DC98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3091544" y="1530221"/>
            <a:ext cx="1203649" cy="316666"/>
          </a:xfrm>
          <a:prstGeom prst="straightConnector1">
            <a:avLst/>
          </a:prstGeom>
          <a:ln w="25400">
            <a:solidFill>
              <a:srgbClr val="E36B09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F63F307A-1179-49AA-B28C-327C7EEB5FEC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3091544" y="1846888"/>
            <a:ext cx="1203649" cy="261831"/>
          </a:xfrm>
          <a:prstGeom prst="straightConnector1">
            <a:avLst/>
          </a:prstGeom>
          <a:ln w="25400">
            <a:solidFill>
              <a:srgbClr val="E36B09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775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3FB92D1-C075-457E-A28C-737690180B4B}"/>
              </a:ext>
            </a:extLst>
          </p:cNvPr>
          <p:cNvSpPr/>
          <p:nvPr/>
        </p:nvSpPr>
        <p:spPr>
          <a:xfrm>
            <a:off x="4760976" y="437127"/>
            <a:ext cx="454456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Forme Extérieure:</a:t>
            </a:r>
            <a:r>
              <a:rPr lang="fr-FR" altLang="fr-FR" dirty="0">
                <a:solidFill>
                  <a:srgbClr val="80276C"/>
                </a:solidFill>
                <a:latin typeface="Arial" panose="020B0604020202020204" pitchFamily="34" charset="0"/>
              </a:rPr>
              <a:t> Approche_2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>
                <a:solidFill>
                  <a:srgbClr val="E36B09"/>
                </a:solidFill>
                <a:latin typeface="Arial" panose="020B0604020202020204" pitchFamily="34" charset="0"/>
              </a:rPr>
              <a:t>Le corps</a:t>
            </a:r>
            <a:endParaRPr lang="fr-FR" altLang="fr-FR" sz="1400" dirty="0">
              <a:solidFill>
                <a:srgbClr val="E36B09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F8B738-E37D-4A98-8E60-8C2A7995F32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2499" y="1052679"/>
            <a:ext cx="6909221" cy="36122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558DB0-9E87-4874-B09D-44B31149B1C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66979" y="3429000"/>
            <a:ext cx="5281614" cy="289852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5527401-6338-4D63-81F3-D223C104766D}"/>
              </a:ext>
            </a:extLst>
          </p:cNvPr>
          <p:cNvSpPr txBox="1"/>
          <p:nvPr/>
        </p:nvSpPr>
        <p:spPr>
          <a:xfrm>
            <a:off x="2031496" y="5482156"/>
            <a:ext cx="261648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b="1" i="1" u="sng" dirty="0">
                <a:solidFill>
                  <a:srgbClr val="80276C"/>
                </a:solidFill>
              </a:rPr>
              <a:t>Attention:</a:t>
            </a:r>
          </a:p>
          <a:p>
            <a:pPr algn="ctr"/>
            <a:r>
              <a:rPr lang="fr-FR" b="1" dirty="0">
                <a:solidFill>
                  <a:srgbClr val="80276C"/>
                </a:solidFill>
              </a:rPr>
              <a:t>A imposer les tangences !</a:t>
            </a:r>
            <a:endParaRPr lang="fr-FR" dirty="0">
              <a:solidFill>
                <a:srgbClr val="80276C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7349F0C-2944-494B-9FAA-9AD20782E1A3}"/>
              </a:ext>
            </a:extLst>
          </p:cNvPr>
          <p:cNvSpPr txBox="1"/>
          <p:nvPr/>
        </p:nvSpPr>
        <p:spPr>
          <a:xfrm>
            <a:off x="7422689" y="5528956"/>
            <a:ext cx="2248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highlight>
                  <a:srgbClr val="FF33CC"/>
                </a:highlight>
              </a:rPr>
              <a:t>Surfaces de </a:t>
            </a:r>
            <a:r>
              <a:rPr lang="fr-FR" dirty="0" err="1">
                <a:solidFill>
                  <a:schemeClr val="bg1"/>
                </a:solidFill>
                <a:highlight>
                  <a:srgbClr val="FF33CC"/>
                </a:highlight>
              </a:rPr>
              <a:t>TANgence</a:t>
            </a:r>
            <a:endParaRPr lang="fr-FR" dirty="0">
              <a:solidFill>
                <a:schemeClr val="bg1"/>
              </a:solidFill>
              <a:highlight>
                <a:srgbClr val="FF33CC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1610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287DE6D-3477-434B-9BF9-874E0FBB68D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4588" y="1785216"/>
            <a:ext cx="7362825" cy="36385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65ED46-CCE7-4AFB-9266-FFFC06E71BE5}"/>
              </a:ext>
            </a:extLst>
          </p:cNvPr>
          <p:cNvSpPr/>
          <p:nvPr/>
        </p:nvSpPr>
        <p:spPr>
          <a:xfrm>
            <a:off x="4760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Forme Extérieure:</a:t>
            </a:r>
            <a:r>
              <a:rPr lang="fr-FR" altLang="fr-FR" dirty="0">
                <a:solidFill>
                  <a:srgbClr val="80276C"/>
                </a:solidFill>
                <a:latin typeface="Arial" panose="020B0604020202020204" pitchFamily="34" charset="0"/>
              </a:rPr>
              <a:t> Approche_2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82D2E8-8548-4C96-AB59-7D8F213D1C6C}"/>
              </a:ext>
            </a:extLst>
          </p:cNvPr>
          <p:cNvSpPr txBox="1"/>
          <p:nvPr/>
        </p:nvSpPr>
        <p:spPr>
          <a:xfrm>
            <a:off x="1931237" y="5592991"/>
            <a:ext cx="832952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solidFill>
                  <a:srgbClr val="80276C"/>
                </a:solidFill>
              </a:rPr>
              <a:t>Extrémité du manche gérée de la même façon que la 1</a:t>
            </a:r>
            <a:r>
              <a:rPr lang="fr-FR" baseline="30000" dirty="0">
                <a:solidFill>
                  <a:srgbClr val="80276C"/>
                </a:solidFill>
              </a:rPr>
              <a:t>ère</a:t>
            </a:r>
            <a:r>
              <a:rPr lang="fr-FR" dirty="0">
                <a:solidFill>
                  <a:srgbClr val="80276C"/>
                </a:solidFill>
              </a:rPr>
              <a:t> approche </a:t>
            </a:r>
            <a:r>
              <a:rPr lang="fr-FR" b="1" dirty="0">
                <a:solidFill>
                  <a:srgbClr val="80276C"/>
                </a:solidFill>
              </a:rPr>
              <a:t>(2 Remplissages)</a:t>
            </a:r>
          </a:p>
        </p:txBody>
      </p:sp>
    </p:spTree>
    <p:extLst>
      <p:ext uri="{BB962C8B-B14F-4D97-AF65-F5344CB8AC3E}">
        <p14:creationId xmlns:p14="http://schemas.microsoft.com/office/powerpoint/2010/main" val="16026409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13265</TotalTime>
  <Words>117</Words>
  <Application>Microsoft Office PowerPoint</Application>
  <PresentationFormat>Grand écran</PresentationFormat>
  <Paragraphs>30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KREMER Arnaud</dc:creator>
  <cp:lastModifiedBy>KREMER Arnaud</cp:lastModifiedBy>
  <cp:revision>302</cp:revision>
  <dcterms:created xsi:type="dcterms:W3CDTF">2019-07-18T20:46:18Z</dcterms:created>
  <dcterms:modified xsi:type="dcterms:W3CDTF">2026-02-09T12:25:47Z</dcterms:modified>
</cp:coreProperties>
</file>