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68" r:id="rId3"/>
    <p:sldMasterId id="2147483673" r:id="rId4"/>
  </p:sldMasterIdLst>
  <p:notesMasterIdLst>
    <p:notesMasterId r:id="rId28"/>
  </p:notesMasterIdLst>
  <p:handoutMasterIdLst>
    <p:handoutMasterId r:id="rId29"/>
  </p:handoutMasterIdLst>
  <p:sldIdLst>
    <p:sldId id="481" r:id="rId5"/>
    <p:sldId id="487" r:id="rId6"/>
    <p:sldId id="505" r:id="rId7"/>
    <p:sldId id="488" r:id="rId8"/>
    <p:sldId id="506" r:id="rId9"/>
    <p:sldId id="508" r:id="rId10"/>
    <p:sldId id="521" r:id="rId11"/>
    <p:sldId id="509" r:id="rId12"/>
    <p:sldId id="507" r:id="rId13"/>
    <p:sldId id="515" r:id="rId14"/>
    <p:sldId id="510" r:id="rId15"/>
    <p:sldId id="522" r:id="rId16"/>
    <p:sldId id="511" r:id="rId17"/>
    <p:sldId id="516" r:id="rId18"/>
    <p:sldId id="517" r:id="rId19"/>
    <p:sldId id="518" r:id="rId20"/>
    <p:sldId id="512" r:id="rId21"/>
    <p:sldId id="513" r:id="rId22"/>
    <p:sldId id="519" r:id="rId23"/>
    <p:sldId id="514" r:id="rId24"/>
    <p:sldId id="520" r:id="rId25"/>
    <p:sldId id="497" r:id="rId26"/>
    <p:sldId id="485" r:id="rId27"/>
  </p:sldIdLst>
  <p:sldSz cx="9144000" cy="6858000" type="screen4x3"/>
  <p:notesSz cx="6743700" cy="9875838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8E2562"/>
    <a:srgbClr val="F29400"/>
    <a:srgbClr val="FFA91D"/>
    <a:srgbClr val="5858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F1AB2-1976-4502-BF36-3FF5EA218861}" styleName="Style moyen 4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612" autoAdjust="0"/>
    <p:restoredTop sz="92185" autoAdjust="0"/>
  </p:normalViewPr>
  <p:slideViewPr>
    <p:cSldViewPr>
      <p:cViewPr>
        <p:scale>
          <a:sx n="90" d="100"/>
          <a:sy n="90" d="100"/>
        </p:scale>
        <p:origin x="-1290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4452"/>
    </p:cViewPr>
  </p:sorterViewPr>
  <p:notesViewPr>
    <p:cSldViewPr>
      <p:cViewPr varScale="1">
        <p:scale>
          <a:sx n="68" d="100"/>
          <a:sy n="68" d="100"/>
        </p:scale>
        <p:origin x="-2838" y="-114"/>
      </p:cViewPr>
      <p:guideLst>
        <p:guide orient="horz" pos="3110"/>
        <p:guide pos="212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22471" cy="493256"/>
          </a:xfrm>
          <a:prstGeom prst="rect">
            <a:avLst/>
          </a:prstGeom>
        </p:spPr>
        <p:txBody>
          <a:bodyPr vert="horz" lIns="87657" tIns="43829" rIns="87657" bIns="43829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19723" y="0"/>
            <a:ext cx="2922471" cy="493256"/>
          </a:xfrm>
          <a:prstGeom prst="rect">
            <a:avLst/>
          </a:prstGeom>
        </p:spPr>
        <p:txBody>
          <a:bodyPr vert="horz" lIns="87657" tIns="43829" rIns="87657" bIns="43829" rtlCol="0"/>
          <a:lstStyle>
            <a:lvl1pPr algn="r">
              <a:defRPr sz="1200"/>
            </a:lvl1pPr>
          </a:lstStyle>
          <a:p>
            <a:fld id="{25A3F16D-1712-4793-9C87-4C48A7B4F9BE}" type="datetimeFigureOut">
              <a:rPr lang="fr-FR" smtClean="0"/>
              <a:pPr/>
              <a:t>18/01/2016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2" y="9381050"/>
            <a:ext cx="2922471" cy="493256"/>
          </a:xfrm>
          <a:prstGeom prst="rect">
            <a:avLst/>
          </a:prstGeom>
        </p:spPr>
        <p:txBody>
          <a:bodyPr vert="horz" lIns="87657" tIns="43829" rIns="87657" bIns="43829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19723" y="9381050"/>
            <a:ext cx="2922471" cy="493256"/>
          </a:xfrm>
          <a:prstGeom prst="rect">
            <a:avLst/>
          </a:prstGeom>
        </p:spPr>
        <p:txBody>
          <a:bodyPr vert="horz" lIns="87657" tIns="43829" rIns="87657" bIns="43829" rtlCol="0" anchor="b"/>
          <a:lstStyle>
            <a:lvl1pPr algn="r">
              <a:defRPr sz="1200"/>
            </a:lvl1pPr>
          </a:lstStyle>
          <a:p>
            <a:fld id="{858D1944-F080-4D8D-80CA-C95512DAD157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635828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22471" cy="493256"/>
          </a:xfrm>
          <a:prstGeom prst="rect">
            <a:avLst/>
          </a:prstGeom>
        </p:spPr>
        <p:txBody>
          <a:bodyPr vert="horz" lIns="90838" tIns="45420" rIns="90838" bIns="454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19723" y="0"/>
            <a:ext cx="2922471" cy="493256"/>
          </a:xfrm>
          <a:prstGeom prst="rect">
            <a:avLst/>
          </a:prstGeom>
        </p:spPr>
        <p:txBody>
          <a:bodyPr vert="horz" lIns="90838" tIns="45420" rIns="90838" bIns="454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FAAC4CC-87CE-44FC-A218-FD2713C2800E}" type="datetimeFigureOut">
              <a:rPr lang="fr-FR"/>
              <a:pPr>
                <a:defRPr/>
              </a:pPr>
              <a:t>18/01/2016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838" tIns="45420" rIns="90838" bIns="45420" rtlCol="0" anchor="ctr"/>
          <a:lstStyle/>
          <a:p>
            <a:pPr lvl="0"/>
            <a:endParaRPr lang="fr-FR" noProof="0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4070" y="4690525"/>
            <a:ext cx="5395563" cy="4443898"/>
          </a:xfrm>
          <a:prstGeom prst="rect">
            <a:avLst/>
          </a:prstGeom>
        </p:spPr>
        <p:txBody>
          <a:bodyPr vert="horz" lIns="90838" tIns="45420" rIns="90838" bIns="45420" rtlCol="0"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2" y="9381050"/>
            <a:ext cx="2922471" cy="493256"/>
          </a:xfrm>
          <a:prstGeom prst="rect">
            <a:avLst/>
          </a:prstGeom>
        </p:spPr>
        <p:txBody>
          <a:bodyPr vert="horz" lIns="90838" tIns="45420" rIns="90838" bIns="454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19723" y="9381050"/>
            <a:ext cx="2922471" cy="493256"/>
          </a:xfrm>
          <a:prstGeom prst="rect">
            <a:avLst/>
          </a:prstGeom>
        </p:spPr>
        <p:txBody>
          <a:bodyPr vert="horz" lIns="90838" tIns="45420" rIns="90838" bIns="454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9129799F-19DA-4352-8C0D-A5C62DCFAD37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514638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18</a:t>
            </a:r>
            <a:r>
              <a:rPr lang="fr-FR" baseline="0" dirty="0" smtClean="0"/>
              <a:t> millions de salariés</a:t>
            </a:r>
          </a:p>
          <a:p>
            <a:r>
              <a:rPr lang="fr-FR" baseline="0" dirty="0" smtClean="0"/>
              <a:t>IP = incapacité permanente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29799F-19DA-4352-8C0D-A5C62DCFAD37}" type="slidenum">
              <a:rPr lang="fr-FR" smtClean="0"/>
              <a:pPr>
                <a:defRPr/>
              </a:pPr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701869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CTN comite techniques nationaux</a:t>
            </a:r>
          </a:p>
          <a:p>
            <a:r>
              <a:rPr lang="fr-FR" dirty="0" smtClean="0"/>
              <a:t>BTP 65 AT /1000 salariés soit 42 AT /</a:t>
            </a:r>
            <a:r>
              <a:rPr lang="fr-FR" baseline="0" dirty="0" smtClean="0"/>
              <a:t> 1000000 h travaillées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29799F-19DA-4352-8C0D-A5C62DCFAD37}" type="slidenum">
              <a:rPr lang="fr-FR" smtClean="0"/>
              <a:pPr>
                <a:defRPr/>
              </a:pPr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624289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environnement général qu'il faut prendre en considération. </a:t>
            </a:r>
          </a:p>
          <a:p>
            <a:r>
              <a:rPr lang="fr-FR" dirty="0"/>
              <a:t>Obligation générale de sécurité porte sur tous les risques : machines, risques chimiques, chute de hauteur, aménagement des locaux de travail, RPS.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29799F-19DA-4352-8C0D-A5C62DCFAD37}" type="slidenum">
              <a:rPr lang="fr-FR" smtClean="0"/>
              <a:pPr>
                <a:defRPr/>
              </a:pPr>
              <a:t>10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272456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DREAL Direction Reg de l’environnement,  aménagement et logement</a:t>
            </a:r>
          </a:p>
          <a:p>
            <a:r>
              <a:rPr lang="fr-FR" dirty="0"/>
              <a:t>caisses d'assurance retraite et de la santé au travail sont des organismes du régime général sécurité sociale de France métropolitaine ayant une compétence régionale. Les </a:t>
            </a:r>
            <a:r>
              <a:rPr lang="fr-FR" dirty="0" err="1"/>
              <a:t>Carsat</a:t>
            </a:r>
            <a:r>
              <a:rPr lang="fr-FR" dirty="0"/>
              <a:t> ont succédé, au 1er juillet 2010, aux caisses régionales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29799F-19DA-4352-8C0D-A5C62DCFAD37}" type="slidenum">
              <a:rPr lang="fr-FR" smtClean="0"/>
              <a:pPr>
                <a:defRPr/>
              </a:pPr>
              <a:t>11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303478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DREAL Direction Reg de l’environnement,  aménagement et logement</a:t>
            </a:r>
          </a:p>
          <a:p>
            <a:r>
              <a:rPr lang="fr-FR" dirty="0"/>
              <a:t>caisses d'assurance retraite et de la santé au travail sont des organismes du régime général sécurité sociale de France métropolitaine ayant une compétence régionale. Les </a:t>
            </a:r>
            <a:r>
              <a:rPr lang="fr-FR" dirty="0" err="1"/>
              <a:t>Carsat</a:t>
            </a:r>
            <a:r>
              <a:rPr lang="fr-FR" dirty="0"/>
              <a:t> ont succédé, au 1er juillet 2010, aux caisses régionales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29799F-19DA-4352-8C0D-A5C62DCFAD37}" type="slidenum">
              <a:rPr lang="fr-FR" smtClean="0"/>
              <a:pPr>
                <a:defRPr/>
              </a:pPr>
              <a:t>12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303478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auprès des représentants du personnel, de sa hiérarchie, de la direction de l'entreprise, s'il estime que les conditions ne sont pas réunies pour permettre le maintien d'une sécurité optimale</a:t>
            </a:r>
          </a:p>
          <a:p>
            <a:r>
              <a:rPr lang="fr-FR" dirty="0"/>
              <a:t>droit de retrait pas toujours très facile à mettre en </a:t>
            </a:r>
            <a:r>
              <a:rPr lang="fr-FR" dirty="0" err="1"/>
              <a:t>oeuvre</a:t>
            </a:r>
            <a:r>
              <a:rPr lang="fr-FR" dirty="0"/>
              <a:t> au quotidien pour des raisons de liens juridiques et de subordination entre l'employeur et le salarié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29799F-19DA-4352-8C0D-A5C62DCFAD37}" type="slidenum">
              <a:rPr lang="fr-FR" smtClean="0"/>
              <a:pPr>
                <a:defRPr/>
              </a:pPr>
              <a:t>14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808861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127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894" indent="-285728" defTabSz="965127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2914" indent="-228583" defTabSz="965127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079" indent="-228583" defTabSz="965127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245" indent="-228583" defTabSz="965127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410" indent="-228583" defTabSz="96512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575" indent="-228583" defTabSz="96512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8741" indent="-228583" defTabSz="96512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5907" indent="-228583" defTabSz="96512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BC2D865-ECB4-4906-A871-BF6F78A867FA}" type="datetime4">
              <a:rPr lang="fr-FR" sz="1300">
                <a:solidFill>
                  <a:schemeClr val="bg2"/>
                </a:solidFill>
                <a:latin typeface="Comic Sans MS" pitchFamily="66" charset="0"/>
              </a:rPr>
              <a:pPr eaLnBrk="1" hangingPunct="1"/>
              <a:t>18 janvier 2016</a:t>
            </a:fld>
            <a:endParaRPr lang="fr-FR" sz="1300">
              <a:solidFill>
                <a:schemeClr val="bg2"/>
              </a:solidFill>
              <a:latin typeface="Comic Sans MS" pitchFamily="66" charset="0"/>
            </a:endParaRPr>
          </a:p>
        </p:txBody>
      </p:sp>
      <p:sp>
        <p:nvSpPr>
          <p:cNvPr id="3072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127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894" indent="-285728" defTabSz="965127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2914" indent="-228583" defTabSz="965127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079" indent="-228583" defTabSz="965127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245" indent="-228583" defTabSz="965127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410" indent="-228583" defTabSz="96512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575" indent="-228583" defTabSz="96512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8741" indent="-228583" defTabSz="96512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5907" indent="-228583" defTabSz="96512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7DDA9D3-A099-417F-AE76-E3DAD3478A22}" type="slidenum">
              <a:rPr lang="fr-FR" sz="1300">
                <a:solidFill>
                  <a:schemeClr val="bg2"/>
                </a:solidFill>
                <a:latin typeface="Comic Sans MS" pitchFamily="66" charset="0"/>
              </a:rPr>
              <a:pPr eaLnBrk="1" hangingPunct="1"/>
              <a:t>23</a:t>
            </a:fld>
            <a:endParaRPr lang="fr-FR" sz="1300">
              <a:solidFill>
                <a:schemeClr val="bg2"/>
              </a:solidFill>
              <a:latin typeface="Comic Sans MS" pitchFamily="66" charset="0"/>
            </a:endParaRPr>
          </a:p>
        </p:txBody>
      </p:sp>
      <p:sp>
        <p:nvSpPr>
          <p:cNvPr id="307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3288" y="739775"/>
            <a:ext cx="4937125" cy="3703638"/>
          </a:xfrm>
          <a:ln/>
        </p:spPr>
      </p:sp>
      <p:sp>
        <p:nvSpPr>
          <p:cNvPr id="3072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596" tIns="43298" rIns="86596" bIns="43298"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texte 12"/>
          <p:cNvSpPr>
            <a:spLocks noGrp="1"/>
          </p:cNvSpPr>
          <p:nvPr>
            <p:ph type="body" sz="quarter" idx="12" hasCustomPrompt="1"/>
          </p:nvPr>
        </p:nvSpPr>
        <p:spPr>
          <a:xfrm>
            <a:off x="179512" y="72231"/>
            <a:ext cx="8496300" cy="1052513"/>
          </a:xfrm>
          <a:prstGeom prst="rect">
            <a:avLst/>
          </a:prstGeom>
        </p:spPr>
        <p:txBody>
          <a:bodyPr/>
          <a:lstStyle>
            <a:lvl1pPr>
              <a:buNone/>
              <a:defRPr sz="3000">
                <a:solidFill>
                  <a:srgbClr val="8E2562"/>
                </a:solidFill>
                <a:latin typeface="Arial Black" pitchFamily="34" charset="0"/>
              </a:defRPr>
            </a:lvl1pPr>
          </a:lstStyle>
          <a:p>
            <a:pPr lvl="0"/>
            <a:r>
              <a:rPr lang="fr-FR" dirty="0" smtClean="0"/>
              <a:t>TITRE DE VOTRE PRÉSENTATION</a:t>
            </a:r>
            <a:endParaRPr lang="fr-FR" dirty="0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3" hasCustomPrompt="1"/>
          </p:nvPr>
        </p:nvSpPr>
        <p:spPr>
          <a:xfrm>
            <a:off x="179388" y="1196975"/>
            <a:ext cx="6840537" cy="287338"/>
          </a:xfrm>
          <a:prstGeom prst="rect">
            <a:avLst/>
          </a:prstGeom>
        </p:spPr>
        <p:txBody>
          <a:bodyPr/>
          <a:lstStyle>
            <a:lvl1pPr>
              <a:buNone/>
              <a:defRPr sz="1200" baseline="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pPr lvl="0"/>
            <a:r>
              <a:rPr lang="fr-FR" dirty="0" smtClean="0"/>
              <a:t>VOTRE NOM – DATE </a:t>
            </a:r>
            <a:endParaRPr lang="fr-F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0" y="188640"/>
            <a:ext cx="3238128" cy="434479"/>
          </a:xfrm>
          <a:prstGeom prst="rect">
            <a:avLst/>
          </a:prstGeom>
        </p:spPr>
        <p:txBody>
          <a:bodyPr/>
          <a:lstStyle>
            <a:lvl1pPr algn="l">
              <a:defRPr sz="200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r>
              <a:rPr lang="fr-FR" dirty="0" smtClean="0"/>
              <a:t>Sommaire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2123728" y="1124744"/>
            <a:ext cx="6400800" cy="36004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1">
                <a:solidFill>
                  <a:srgbClr val="F29400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Titre de la page</a:t>
            </a:r>
            <a:endParaRPr lang="fr-FR" dirty="0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0" hasCustomPrompt="1"/>
          </p:nvPr>
        </p:nvSpPr>
        <p:spPr>
          <a:xfrm>
            <a:off x="2123728" y="1628800"/>
            <a:ext cx="3600450" cy="1368425"/>
          </a:xfrm>
          <a:prstGeom prst="rect">
            <a:avLst/>
          </a:prstGeom>
        </p:spPr>
        <p:txBody>
          <a:bodyPr/>
          <a:lstStyle>
            <a:lvl1pPr>
              <a:buClr>
                <a:srgbClr val="8E2562"/>
              </a:buClr>
              <a:buFont typeface="Wingdings 3" pitchFamily="18" charset="2"/>
              <a:buChar char=""/>
              <a:defRPr sz="1200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fr-FR" dirty="0" smtClean="0"/>
              <a:t>Titre 1</a:t>
            </a:r>
          </a:p>
          <a:p>
            <a:pPr lvl="0"/>
            <a:r>
              <a:rPr lang="fr-FR" dirty="0" smtClean="0"/>
              <a:t>Titre 2</a:t>
            </a:r>
            <a:endParaRPr lang="fr-FR" dirty="0"/>
          </a:p>
        </p:txBody>
      </p:sp>
      <p:sp>
        <p:nvSpPr>
          <p:cNvPr id="12" name="Espace réservé du contenu 15"/>
          <p:cNvSpPr>
            <a:spLocks noGrp="1"/>
          </p:cNvSpPr>
          <p:nvPr>
            <p:ph sz="quarter" idx="14" hasCustomPrompt="1"/>
          </p:nvPr>
        </p:nvSpPr>
        <p:spPr>
          <a:xfrm>
            <a:off x="179512" y="6596782"/>
            <a:ext cx="4464050" cy="360610"/>
          </a:xfrm>
          <a:prstGeom prst="rect">
            <a:avLst/>
          </a:prstGeom>
        </p:spPr>
        <p:txBody>
          <a:bodyPr/>
          <a:lstStyle>
            <a:lvl1pPr>
              <a:buNone/>
              <a:defRPr sz="120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pPr lvl="0"/>
            <a:r>
              <a:rPr lang="fr-FR" dirty="0" smtClean="0"/>
              <a:t>Nom de la présentation - date</a:t>
            </a:r>
            <a:endParaRPr lang="fr-FR" dirty="0"/>
          </a:p>
        </p:txBody>
      </p:sp>
      <p:sp>
        <p:nvSpPr>
          <p:cNvPr id="14" name="ZoneTexte 13"/>
          <p:cNvSpPr txBox="1"/>
          <p:nvPr userDrawn="1"/>
        </p:nvSpPr>
        <p:spPr>
          <a:xfrm>
            <a:off x="8639944" y="6453336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2426FE7F-A6EC-458D-A7B2-4AD4B961CD84}" type="slidenum">
              <a:rPr lang="fr-FR" sz="1200" smtClean="0">
                <a:solidFill>
                  <a:prstClr val="white"/>
                </a:solidFill>
                <a:latin typeface="Arial Black" pitchFamily="34" charset="0"/>
              </a:rPr>
              <a:pPr/>
              <a:t>‹N°›</a:t>
            </a:fld>
            <a:endParaRPr lang="fr-FR" sz="1200" dirty="0">
              <a:solidFill>
                <a:prstClr val="white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6122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0" y="188640"/>
            <a:ext cx="3238128" cy="434479"/>
          </a:xfrm>
          <a:prstGeom prst="rect">
            <a:avLst/>
          </a:prstGeom>
        </p:spPr>
        <p:txBody>
          <a:bodyPr/>
          <a:lstStyle>
            <a:lvl1pPr algn="l">
              <a:defRPr sz="200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r>
              <a:rPr lang="fr-FR" dirty="0" smtClean="0"/>
              <a:t>Titre du chapitre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2123728" y="1124744"/>
            <a:ext cx="6400800" cy="36004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1">
                <a:solidFill>
                  <a:srgbClr val="F29400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Titre de la page</a:t>
            </a:r>
            <a:endParaRPr lang="fr-FR" dirty="0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0" hasCustomPrompt="1"/>
          </p:nvPr>
        </p:nvSpPr>
        <p:spPr>
          <a:xfrm>
            <a:off x="2123728" y="1628800"/>
            <a:ext cx="3600450" cy="1368425"/>
          </a:xfrm>
          <a:prstGeom prst="rect">
            <a:avLst/>
          </a:prstGeom>
        </p:spPr>
        <p:txBody>
          <a:bodyPr/>
          <a:lstStyle>
            <a:lvl1pPr>
              <a:buNone/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fr-FR" dirty="0" smtClean="0"/>
              <a:t>Texte</a:t>
            </a:r>
            <a:endParaRPr lang="fr-FR" dirty="0"/>
          </a:p>
        </p:txBody>
      </p:sp>
      <p:sp>
        <p:nvSpPr>
          <p:cNvPr id="15" name="Espace réservé pour une image  14"/>
          <p:cNvSpPr>
            <a:spLocks noGrp="1"/>
          </p:cNvSpPr>
          <p:nvPr>
            <p:ph type="pic" sz="quarter" idx="11"/>
          </p:nvPr>
        </p:nvSpPr>
        <p:spPr>
          <a:xfrm>
            <a:off x="179512" y="1124744"/>
            <a:ext cx="1800225" cy="1584325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12" hasCustomPrompt="1"/>
          </p:nvPr>
        </p:nvSpPr>
        <p:spPr>
          <a:xfrm>
            <a:off x="179512" y="2997200"/>
            <a:ext cx="1800200" cy="1151880"/>
          </a:xfrm>
          <a:prstGeom prst="rect">
            <a:avLst/>
          </a:prstGeom>
        </p:spPr>
        <p:txBody>
          <a:bodyPr/>
          <a:lstStyle>
            <a:lvl1pPr>
              <a:buNone/>
              <a:defRPr sz="1200" b="1">
                <a:solidFill>
                  <a:srgbClr val="8E256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fr-FR" dirty="0" smtClean="0"/>
              <a:t>Relance</a:t>
            </a:r>
            <a:endParaRPr lang="fr-FR" dirty="0"/>
          </a:p>
        </p:txBody>
      </p:sp>
      <p:sp>
        <p:nvSpPr>
          <p:cNvPr id="16" name="Espace réservé du contenu 15"/>
          <p:cNvSpPr>
            <a:spLocks noGrp="1"/>
          </p:cNvSpPr>
          <p:nvPr>
            <p:ph sz="quarter" idx="14" hasCustomPrompt="1"/>
          </p:nvPr>
        </p:nvSpPr>
        <p:spPr>
          <a:xfrm>
            <a:off x="179512" y="6596782"/>
            <a:ext cx="4464050" cy="360610"/>
          </a:xfrm>
          <a:prstGeom prst="rect">
            <a:avLst/>
          </a:prstGeom>
        </p:spPr>
        <p:txBody>
          <a:bodyPr/>
          <a:lstStyle>
            <a:lvl1pPr>
              <a:buNone/>
              <a:defRPr sz="120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pPr lvl="0"/>
            <a:r>
              <a:rPr lang="fr-FR" dirty="0" smtClean="0"/>
              <a:t>Nom de la présentation - date</a:t>
            </a:r>
            <a:endParaRPr lang="fr-FR" dirty="0"/>
          </a:p>
        </p:txBody>
      </p:sp>
      <p:sp>
        <p:nvSpPr>
          <p:cNvPr id="21" name="ZoneTexte 20"/>
          <p:cNvSpPr txBox="1"/>
          <p:nvPr userDrawn="1"/>
        </p:nvSpPr>
        <p:spPr>
          <a:xfrm>
            <a:off x="8639944" y="6453336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2426FE7F-A6EC-458D-A7B2-4AD4B961CD84}" type="slidenum">
              <a:rPr lang="fr-FR" sz="1200" smtClean="0">
                <a:solidFill>
                  <a:prstClr val="white"/>
                </a:solidFill>
                <a:latin typeface="Arial Black" pitchFamily="34" charset="0"/>
              </a:rPr>
              <a:pPr/>
              <a:t>‹N°›</a:t>
            </a:fld>
            <a:endParaRPr lang="fr-FR" sz="1200" dirty="0">
              <a:solidFill>
                <a:prstClr val="white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46560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0" y="188640"/>
            <a:ext cx="3238128" cy="434479"/>
          </a:xfrm>
          <a:prstGeom prst="rect">
            <a:avLst/>
          </a:prstGeom>
        </p:spPr>
        <p:txBody>
          <a:bodyPr/>
          <a:lstStyle>
            <a:lvl1pPr algn="l">
              <a:defRPr sz="200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r>
              <a:rPr lang="fr-FR" dirty="0" smtClean="0"/>
              <a:t>Titre du chapitre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2123728" y="1124744"/>
            <a:ext cx="6400800" cy="36004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1">
                <a:solidFill>
                  <a:srgbClr val="F29400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Titre de la page</a:t>
            </a:r>
            <a:endParaRPr lang="fr-FR" dirty="0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0" hasCustomPrompt="1"/>
          </p:nvPr>
        </p:nvSpPr>
        <p:spPr>
          <a:xfrm>
            <a:off x="2123728" y="1628800"/>
            <a:ext cx="3600450" cy="1368425"/>
          </a:xfrm>
          <a:prstGeom prst="rect">
            <a:avLst/>
          </a:prstGeom>
        </p:spPr>
        <p:txBody>
          <a:bodyPr/>
          <a:lstStyle>
            <a:lvl1pPr>
              <a:buNone/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fr-FR" dirty="0" smtClean="0"/>
              <a:t>Texte</a:t>
            </a:r>
            <a:endParaRPr lang="fr-FR" dirty="0"/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12" hasCustomPrompt="1"/>
          </p:nvPr>
        </p:nvSpPr>
        <p:spPr>
          <a:xfrm>
            <a:off x="179512" y="1124744"/>
            <a:ext cx="1800200" cy="1151880"/>
          </a:xfrm>
          <a:prstGeom prst="rect">
            <a:avLst/>
          </a:prstGeom>
        </p:spPr>
        <p:txBody>
          <a:bodyPr/>
          <a:lstStyle>
            <a:lvl1pPr>
              <a:buNone/>
              <a:defRPr sz="1200" b="1">
                <a:solidFill>
                  <a:srgbClr val="8E256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fr-FR" dirty="0" smtClean="0"/>
              <a:t>Relance</a:t>
            </a:r>
            <a:endParaRPr lang="fr-FR" dirty="0"/>
          </a:p>
        </p:txBody>
      </p:sp>
      <p:sp>
        <p:nvSpPr>
          <p:cNvPr id="9" name="Espace réservé du contenu 15"/>
          <p:cNvSpPr>
            <a:spLocks noGrp="1"/>
          </p:cNvSpPr>
          <p:nvPr>
            <p:ph sz="quarter" idx="14" hasCustomPrompt="1"/>
          </p:nvPr>
        </p:nvSpPr>
        <p:spPr>
          <a:xfrm>
            <a:off x="179512" y="6596782"/>
            <a:ext cx="4464050" cy="360610"/>
          </a:xfrm>
          <a:prstGeom prst="rect">
            <a:avLst/>
          </a:prstGeom>
        </p:spPr>
        <p:txBody>
          <a:bodyPr/>
          <a:lstStyle>
            <a:lvl1pPr>
              <a:buNone/>
              <a:defRPr sz="120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pPr lvl="0"/>
            <a:r>
              <a:rPr lang="fr-FR" dirty="0" smtClean="0"/>
              <a:t>Nom de la présentation - date</a:t>
            </a:r>
            <a:endParaRPr lang="fr-FR" dirty="0"/>
          </a:p>
        </p:txBody>
      </p:sp>
      <p:sp>
        <p:nvSpPr>
          <p:cNvPr id="14" name="ZoneTexte 13"/>
          <p:cNvSpPr txBox="1"/>
          <p:nvPr userDrawn="1"/>
        </p:nvSpPr>
        <p:spPr>
          <a:xfrm>
            <a:off x="8639944" y="6453336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2426FE7F-A6EC-458D-A7B2-4AD4B961CD84}" type="slidenum">
              <a:rPr lang="fr-FR" sz="1200" smtClean="0">
                <a:solidFill>
                  <a:prstClr val="white"/>
                </a:solidFill>
                <a:latin typeface="Arial Black" pitchFamily="34" charset="0"/>
              </a:rPr>
              <a:pPr/>
              <a:t>‹N°›</a:t>
            </a:fld>
            <a:endParaRPr lang="fr-FR" sz="1200" dirty="0">
              <a:solidFill>
                <a:prstClr val="white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2610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0" y="188640"/>
            <a:ext cx="3238128" cy="434479"/>
          </a:xfrm>
          <a:prstGeom prst="rect">
            <a:avLst/>
          </a:prstGeom>
        </p:spPr>
        <p:txBody>
          <a:bodyPr/>
          <a:lstStyle>
            <a:lvl1pPr algn="l">
              <a:defRPr sz="200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r>
              <a:rPr lang="fr-FR" dirty="0" smtClean="0"/>
              <a:t>Sommaire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2123728" y="1124744"/>
            <a:ext cx="6400800" cy="36004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1">
                <a:solidFill>
                  <a:srgbClr val="F29400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Titre de la page</a:t>
            </a:r>
            <a:endParaRPr lang="fr-FR" dirty="0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0" hasCustomPrompt="1"/>
          </p:nvPr>
        </p:nvSpPr>
        <p:spPr>
          <a:xfrm>
            <a:off x="2123728" y="1628800"/>
            <a:ext cx="3600450" cy="1368425"/>
          </a:xfrm>
          <a:prstGeom prst="rect">
            <a:avLst/>
          </a:prstGeom>
        </p:spPr>
        <p:txBody>
          <a:bodyPr/>
          <a:lstStyle>
            <a:lvl1pPr>
              <a:buClr>
                <a:srgbClr val="8E2562"/>
              </a:buClr>
              <a:buFont typeface="Wingdings 3" pitchFamily="18" charset="2"/>
              <a:buChar char=""/>
              <a:defRPr sz="1200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fr-FR" dirty="0" smtClean="0"/>
              <a:t>Titre 1</a:t>
            </a:r>
          </a:p>
          <a:p>
            <a:pPr lvl="0"/>
            <a:r>
              <a:rPr lang="fr-FR" dirty="0" smtClean="0"/>
              <a:t>Titre 2</a:t>
            </a:r>
            <a:endParaRPr lang="fr-FR" dirty="0"/>
          </a:p>
        </p:txBody>
      </p:sp>
      <p:sp>
        <p:nvSpPr>
          <p:cNvPr id="12" name="Espace réservé du contenu 15"/>
          <p:cNvSpPr>
            <a:spLocks noGrp="1"/>
          </p:cNvSpPr>
          <p:nvPr>
            <p:ph sz="quarter" idx="14" hasCustomPrompt="1"/>
          </p:nvPr>
        </p:nvSpPr>
        <p:spPr>
          <a:xfrm>
            <a:off x="179512" y="6596782"/>
            <a:ext cx="4464050" cy="360610"/>
          </a:xfrm>
          <a:prstGeom prst="rect">
            <a:avLst/>
          </a:prstGeom>
        </p:spPr>
        <p:txBody>
          <a:bodyPr/>
          <a:lstStyle>
            <a:lvl1pPr>
              <a:buNone/>
              <a:defRPr sz="120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pPr lvl="0"/>
            <a:r>
              <a:rPr lang="fr-FR" dirty="0" smtClean="0"/>
              <a:t>Nom de la présentation - date</a:t>
            </a:r>
            <a:endParaRPr lang="fr-FR" dirty="0"/>
          </a:p>
        </p:txBody>
      </p:sp>
      <p:sp>
        <p:nvSpPr>
          <p:cNvPr id="14" name="ZoneTexte 13"/>
          <p:cNvSpPr txBox="1"/>
          <p:nvPr userDrawn="1"/>
        </p:nvSpPr>
        <p:spPr>
          <a:xfrm>
            <a:off x="8639944" y="6453336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2426FE7F-A6EC-458D-A7B2-4AD4B961CD84}" type="slidenum">
              <a:rPr lang="fr-FR" sz="1200" smtClean="0">
                <a:solidFill>
                  <a:prstClr val="white"/>
                </a:solidFill>
                <a:latin typeface="Arial Black" pitchFamily="34" charset="0"/>
              </a:rPr>
              <a:pPr/>
              <a:t>‹N°›</a:t>
            </a:fld>
            <a:endParaRPr lang="fr-FR" sz="1200" dirty="0">
              <a:solidFill>
                <a:prstClr val="white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0567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 userDrawn="1"/>
        </p:nvSpPr>
        <p:spPr>
          <a:xfrm>
            <a:off x="251520" y="1196752"/>
            <a:ext cx="57606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smtClean="0">
                <a:solidFill>
                  <a:schemeClr val="bg1"/>
                </a:solidFill>
                <a:latin typeface="Arial Black" pitchFamily="34" charset="0"/>
              </a:rPr>
              <a:t>TAPEZ VOTRE NOM ET LA DATE</a:t>
            </a:r>
            <a:endParaRPr lang="fr-FR" sz="11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 smtClean="0"/>
              <a:t>Programme CESAM 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1BF894-0F45-445A-A687-A3988F5745D2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3367272"/>
      </p:ext>
    </p:extLst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prstGeom prst="rect">
            <a:avLst/>
          </a:prstGeo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  <a:prstGeom prst="rect">
            <a:avLst/>
          </a:prstGeo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fr-FR" smtClean="0"/>
              <a:t>Modifiez le style des sous-titres du masque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82CFD1-E7D4-4AE6-97F1-E1EB98F2A4F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53084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0" y="188640"/>
            <a:ext cx="3238128" cy="434479"/>
          </a:xfrm>
          <a:prstGeom prst="rect">
            <a:avLst/>
          </a:prstGeom>
        </p:spPr>
        <p:txBody>
          <a:bodyPr/>
          <a:lstStyle>
            <a:lvl1pPr algn="l">
              <a:defRPr sz="200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r>
              <a:rPr lang="fr-FR" dirty="0" smtClean="0"/>
              <a:t>Titre du chapitre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2123728" y="1124744"/>
            <a:ext cx="6400800" cy="36004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1">
                <a:solidFill>
                  <a:srgbClr val="F29400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Titre de la page</a:t>
            </a:r>
            <a:endParaRPr lang="fr-FR" dirty="0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0" hasCustomPrompt="1"/>
          </p:nvPr>
        </p:nvSpPr>
        <p:spPr>
          <a:xfrm>
            <a:off x="2123728" y="1628800"/>
            <a:ext cx="3600450" cy="1368425"/>
          </a:xfrm>
          <a:prstGeom prst="rect">
            <a:avLst/>
          </a:prstGeom>
        </p:spPr>
        <p:txBody>
          <a:bodyPr/>
          <a:lstStyle>
            <a:lvl1pPr>
              <a:buNone/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fr-FR" dirty="0" smtClean="0"/>
              <a:t>Texte</a:t>
            </a:r>
            <a:endParaRPr lang="fr-FR" dirty="0"/>
          </a:p>
        </p:txBody>
      </p:sp>
      <p:sp>
        <p:nvSpPr>
          <p:cNvPr id="15" name="Espace réservé pour une image  14"/>
          <p:cNvSpPr>
            <a:spLocks noGrp="1"/>
          </p:cNvSpPr>
          <p:nvPr>
            <p:ph type="pic" sz="quarter" idx="11"/>
          </p:nvPr>
        </p:nvSpPr>
        <p:spPr>
          <a:xfrm>
            <a:off x="179512" y="1124744"/>
            <a:ext cx="1800225" cy="1584325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12" hasCustomPrompt="1"/>
          </p:nvPr>
        </p:nvSpPr>
        <p:spPr>
          <a:xfrm>
            <a:off x="179512" y="2997200"/>
            <a:ext cx="1800200" cy="1151880"/>
          </a:xfrm>
          <a:prstGeom prst="rect">
            <a:avLst/>
          </a:prstGeom>
        </p:spPr>
        <p:txBody>
          <a:bodyPr/>
          <a:lstStyle>
            <a:lvl1pPr>
              <a:buNone/>
              <a:defRPr sz="1200" b="1">
                <a:solidFill>
                  <a:srgbClr val="8E256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fr-FR" dirty="0" smtClean="0"/>
              <a:t>Relance</a:t>
            </a:r>
            <a:endParaRPr lang="fr-FR" dirty="0"/>
          </a:p>
        </p:txBody>
      </p:sp>
      <p:sp>
        <p:nvSpPr>
          <p:cNvPr id="16" name="Espace réservé du contenu 15"/>
          <p:cNvSpPr>
            <a:spLocks noGrp="1"/>
          </p:cNvSpPr>
          <p:nvPr>
            <p:ph sz="quarter" idx="14" hasCustomPrompt="1"/>
          </p:nvPr>
        </p:nvSpPr>
        <p:spPr>
          <a:xfrm>
            <a:off x="179512" y="6596782"/>
            <a:ext cx="4464050" cy="360610"/>
          </a:xfrm>
          <a:prstGeom prst="rect">
            <a:avLst/>
          </a:prstGeom>
        </p:spPr>
        <p:txBody>
          <a:bodyPr/>
          <a:lstStyle>
            <a:lvl1pPr>
              <a:buNone/>
              <a:defRPr sz="120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pPr lvl="0"/>
            <a:r>
              <a:rPr lang="fr-FR" dirty="0" smtClean="0"/>
              <a:t>Nom de la présentation - date</a:t>
            </a:r>
            <a:endParaRPr lang="fr-FR" dirty="0"/>
          </a:p>
        </p:txBody>
      </p:sp>
      <p:sp>
        <p:nvSpPr>
          <p:cNvPr id="21" name="ZoneTexte 20"/>
          <p:cNvSpPr txBox="1"/>
          <p:nvPr userDrawn="1"/>
        </p:nvSpPr>
        <p:spPr>
          <a:xfrm>
            <a:off x="8639944" y="6453336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2426FE7F-A6EC-458D-A7B2-4AD4B961CD84}" type="slidenum">
              <a:rPr lang="fr-FR" sz="1200" smtClean="0">
                <a:solidFill>
                  <a:schemeClr val="bg1"/>
                </a:solidFill>
                <a:latin typeface="Arial Black" pitchFamily="34" charset="0"/>
              </a:rPr>
              <a:pPr/>
              <a:t>‹N°›</a:t>
            </a:fld>
            <a:endParaRPr lang="fr-FR" sz="12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0" y="188640"/>
            <a:ext cx="3238128" cy="434479"/>
          </a:xfrm>
          <a:prstGeom prst="rect">
            <a:avLst/>
          </a:prstGeom>
        </p:spPr>
        <p:txBody>
          <a:bodyPr/>
          <a:lstStyle>
            <a:lvl1pPr algn="l">
              <a:defRPr sz="200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r>
              <a:rPr lang="fr-FR" dirty="0" smtClean="0"/>
              <a:t>Titre du chapitre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2123728" y="1124744"/>
            <a:ext cx="6400800" cy="36004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1">
                <a:solidFill>
                  <a:srgbClr val="F29400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Titre de la page</a:t>
            </a:r>
            <a:endParaRPr lang="fr-FR" dirty="0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0" hasCustomPrompt="1"/>
          </p:nvPr>
        </p:nvSpPr>
        <p:spPr>
          <a:xfrm>
            <a:off x="2123728" y="1628800"/>
            <a:ext cx="3600450" cy="1368425"/>
          </a:xfrm>
          <a:prstGeom prst="rect">
            <a:avLst/>
          </a:prstGeom>
        </p:spPr>
        <p:txBody>
          <a:bodyPr/>
          <a:lstStyle>
            <a:lvl1pPr>
              <a:buNone/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fr-FR" dirty="0" smtClean="0"/>
              <a:t>Texte</a:t>
            </a:r>
            <a:endParaRPr lang="fr-FR" dirty="0"/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12" hasCustomPrompt="1"/>
          </p:nvPr>
        </p:nvSpPr>
        <p:spPr>
          <a:xfrm>
            <a:off x="179512" y="1124744"/>
            <a:ext cx="1800200" cy="1151880"/>
          </a:xfrm>
          <a:prstGeom prst="rect">
            <a:avLst/>
          </a:prstGeom>
        </p:spPr>
        <p:txBody>
          <a:bodyPr/>
          <a:lstStyle>
            <a:lvl1pPr>
              <a:buNone/>
              <a:defRPr sz="1200" b="1">
                <a:solidFill>
                  <a:srgbClr val="8E256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fr-FR" dirty="0" smtClean="0"/>
              <a:t>Relance</a:t>
            </a:r>
            <a:endParaRPr lang="fr-FR" dirty="0"/>
          </a:p>
        </p:txBody>
      </p:sp>
      <p:sp>
        <p:nvSpPr>
          <p:cNvPr id="9" name="Espace réservé du contenu 15"/>
          <p:cNvSpPr>
            <a:spLocks noGrp="1"/>
          </p:cNvSpPr>
          <p:nvPr>
            <p:ph sz="quarter" idx="14" hasCustomPrompt="1"/>
          </p:nvPr>
        </p:nvSpPr>
        <p:spPr>
          <a:xfrm>
            <a:off x="179512" y="6596782"/>
            <a:ext cx="4464050" cy="360610"/>
          </a:xfrm>
          <a:prstGeom prst="rect">
            <a:avLst/>
          </a:prstGeom>
        </p:spPr>
        <p:txBody>
          <a:bodyPr/>
          <a:lstStyle>
            <a:lvl1pPr>
              <a:buNone/>
              <a:defRPr sz="120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pPr lvl="0"/>
            <a:r>
              <a:rPr lang="fr-FR" dirty="0" smtClean="0"/>
              <a:t>Nom de la présentation - date</a:t>
            </a:r>
            <a:endParaRPr lang="fr-FR" dirty="0"/>
          </a:p>
        </p:txBody>
      </p:sp>
      <p:sp>
        <p:nvSpPr>
          <p:cNvPr id="14" name="ZoneTexte 13"/>
          <p:cNvSpPr txBox="1"/>
          <p:nvPr userDrawn="1"/>
        </p:nvSpPr>
        <p:spPr>
          <a:xfrm>
            <a:off x="8639944" y="6453336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2426FE7F-A6EC-458D-A7B2-4AD4B961CD84}" type="slidenum">
              <a:rPr lang="fr-FR" sz="1200" smtClean="0">
                <a:solidFill>
                  <a:schemeClr val="bg1"/>
                </a:solidFill>
                <a:latin typeface="Arial Black" pitchFamily="34" charset="0"/>
              </a:rPr>
              <a:pPr/>
              <a:t>‹N°›</a:t>
            </a:fld>
            <a:endParaRPr lang="fr-FR" sz="12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0" y="188640"/>
            <a:ext cx="3238128" cy="434479"/>
          </a:xfrm>
          <a:prstGeom prst="rect">
            <a:avLst/>
          </a:prstGeom>
        </p:spPr>
        <p:txBody>
          <a:bodyPr/>
          <a:lstStyle>
            <a:lvl1pPr algn="l">
              <a:defRPr sz="200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r>
              <a:rPr lang="fr-FR" dirty="0" smtClean="0"/>
              <a:t>Sommaire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2123728" y="1124744"/>
            <a:ext cx="6400800" cy="36004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1">
                <a:solidFill>
                  <a:srgbClr val="F29400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Titre de la page</a:t>
            </a:r>
            <a:endParaRPr lang="fr-FR" dirty="0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0" hasCustomPrompt="1"/>
          </p:nvPr>
        </p:nvSpPr>
        <p:spPr>
          <a:xfrm>
            <a:off x="2123728" y="1628800"/>
            <a:ext cx="3600450" cy="1368425"/>
          </a:xfrm>
          <a:prstGeom prst="rect">
            <a:avLst/>
          </a:prstGeom>
        </p:spPr>
        <p:txBody>
          <a:bodyPr/>
          <a:lstStyle>
            <a:lvl1pPr>
              <a:buClr>
                <a:srgbClr val="8E2562"/>
              </a:buClr>
              <a:buFont typeface="Wingdings 3" pitchFamily="18" charset="2"/>
              <a:buChar char=""/>
              <a:defRPr sz="1200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fr-FR" dirty="0" smtClean="0"/>
              <a:t>Titre 1</a:t>
            </a:r>
          </a:p>
          <a:p>
            <a:pPr lvl="0"/>
            <a:r>
              <a:rPr lang="fr-FR" dirty="0" smtClean="0"/>
              <a:t>Titre 2</a:t>
            </a:r>
            <a:endParaRPr lang="fr-FR" dirty="0"/>
          </a:p>
        </p:txBody>
      </p:sp>
      <p:sp>
        <p:nvSpPr>
          <p:cNvPr id="12" name="Espace réservé du contenu 15"/>
          <p:cNvSpPr>
            <a:spLocks noGrp="1"/>
          </p:cNvSpPr>
          <p:nvPr>
            <p:ph sz="quarter" idx="14" hasCustomPrompt="1"/>
          </p:nvPr>
        </p:nvSpPr>
        <p:spPr>
          <a:xfrm>
            <a:off x="179512" y="6596782"/>
            <a:ext cx="4464050" cy="360610"/>
          </a:xfrm>
          <a:prstGeom prst="rect">
            <a:avLst/>
          </a:prstGeom>
        </p:spPr>
        <p:txBody>
          <a:bodyPr/>
          <a:lstStyle>
            <a:lvl1pPr>
              <a:buNone/>
              <a:defRPr sz="120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pPr lvl="0"/>
            <a:r>
              <a:rPr lang="fr-FR" dirty="0" smtClean="0"/>
              <a:t>Nom de la présentation - date</a:t>
            </a:r>
            <a:endParaRPr lang="fr-FR" dirty="0"/>
          </a:p>
        </p:txBody>
      </p:sp>
      <p:sp>
        <p:nvSpPr>
          <p:cNvPr id="14" name="ZoneTexte 13"/>
          <p:cNvSpPr txBox="1"/>
          <p:nvPr userDrawn="1"/>
        </p:nvSpPr>
        <p:spPr>
          <a:xfrm>
            <a:off x="8639944" y="6453336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2426FE7F-A6EC-458D-A7B2-4AD4B961CD84}" type="slidenum">
              <a:rPr lang="fr-FR" sz="1200" smtClean="0">
                <a:solidFill>
                  <a:schemeClr val="bg1"/>
                </a:solidFill>
                <a:latin typeface="Arial Black" pitchFamily="34" charset="0"/>
              </a:rPr>
              <a:pPr/>
              <a:t>‹N°›</a:t>
            </a:fld>
            <a:endParaRPr lang="fr-FR" sz="12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0" y="188640"/>
            <a:ext cx="3238128" cy="434479"/>
          </a:xfrm>
          <a:prstGeom prst="rect">
            <a:avLst/>
          </a:prstGeom>
        </p:spPr>
        <p:txBody>
          <a:bodyPr/>
          <a:lstStyle>
            <a:lvl1pPr algn="l">
              <a:defRPr sz="200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r>
              <a:rPr lang="fr-FR" dirty="0" smtClean="0"/>
              <a:t>Titre du chapitre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2123728" y="1124744"/>
            <a:ext cx="6400800" cy="36004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1">
                <a:solidFill>
                  <a:srgbClr val="F29400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Titre de la page</a:t>
            </a:r>
            <a:endParaRPr lang="fr-FR" dirty="0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0" hasCustomPrompt="1"/>
          </p:nvPr>
        </p:nvSpPr>
        <p:spPr>
          <a:xfrm>
            <a:off x="2123728" y="1628800"/>
            <a:ext cx="3600450" cy="1368425"/>
          </a:xfrm>
          <a:prstGeom prst="rect">
            <a:avLst/>
          </a:prstGeom>
        </p:spPr>
        <p:txBody>
          <a:bodyPr/>
          <a:lstStyle>
            <a:lvl1pPr>
              <a:buNone/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fr-FR" dirty="0" smtClean="0"/>
              <a:t>Texte</a:t>
            </a:r>
            <a:endParaRPr lang="fr-FR" dirty="0"/>
          </a:p>
        </p:txBody>
      </p:sp>
      <p:sp>
        <p:nvSpPr>
          <p:cNvPr id="15" name="Espace réservé pour une image  14"/>
          <p:cNvSpPr>
            <a:spLocks noGrp="1"/>
          </p:cNvSpPr>
          <p:nvPr>
            <p:ph type="pic" sz="quarter" idx="11"/>
          </p:nvPr>
        </p:nvSpPr>
        <p:spPr>
          <a:xfrm>
            <a:off x="179512" y="1124744"/>
            <a:ext cx="1800225" cy="1584325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12" hasCustomPrompt="1"/>
          </p:nvPr>
        </p:nvSpPr>
        <p:spPr>
          <a:xfrm>
            <a:off x="179512" y="2997200"/>
            <a:ext cx="1800200" cy="1151880"/>
          </a:xfrm>
          <a:prstGeom prst="rect">
            <a:avLst/>
          </a:prstGeom>
        </p:spPr>
        <p:txBody>
          <a:bodyPr/>
          <a:lstStyle>
            <a:lvl1pPr>
              <a:buNone/>
              <a:defRPr sz="1200" b="1">
                <a:solidFill>
                  <a:srgbClr val="8E256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fr-FR" dirty="0" smtClean="0"/>
              <a:t>Relance</a:t>
            </a:r>
            <a:endParaRPr lang="fr-FR" dirty="0"/>
          </a:p>
        </p:txBody>
      </p:sp>
      <p:sp>
        <p:nvSpPr>
          <p:cNvPr id="16" name="Espace réservé du contenu 15"/>
          <p:cNvSpPr>
            <a:spLocks noGrp="1"/>
          </p:cNvSpPr>
          <p:nvPr>
            <p:ph sz="quarter" idx="14" hasCustomPrompt="1"/>
          </p:nvPr>
        </p:nvSpPr>
        <p:spPr>
          <a:xfrm>
            <a:off x="179512" y="6596782"/>
            <a:ext cx="4464050" cy="360610"/>
          </a:xfrm>
          <a:prstGeom prst="rect">
            <a:avLst/>
          </a:prstGeom>
        </p:spPr>
        <p:txBody>
          <a:bodyPr/>
          <a:lstStyle>
            <a:lvl1pPr>
              <a:buNone/>
              <a:defRPr sz="120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pPr lvl="0"/>
            <a:r>
              <a:rPr lang="fr-FR" dirty="0" smtClean="0"/>
              <a:t>Nom de la présentation - date</a:t>
            </a:r>
            <a:endParaRPr lang="fr-FR" dirty="0"/>
          </a:p>
        </p:txBody>
      </p:sp>
      <p:sp>
        <p:nvSpPr>
          <p:cNvPr id="21" name="ZoneTexte 20"/>
          <p:cNvSpPr txBox="1"/>
          <p:nvPr userDrawn="1"/>
        </p:nvSpPr>
        <p:spPr>
          <a:xfrm>
            <a:off x="8639944" y="6453336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2426FE7F-A6EC-458D-A7B2-4AD4B961CD84}" type="slidenum">
              <a:rPr lang="fr-FR" sz="1200" smtClean="0">
                <a:solidFill>
                  <a:prstClr val="white"/>
                </a:solidFill>
                <a:latin typeface="Arial Black" pitchFamily="34" charset="0"/>
              </a:rPr>
              <a:pPr/>
              <a:t>‹N°›</a:t>
            </a:fld>
            <a:endParaRPr lang="fr-FR" sz="1200" dirty="0">
              <a:solidFill>
                <a:prstClr val="white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9458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0" y="188640"/>
            <a:ext cx="3238128" cy="434479"/>
          </a:xfrm>
          <a:prstGeom prst="rect">
            <a:avLst/>
          </a:prstGeom>
        </p:spPr>
        <p:txBody>
          <a:bodyPr/>
          <a:lstStyle>
            <a:lvl1pPr algn="l">
              <a:defRPr sz="200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r>
              <a:rPr lang="fr-FR" dirty="0" smtClean="0"/>
              <a:t>Titre du chapitre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2123728" y="1124744"/>
            <a:ext cx="6400800" cy="36004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1">
                <a:solidFill>
                  <a:srgbClr val="F29400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Titre de la page</a:t>
            </a:r>
            <a:endParaRPr lang="fr-FR" dirty="0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0" hasCustomPrompt="1"/>
          </p:nvPr>
        </p:nvSpPr>
        <p:spPr>
          <a:xfrm>
            <a:off x="2123728" y="1628800"/>
            <a:ext cx="3600450" cy="1368425"/>
          </a:xfrm>
          <a:prstGeom prst="rect">
            <a:avLst/>
          </a:prstGeom>
        </p:spPr>
        <p:txBody>
          <a:bodyPr/>
          <a:lstStyle>
            <a:lvl1pPr>
              <a:buNone/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fr-FR" dirty="0" smtClean="0"/>
              <a:t>Texte</a:t>
            </a:r>
            <a:endParaRPr lang="fr-FR" dirty="0"/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12" hasCustomPrompt="1"/>
          </p:nvPr>
        </p:nvSpPr>
        <p:spPr>
          <a:xfrm>
            <a:off x="179512" y="1124744"/>
            <a:ext cx="1800200" cy="1151880"/>
          </a:xfrm>
          <a:prstGeom prst="rect">
            <a:avLst/>
          </a:prstGeom>
        </p:spPr>
        <p:txBody>
          <a:bodyPr/>
          <a:lstStyle>
            <a:lvl1pPr>
              <a:buNone/>
              <a:defRPr sz="1200" b="1">
                <a:solidFill>
                  <a:srgbClr val="8E256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fr-FR" dirty="0" smtClean="0"/>
              <a:t>Relance</a:t>
            </a:r>
            <a:endParaRPr lang="fr-FR" dirty="0"/>
          </a:p>
        </p:txBody>
      </p:sp>
      <p:sp>
        <p:nvSpPr>
          <p:cNvPr id="9" name="Espace réservé du contenu 15"/>
          <p:cNvSpPr>
            <a:spLocks noGrp="1"/>
          </p:cNvSpPr>
          <p:nvPr>
            <p:ph sz="quarter" idx="14" hasCustomPrompt="1"/>
          </p:nvPr>
        </p:nvSpPr>
        <p:spPr>
          <a:xfrm>
            <a:off x="179512" y="6596782"/>
            <a:ext cx="4464050" cy="360610"/>
          </a:xfrm>
          <a:prstGeom prst="rect">
            <a:avLst/>
          </a:prstGeom>
        </p:spPr>
        <p:txBody>
          <a:bodyPr/>
          <a:lstStyle>
            <a:lvl1pPr>
              <a:buNone/>
              <a:defRPr sz="120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pPr lvl="0"/>
            <a:r>
              <a:rPr lang="fr-FR" dirty="0" smtClean="0"/>
              <a:t>Nom de la présentation - date</a:t>
            </a:r>
            <a:endParaRPr lang="fr-FR" dirty="0"/>
          </a:p>
        </p:txBody>
      </p:sp>
      <p:sp>
        <p:nvSpPr>
          <p:cNvPr id="14" name="ZoneTexte 13"/>
          <p:cNvSpPr txBox="1"/>
          <p:nvPr userDrawn="1"/>
        </p:nvSpPr>
        <p:spPr>
          <a:xfrm>
            <a:off x="8639944" y="6453336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2426FE7F-A6EC-458D-A7B2-4AD4B961CD84}" type="slidenum">
              <a:rPr lang="fr-FR" sz="1200" smtClean="0">
                <a:solidFill>
                  <a:prstClr val="white"/>
                </a:solidFill>
                <a:latin typeface="Arial Black" pitchFamily="34" charset="0"/>
              </a:rPr>
              <a:pPr/>
              <a:t>‹N°›</a:t>
            </a:fld>
            <a:endParaRPr lang="fr-FR" sz="1200" dirty="0">
              <a:solidFill>
                <a:prstClr val="white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7637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jpe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.jpe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.jpeg"/><Relationship Id="rId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152128"/>
            <a:ext cx="9144000" cy="332656"/>
          </a:xfrm>
          <a:prstGeom prst="rect">
            <a:avLst/>
          </a:prstGeom>
          <a:solidFill>
            <a:srgbClr val="F294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1" name="Image 10" descr="AM ParisTech logo copi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092280" y="1052736"/>
            <a:ext cx="1760624" cy="57049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66" r:id="rId3"/>
    <p:sldLayoutId id="2147483677" r:id="rId4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828800" y="3200400"/>
            <a:ext cx="251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r-FR" sz="2400" dirty="0">
              <a:latin typeface="Times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F29400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 rot="19961621">
            <a:off x="8651671" y="6278009"/>
            <a:ext cx="755576" cy="764704"/>
          </a:xfrm>
          <a:prstGeom prst="rect">
            <a:avLst/>
          </a:prstGeom>
          <a:solidFill>
            <a:srgbClr val="58585A"/>
          </a:solidFill>
          <a:ln>
            <a:noFill/>
          </a:ln>
          <a:effectLst>
            <a:outerShdw blurRad="127000" dir="12960000" sx="103000" sy="103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0" y="-27384"/>
            <a:ext cx="7164288" cy="719652"/>
          </a:xfrm>
          <a:prstGeom prst="rect">
            <a:avLst/>
          </a:prstGeom>
          <a:solidFill>
            <a:srgbClr val="8E25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9" name="Image 18" descr="AM ParisTech logo copi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04508" y="-27384"/>
            <a:ext cx="2239492" cy="72565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828800" y="3200400"/>
            <a:ext cx="251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r-FR" sz="2400" dirty="0">
              <a:solidFill>
                <a:prstClr val="black"/>
              </a:solidFill>
              <a:latin typeface="Times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F29400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 rot="19961621">
            <a:off x="8651671" y="6278009"/>
            <a:ext cx="755576" cy="764704"/>
          </a:xfrm>
          <a:prstGeom prst="rect">
            <a:avLst/>
          </a:prstGeom>
          <a:solidFill>
            <a:srgbClr val="58585A"/>
          </a:solidFill>
          <a:ln>
            <a:noFill/>
          </a:ln>
          <a:effectLst>
            <a:outerShdw blurRad="127000" dir="12960000" sx="103000" sy="103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-27384"/>
            <a:ext cx="7164288" cy="719652"/>
          </a:xfrm>
          <a:prstGeom prst="rect">
            <a:avLst/>
          </a:prstGeom>
          <a:solidFill>
            <a:srgbClr val="8E25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</a:endParaRPr>
          </a:p>
        </p:txBody>
      </p:sp>
      <p:pic>
        <p:nvPicPr>
          <p:cNvPr id="19" name="Image 18" descr="AM ParisTech logo copi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04508" y="-27384"/>
            <a:ext cx="2239492" cy="725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403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828800" y="3200400"/>
            <a:ext cx="251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r-FR" sz="2400" dirty="0">
              <a:solidFill>
                <a:prstClr val="black"/>
              </a:solidFill>
              <a:latin typeface="Times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F29400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 rot="19961621">
            <a:off x="8651671" y="6278009"/>
            <a:ext cx="755576" cy="764704"/>
          </a:xfrm>
          <a:prstGeom prst="rect">
            <a:avLst/>
          </a:prstGeom>
          <a:solidFill>
            <a:srgbClr val="58585A"/>
          </a:solidFill>
          <a:ln>
            <a:noFill/>
          </a:ln>
          <a:effectLst>
            <a:outerShdw blurRad="127000" dir="12960000" sx="103000" sy="103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-27384"/>
            <a:ext cx="7164288" cy="719652"/>
          </a:xfrm>
          <a:prstGeom prst="rect">
            <a:avLst/>
          </a:prstGeom>
          <a:solidFill>
            <a:srgbClr val="8E25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</a:endParaRPr>
          </a:p>
        </p:txBody>
      </p:sp>
      <p:pic>
        <p:nvPicPr>
          <p:cNvPr id="19" name="Image 18" descr="AM ParisTech logo copi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04508" y="-27384"/>
            <a:ext cx="2239492" cy="725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327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image" Target="../media/image6.jpe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9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95536" y="2132856"/>
            <a:ext cx="8424936" cy="2448272"/>
          </a:xfrm>
        </p:spPr>
        <p:txBody>
          <a:bodyPr>
            <a:normAutofit/>
          </a:bodyPr>
          <a:lstStyle/>
          <a:p>
            <a:pPr algn="ctr"/>
            <a:r>
              <a:rPr lang="fr-FR" dirty="0" smtClean="0"/>
              <a:t>PEE</a:t>
            </a:r>
            <a:br>
              <a:rPr lang="fr-FR" dirty="0" smtClean="0"/>
            </a:br>
            <a:r>
              <a:rPr lang="fr-FR" dirty="0" smtClean="0"/>
              <a:t>Sécurité-Environnement</a:t>
            </a:r>
            <a:endParaRPr lang="fr-FR" sz="4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82CFD1-E7D4-4AE6-97F1-E1EB98F2A4FB}" type="slidenum">
              <a:rPr lang="fr-FR" smtClean="0"/>
              <a:pPr>
                <a:defRPr/>
              </a:pPr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1010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435280" cy="867122"/>
          </a:xfrm>
        </p:spPr>
        <p:txBody>
          <a:bodyPr/>
          <a:lstStyle/>
          <a:p>
            <a:pPr algn="l"/>
            <a:r>
              <a:rPr lang="fr-FR" dirty="0" smtClean="0"/>
              <a:t>Enjeux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08920" y="332656"/>
            <a:ext cx="1008112" cy="576064"/>
          </a:xfrm>
        </p:spPr>
        <p:txBody>
          <a:bodyPr/>
          <a:lstStyle/>
          <a:p>
            <a:pPr marL="0" indent="0">
              <a:buNone/>
            </a:pPr>
            <a:r>
              <a:rPr lang="fr-F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endParaRPr lang="fr-F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EC91EA-5892-469E-AF2C-64B0852565F3}" type="slidenum">
              <a:rPr lang="fr-FR" smtClean="0"/>
              <a:pPr>
                <a:defRPr/>
              </a:pPr>
              <a:t>10</a:t>
            </a:fld>
            <a:endParaRPr lang="fr-FR"/>
          </a:p>
        </p:txBody>
      </p:sp>
      <p:pic>
        <p:nvPicPr>
          <p:cNvPr id="1027" name="Picture 3" descr="C:\Users\bardel\AppData\Local\Microsoft\Windows\Temporary Internet Files\Content.IE5\NUWLQRKW\social-media-management1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464" y="2999730"/>
            <a:ext cx="1451991" cy="1005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bardel\AppData\Local\Microsoft\Windows\Temporary Internet Files\Content.IE5\YZF8MJOV\arendeuro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15" y="4005064"/>
            <a:ext cx="1740181" cy="979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bardel\AppData\Local\Microsoft\Windows\Temporary Internet Files\Content.IE5\FOVPLVUA\esqueleto1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97" y="1842442"/>
            <a:ext cx="694916" cy="980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2483768" y="3058215"/>
            <a:ext cx="59766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Responsabilité du chef d’établissement</a:t>
            </a:r>
          </a:p>
        </p:txBody>
      </p:sp>
      <p:pic>
        <p:nvPicPr>
          <p:cNvPr id="11" name="Picture 2" descr="C:\Users\bardel\AppData\Local\Microsoft\Windows\Temporary Internet Files\Content.IE5\NUWLQRKW\legal-450202_640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323367"/>
            <a:ext cx="1512168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483768" y="3546882"/>
            <a:ext cx="60486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 smtClean="0"/>
              <a:t>Article L4121-1 </a:t>
            </a:r>
            <a:r>
              <a:rPr lang="fr-FR" sz="1600" dirty="0"/>
              <a:t>du code du </a:t>
            </a:r>
            <a:r>
              <a:rPr lang="fr-FR" sz="1600" dirty="0" smtClean="0"/>
              <a:t>travail (Loi 1991)</a:t>
            </a:r>
          </a:p>
          <a:p>
            <a:r>
              <a:rPr lang="fr-FR" sz="1600" dirty="0" smtClean="0"/>
              <a:t>-&gt; obligation</a:t>
            </a:r>
            <a:r>
              <a:rPr lang="fr-FR" sz="1600" dirty="0"/>
              <a:t> </a:t>
            </a:r>
            <a:r>
              <a:rPr lang="fr-FR" sz="1600" dirty="0" smtClean="0"/>
              <a:t>générale </a:t>
            </a:r>
            <a:r>
              <a:rPr lang="fr-FR" sz="1600" dirty="0"/>
              <a:t>de sécurité </a:t>
            </a:r>
            <a:r>
              <a:rPr lang="fr-FR" sz="1600" dirty="0" smtClean="0"/>
              <a:t>: prévenir </a:t>
            </a:r>
            <a:r>
              <a:rPr lang="fr-FR" sz="1600" dirty="0"/>
              <a:t>les risques qui </a:t>
            </a:r>
            <a:r>
              <a:rPr lang="fr-FR" sz="1600" dirty="0" smtClean="0"/>
              <a:t>seraient susceptibles </a:t>
            </a:r>
            <a:r>
              <a:rPr lang="fr-FR" sz="1600" dirty="0"/>
              <a:t>d'affecter la santé, la sécurité des salariés qu'elle </a:t>
            </a:r>
            <a:r>
              <a:rPr lang="fr-FR" sz="1600" dirty="0" smtClean="0"/>
              <a:t>emploie.</a:t>
            </a:r>
            <a:endParaRPr lang="fr-FR" sz="1600" dirty="0"/>
          </a:p>
        </p:txBody>
      </p:sp>
      <p:sp>
        <p:nvSpPr>
          <p:cNvPr id="7" name="ZoneTexte 6"/>
          <p:cNvSpPr txBox="1"/>
          <p:nvPr/>
        </p:nvSpPr>
        <p:spPr>
          <a:xfrm>
            <a:off x="2483768" y="4984537"/>
            <a:ext cx="24482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Responsabilité pénale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2483768" y="5394702"/>
            <a:ext cx="24482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Responsabilité civile</a:t>
            </a:r>
          </a:p>
        </p:txBody>
      </p:sp>
    </p:spTree>
    <p:extLst>
      <p:ext uri="{BB962C8B-B14F-4D97-AF65-F5344CB8AC3E}">
        <p14:creationId xmlns:p14="http://schemas.microsoft.com/office/powerpoint/2010/main" val="117628055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BFF2BD-EA60-4D94-87B3-14C6715B3B11}" type="slidenum">
              <a:rPr lang="fr-FR"/>
              <a:pPr>
                <a:defRPr/>
              </a:pPr>
              <a:t>11</a:t>
            </a:fld>
            <a:endParaRPr lang="fr-FR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dirty="0" smtClean="0"/>
              <a:t>Les acteurs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683568" y="2780928"/>
            <a:ext cx="8136904" cy="576064"/>
          </a:xfrm>
        </p:spPr>
        <p:txBody>
          <a:bodyPr/>
          <a:lstStyle/>
          <a:p>
            <a:r>
              <a:rPr lang="fr-FR" dirty="0" smtClean="0"/>
              <a:t>Vidéo INRS : 1 RDV manqué</a:t>
            </a:r>
          </a:p>
          <a:p>
            <a:endParaRPr lang="fr-FR" dirty="0"/>
          </a:p>
          <a:p>
            <a:pPr lvl="1"/>
            <a:r>
              <a:rPr lang="fr-FR" sz="2400" dirty="0" smtClean="0"/>
              <a:t>&gt; identifier les différents acteurs, rôles, responsabilités</a:t>
            </a:r>
          </a:p>
        </p:txBody>
      </p:sp>
    </p:spTree>
    <p:extLst>
      <p:ext uri="{BB962C8B-B14F-4D97-AF65-F5344CB8AC3E}">
        <p14:creationId xmlns:p14="http://schemas.microsoft.com/office/powerpoint/2010/main" val="170107264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BFF2BD-EA60-4D94-87B3-14C6715B3B11}" type="slidenum">
              <a:rPr lang="fr-FR"/>
              <a:pPr>
                <a:defRPr/>
              </a:pPr>
              <a:t>12</a:t>
            </a:fld>
            <a:endParaRPr lang="fr-FR"/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95536" y="1916832"/>
            <a:ext cx="8363272" cy="355699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Chef d’établissement / chef de service</a:t>
            </a:r>
          </a:p>
          <a:p>
            <a:pPr>
              <a:lnSpc>
                <a:spcPct val="150000"/>
              </a:lnSpc>
            </a:pP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Employés</a:t>
            </a:r>
          </a:p>
          <a:p>
            <a:pPr>
              <a:lnSpc>
                <a:spcPct val="150000"/>
              </a:lnSpc>
            </a:pP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Responsable Sécurité (HSE)</a:t>
            </a:r>
          </a:p>
          <a:p>
            <a:pPr>
              <a:lnSpc>
                <a:spcPct val="150000"/>
              </a:lnSpc>
            </a:pP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CHSCT</a:t>
            </a:r>
          </a:p>
          <a:p>
            <a:pPr>
              <a:lnSpc>
                <a:spcPct val="150000"/>
              </a:lnSpc>
            </a:pP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Médecin du travail/infirmiers</a:t>
            </a:r>
          </a:p>
          <a:p>
            <a:pPr>
              <a:lnSpc>
                <a:spcPct val="150000"/>
              </a:lnSpc>
            </a:pP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Acteurs externes (DREAL, inspection du travail, CARSAT…)</a:t>
            </a:r>
          </a:p>
          <a:p>
            <a:pPr>
              <a:lnSpc>
                <a:spcPct val="150000"/>
              </a:lnSpc>
            </a:pPr>
            <a:endParaRPr lang="fr-F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dirty="0" smtClean="0"/>
              <a:t>Les acteurs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5265241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BFF2BD-EA60-4D94-87B3-14C6715B3B11}" type="slidenum">
              <a:rPr lang="fr-FR"/>
              <a:pPr>
                <a:defRPr/>
              </a:pPr>
              <a:t>13</a:t>
            </a:fld>
            <a:endParaRPr lang="fr-FR"/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23528" y="1672208"/>
            <a:ext cx="8219256" cy="748680"/>
          </a:xfrm>
        </p:spPr>
        <p:txBody>
          <a:bodyPr/>
          <a:lstStyle/>
          <a:p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Chef d’établissement / chef de 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service</a:t>
            </a: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dirty="0" smtClean="0"/>
              <a:t>Acteurs</a:t>
            </a:r>
            <a:endParaRPr lang="fr-FR" dirty="0"/>
          </a:p>
        </p:txBody>
      </p:sp>
      <p:sp>
        <p:nvSpPr>
          <p:cNvPr id="5" name="Espace réservé du contenu 1"/>
          <p:cNvSpPr txBox="1">
            <a:spLocks/>
          </p:cNvSpPr>
          <p:nvPr/>
        </p:nvSpPr>
        <p:spPr>
          <a:xfrm>
            <a:off x="609600" y="2276872"/>
            <a:ext cx="7850832" cy="3713659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5536" y="2388944"/>
            <a:ext cx="849694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dirty="0" smtClean="0"/>
              <a:t>· </a:t>
            </a:r>
            <a:r>
              <a:rPr lang="fr-FR" dirty="0"/>
              <a:t>mettre en place l’organisation SST </a:t>
            </a:r>
          </a:p>
          <a:p>
            <a:pPr>
              <a:lnSpc>
                <a:spcPct val="150000"/>
              </a:lnSpc>
            </a:pPr>
            <a:r>
              <a:rPr lang="fr-FR" dirty="0"/>
              <a:t>· désigner les acteurs de la prévention et préciser le rôle de </a:t>
            </a:r>
            <a:r>
              <a:rPr lang="fr-FR" dirty="0" smtClean="0"/>
              <a:t>chacun</a:t>
            </a:r>
            <a:endParaRPr lang="fr-FR" dirty="0"/>
          </a:p>
          <a:p>
            <a:pPr>
              <a:lnSpc>
                <a:spcPct val="150000"/>
              </a:lnSpc>
            </a:pPr>
            <a:r>
              <a:rPr lang="fr-FR" dirty="0"/>
              <a:t>· préciser ses intentions et donner des directives claires en matière de SST,</a:t>
            </a:r>
          </a:p>
          <a:p>
            <a:pPr>
              <a:lnSpc>
                <a:spcPct val="150000"/>
              </a:lnSpc>
            </a:pPr>
            <a:r>
              <a:rPr lang="fr-FR" dirty="0"/>
              <a:t>· évaluer les facteurs de risques de son service et prendre les mesures </a:t>
            </a:r>
            <a:r>
              <a:rPr lang="fr-FR" dirty="0" smtClean="0"/>
              <a:t>pour les éviter</a:t>
            </a:r>
            <a:endParaRPr lang="fr-FR" dirty="0"/>
          </a:p>
          <a:p>
            <a:pPr>
              <a:lnSpc>
                <a:spcPct val="150000"/>
              </a:lnSpc>
            </a:pPr>
            <a:r>
              <a:rPr lang="fr-FR" dirty="0"/>
              <a:t>· s’assurer de l’effectivité des modalités opérationnelles de mise en </a:t>
            </a:r>
            <a:r>
              <a:rPr lang="fr-FR" dirty="0" err="1"/>
              <a:t>oeuvre</a:t>
            </a:r>
            <a:r>
              <a:rPr lang="fr-FR" dirty="0"/>
              <a:t> de la SST</a:t>
            </a:r>
          </a:p>
          <a:p>
            <a:pPr>
              <a:lnSpc>
                <a:spcPct val="150000"/>
              </a:lnSpc>
            </a:pPr>
            <a:r>
              <a:rPr lang="fr-FR" dirty="0" smtClean="0"/>
              <a:t>Tous </a:t>
            </a:r>
            <a:r>
              <a:rPr lang="fr-FR" dirty="0"/>
              <a:t>ces points devront figurer dans le </a:t>
            </a:r>
            <a:r>
              <a:rPr lang="fr-FR" b="1" dirty="0"/>
              <a:t>document unique</a:t>
            </a:r>
          </a:p>
        </p:txBody>
      </p:sp>
      <p:pic>
        <p:nvPicPr>
          <p:cNvPr id="3076" name="Picture 4" descr="C:\Users\bardel\AppData\Local\Microsoft\Windows\Temporary Internet Files\Content.IE5\FBMEP5RV\boss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556792"/>
            <a:ext cx="1524000" cy="1118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107264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BFF2BD-EA60-4D94-87B3-14C6715B3B11}" type="slidenum">
              <a:rPr lang="fr-FR"/>
              <a:pPr>
                <a:defRPr/>
              </a:pPr>
              <a:t>14</a:t>
            </a:fld>
            <a:endParaRPr lang="fr-FR"/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200" y="1600201"/>
            <a:ext cx="8219256" cy="748680"/>
          </a:xfrm>
        </p:spPr>
        <p:txBody>
          <a:bodyPr/>
          <a:lstStyle/>
          <a:p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Employés</a:t>
            </a: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dirty="0" smtClean="0"/>
              <a:t>Acteurs</a:t>
            </a:r>
            <a:endParaRPr lang="fr-FR" dirty="0"/>
          </a:p>
        </p:txBody>
      </p:sp>
      <p:sp>
        <p:nvSpPr>
          <p:cNvPr id="5" name="Espace réservé du contenu 1"/>
          <p:cNvSpPr txBox="1">
            <a:spLocks/>
          </p:cNvSpPr>
          <p:nvPr/>
        </p:nvSpPr>
        <p:spPr>
          <a:xfrm>
            <a:off x="609600" y="2276872"/>
            <a:ext cx="7850832" cy="3713659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600" y="4653136"/>
            <a:ext cx="84969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 smtClean="0"/>
              <a:t>droit d’alerte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/>
              <a:t>d</a:t>
            </a:r>
            <a:r>
              <a:rPr lang="fr-FR" dirty="0" smtClean="0"/>
              <a:t>roit de retrait (</a:t>
            </a:r>
            <a:r>
              <a:rPr lang="fr-FR" dirty="0"/>
              <a:t>l’article L. </a:t>
            </a:r>
            <a:r>
              <a:rPr lang="fr-FR" dirty="0" smtClean="0"/>
              <a:t>4131-1)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609600" y="2924945"/>
            <a:ext cx="829991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0066FF"/>
                </a:solidFill>
              </a:rPr>
              <a:t>Code du travail, Article L. 4122-1.- </a:t>
            </a:r>
            <a:r>
              <a:rPr lang="fr-FR" dirty="0">
                <a:solidFill>
                  <a:srgbClr val="0066FF"/>
                </a:solidFill>
              </a:rPr>
              <a:t>Conformément aux instructions qui lui</a:t>
            </a:r>
          </a:p>
          <a:p>
            <a:r>
              <a:rPr lang="fr-FR" dirty="0">
                <a:solidFill>
                  <a:srgbClr val="0066FF"/>
                </a:solidFill>
              </a:rPr>
              <a:t>sont données par l'employeur ou le chef d'établissement, (…), il incombe à</a:t>
            </a:r>
          </a:p>
          <a:p>
            <a:r>
              <a:rPr lang="fr-FR" dirty="0">
                <a:solidFill>
                  <a:srgbClr val="0066FF"/>
                </a:solidFill>
              </a:rPr>
              <a:t>chaque travailleur de prendre soin, en fonction de sa formation et, selon ses</a:t>
            </a:r>
          </a:p>
          <a:p>
            <a:r>
              <a:rPr lang="fr-FR" dirty="0">
                <a:solidFill>
                  <a:srgbClr val="0066FF"/>
                </a:solidFill>
              </a:rPr>
              <a:t>possibilités, de sa sécurité, et de sa santé ainsi que de celles des autres</a:t>
            </a:r>
          </a:p>
          <a:p>
            <a:r>
              <a:rPr lang="fr-FR" dirty="0">
                <a:solidFill>
                  <a:srgbClr val="0066FF"/>
                </a:solidFill>
              </a:rPr>
              <a:t>personnes concernées du fait de ses actes ou de ses omissions au travail</a:t>
            </a:r>
            <a:r>
              <a:rPr lang="fr-FR" dirty="0" smtClean="0">
                <a:solidFill>
                  <a:srgbClr val="0066FF"/>
                </a:solidFill>
              </a:rPr>
              <a:t>.</a:t>
            </a:r>
            <a:endParaRPr lang="fr-FR" dirty="0">
              <a:solidFill>
                <a:srgbClr val="0066FF"/>
              </a:solidFill>
            </a:endParaRPr>
          </a:p>
        </p:txBody>
      </p:sp>
      <p:pic>
        <p:nvPicPr>
          <p:cNvPr id="4099" name="Picture 3" descr="C:\Users\bardel\AppData\Local\Microsoft\Windows\Temporary Internet Files\Content.IE5\MPPX59OD\male-294095_64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556792"/>
            <a:ext cx="587896" cy="1175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bardel\AppData\Local\Microsoft\Windows\Temporary Internet Files\Content.IE5\WZQ6ED1H\male-40642_640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3384" y="1556183"/>
            <a:ext cx="884113" cy="1224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468638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BFF2BD-EA60-4D94-87B3-14C6715B3B11}" type="slidenum">
              <a:rPr lang="fr-FR"/>
              <a:pPr>
                <a:defRPr/>
              </a:pPr>
              <a:t>15</a:t>
            </a:fld>
            <a:endParaRPr lang="fr-FR"/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71926" y="1626250"/>
            <a:ext cx="8219256" cy="748680"/>
          </a:xfrm>
        </p:spPr>
        <p:txBody>
          <a:bodyPr/>
          <a:lstStyle/>
          <a:p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Responsable sécurité</a:t>
            </a: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dirty="0" smtClean="0"/>
              <a:t>Acteurs</a:t>
            </a:r>
            <a:endParaRPr lang="fr-FR" dirty="0"/>
          </a:p>
        </p:txBody>
      </p:sp>
      <p:sp>
        <p:nvSpPr>
          <p:cNvPr id="5" name="Espace réservé du contenu 1"/>
          <p:cNvSpPr txBox="1">
            <a:spLocks/>
          </p:cNvSpPr>
          <p:nvPr/>
        </p:nvSpPr>
        <p:spPr>
          <a:xfrm>
            <a:off x="609600" y="2276872"/>
            <a:ext cx="7850832" cy="3713659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5536" y="2297192"/>
            <a:ext cx="8496944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Définition </a:t>
            </a:r>
            <a:r>
              <a:rPr lang="fr-FR" sz="2000" b="1" dirty="0"/>
              <a:t>de la politique QHSE</a:t>
            </a:r>
          </a:p>
          <a:p>
            <a:pPr>
              <a:lnSpc>
                <a:spcPct val="150000"/>
              </a:lnSpc>
            </a:pPr>
            <a:r>
              <a:rPr lang="fr-FR" dirty="0" smtClean="0"/>
              <a:t>- Définir les objectifs </a:t>
            </a:r>
            <a:r>
              <a:rPr lang="fr-FR" dirty="0"/>
              <a:t>en matière de qualité et de prévention des risques industriels </a:t>
            </a:r>
            <a:r>
              <a:rPr lang="fr-FR" dirty="0" smtClean="0"/>
              <a:t>(</a:t>
            </a:r>
            <a:r>
              <a:rPr lang="fr-FR" dirty="0"/>
              <a:t>cadre législatif, labels et certifications </a:t>
            </a:r>
            <a:r>
              <a:rPr lang="fr-FR" dirty="0" smtClean="0"/>
              <a:t>obtenus)</a:t>
            </a:r>
            <a:endParaRPr lang="fr-FR" dirty="0"/>
          </a:p>
          <a:p>
            <a:pPr>
              <a:lnSpc>
                <a:spcPct val="150000"/>
              </a:lnSpc>
            </a:pPr>
            <a:r>
              <a:rPr lang="fr-FR" dirty="0" smtClean="0"/>
              <a:t>- Apporter un </a:t>
            </a:r>
            <a:r>
              <a:rPr lang="fr-FR" dirty="0"/>
              <a:t>support opérationnel à l’ensemble des départements internes </a:t>
            </a:r>
            <a:endParaRPr lang="fr-FR" dirty="0" smtClean="0"/>
          </a:p>
          <a:p>
            <a:pPr>
              <a:lnSpc>
                <a:spcPct val="150000"/>
              </a:lnSpc>
            </a:pPr>
            <a:r>
              <a:rPr lang="fr-FR" dirty="0" smtClean="0"/>
              <a:t>-</a:t>
            </a:r>
            <a:r>
              <a:rPr lang="fr-FR" dirty="0"/>
              <a:t> Négocier avec la direction de l’usine les ressources </a:t>
            </a:r>
            <a:r>
              <a:rPr lang="fr-FR" dirty="0" smtClean="0"/>
              <a:t>nécessaires.</a:t>
            </a:r>
            <a:endParaRPr lang="fr-FR" dirty="0"/>
          </a:p>
          <a:p>
            <a:pPr>
              <a:lnSpc>
                <a:spcPct val="150000"/>
              </a:lnSpc>
            </a:pPr>
            <a:r>
              <a:rPr lang="fr-FR" dirty="0"/>
              <a:t>- Réaliser une veille permanente sur les évolutions de la </a:t>
            </a:r>
            <a:r>
              <a:rPr lang="fr-FR" dirty="0" smtClean="0"/>
              <a:t>réglementation.</a:t>
            </a:r>
            <a:endParaRPr lang="fr-FR" dirty="0"/>
          </a:p>
          <a:p>
            <a:pPr>
              <a:lnSpc>
                <a:spcPct val="150000"/>
              </a:lnSpc>
            </a:pPr>
            <a:r>
              <a:rPr lang="fr-FR" dirty="0"/>
              <a:t>- Faire une analyse et une synthèse de documents juridiques pour traduire la réglementation et les normes en instructions et en actions </a:t>
            </a:r>
            <a:endParaRPr lang="fr-FR" dirty="0" smtClean="0"/>
          </a:p>
          <a:p>
            <a:pPr>
              <a:lnSpc>
                <a:spcPct val="150000"/>
              </a:lnSpc>
            </a:pPr>
            <a:r>
              <a:rPr lang="fr-FR" dirty="0" smtClean="0"/>
              <a:t>- Tous </a:t>
            </a:r>
            <a:r>
              <a:rPr lang="fr-FR" dirty="0"/>
              <a:t>ces points devront figurer dans le </a:t>
            </a:r>
            <a:r>
              <a:rPr lang="fr-FR" b="1" dirty="0"/>
              <a:t>document unique</a:t>
            </a:r>
          </a:p>
        </p:txBody>
      </p:sp>
      <p:pic>
        <p:nvPicPr>
          <p:cNvPr id="5122" name="Picture 2" descr="C:\Users\bardel\AppData\Local\Microsoft\Windows\Temporary Internet Files\Content.IE5\MPPX59OD\thinking-294525_64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052736"/>
            <a:ext cx="767916" cy="1535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3345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BFF2BD-EA60-4D94-87B3-14C6715B3B11}" type="slidenum">
              <a:rPr lang="fr-FR"/>
              <a:pPr>
                <a:defRPr/>
              </a:pPr>
              <a:t>16</a:t>
            </a:fld>
            <a:endParaRPr lang="fr-FR"/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71926" y="1626250"/>
            <a:ext cx="8219256" cy="748680"/>
          </a:xfrm>
        </p:spPr>
        <p:txBody>
          <a:bodyPr/>
          <a:lstStyle/>
          <a:p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CHSCT</a:t>
            </a: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dirty="0" smtClean="0"/>
              <a:t>Acteurs</a:t>
            </a:r>
            <a:endParaRPr lang="fr-FR" dirty="0"/>
          </a:p>
        </p:txBody>
      </p:sp>
      <p:sp>
        <p:nvSpPr>
          <p:cNvPr id="5" name="Espace réservé du contenu 1"/>
          <p:cNvSpPr txBox="1">
            <a:spLocks/>
          </p:cNvSpPr>
          <p:nvPr/>
        </p:nvSpPr>
        <p:spPr>
          <a:xfrm>
            <a:off x="539552" y="2996952"/>
            <a:ext cx="7850832" cy="3713659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5536" y="2297192"/>
            <a:ext cx="84969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/>
              <a:t>Président + une délégation du personnel + 1 secrétaire + invités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539552" y="3140968"/>
            <a:ext cx="7992888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Réunion trimestrielle + en cas d’accident + sur demande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Modification d’aménagement, nouvelle installation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Organisation des secours et lutte incendie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Participe aux enquêtes en cas d’accident, aux audits, aux formations, </a:t>
            </a:r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endParaRPr lang="fr-F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Mises à jour 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DU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/>
              <a:t>peut mettre en </a:t>
            </a:r>
            <a:r>
              <a:rPr lang="fr-FR" dirty="0" err="1" smtClean="0"/>
              <a:t>oeuvre</a:t>
            </a:r>
            <a:r>
              <a:rPr lang="fr-FR" dirty="0" smtClean="0"/>
              <a:t> </a:t>
            </a:r>
            <a:r>
              <a:rPr lang="fr-FR" dirty="0"/>
              <a:t>la procédure de danger grave et imminent</a:t>
            </a:r>
            <a:endParaRPr lang="fr-FR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7" name="Picture 3" descr="C:\Users\bardel\AppData\Local\Microsoft\Windows\Temporary Internet Files\Content.IE5\GRDUO5WE\team-90381_64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356920"/>
            <a:ext cx="1331359" cy="940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629680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BFF2BD-EA60-4D94-87B3-14C6715B3B11}" type="slidenum">
              <a:rPr lang="fr-FR"/>
              <a:pPr>
                <a:defRPr/>
              </a:pPr>
              <a:t>17</a:t>
            </a:fld>
            <a:endParaRPr lang="fr-FR"/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529208" y="170080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Document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Plan des lieux de travail </a:t>
            </a:r>
          </a:p>
          <a:p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nventaire des risques </a:t>
            </a:r>
          </a:p>
          <a:p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Analyse des risques</a:t>
            </a:r>
          </a:p>
          <a:p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Prévention des risques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dirty="0" smtClean="0"/>
              <a:t>Document Unique</a:t>
            </a:r>
            <a:endParaRPr lang="fr-FR" dirty="0"/>
          </a:p>
        </p:txBody>
      </p:sp>
      <p:pic>
        <p:nvPicPr>
          <p:cNvPr id="7171" name="Picture 3" descr="C:\Users\bardel\AppData\Local\Microsoft\Windows\Temporary Internet Files\Content.IE5\GRDUO5WE\book-8643_64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132856"/>
            <a:ext cx="3048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23528" y="4102039"/>
            <a:ext cx="86409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>
                <a:solidFill>
                  <a:srgbClr val="0066FF"/>
                </a:solidFill>
              </a:rPr>
              <a:t>Depuis le 7 novembre 2002, l’</a:t>
            </a:r>
            <a:r>
              <a:rPr lang="fr-FR" sz="1600" b="1" dirty="0">
                <a:solidFill>
                  <a:srgbClr val="0066FF"/>
                </a:solidFill>
              </a:rPr>
              <a:t>employeur (ou chef d’établissement) ayant un ou des salariés doit établir un document unique (DU) </a:t>
            </a:r>
            <a:r>
              <a:rPr lang="fr-FR" sz="1600" b="1" dirty="0" smtClean="0">
                <a:solidFill>
                  <a:srgbClr val="0066FF"/>
                </a:solidFill>
              </a:rPr>
              <a:t>d’évaluation des </a:t>
            </a:r>
            <a:r>
              <a:rPr lang="fr-FR" sz="1600" b="1" dirty="0">
                <a:solidFill>
                  <a:srgbClr val="0066FF"/>
                </a:solidFill>
              </a:rPr>
              <a:t>risques professionnels </a:t>
            </a:r>
            <a:r>
              <a:rPr lang="fr-FR" sz="1600" dirty="0">
                <a:solidFill>
                  <a:srgbClr val="0066FF"/>
                </a:solidFill>
              </a:rPr>
              <a:t>(décret n°2001-1016 du 5 novembre 2001 – article R. 230-1 et suivants). </a:t>
            </a:r>
            <a:endParaRPr lang="fr-FR" sz="1600" dirty="0" smtClean="0">
              <a:solidFill>
                <a:srgbClr val="0066FF"/>
              </a:solidFill>
            </a:endParaRPr>
          </a:p>
          <a:p>
            <a:endParaRPr lang="fr-FR" sz="1600" dirty="0" smtClean="0">
              <a:solidFill>
                <a:srgbClr val="0066FF"/>
              </a:solidFill>
            </a:endParaRPr>
          </a:p>
          <a:p>
            <a:r>
              <a:rPr lang="fr-FR" sz="1600" dirty="0" smtClean="0">
                <a:solidFill>
                  <a:srgbClr val="0066FF"/>
                </a:solidFill>
              </a:rPr>
              <a:t>Le </a:t>
            </a:r>
            <a:r>
              <a:rPr lang="fr-FR" sz="1600" dirty="0">
                <a:solidFill>
                  <a:srgbClr val="0066FF"/>
                </a:solidFill>
              </a:rPr>
              <a:t>fait de ne pas transcrire ou de </a:t>
            </a:r>
            <a:r>
              <a:rPr lang="fr-FR" sz="1600" dirty="0" smtClean="0">
                <a:solidFill>
                  <a:srgbClr val="0066FF"/>
                </a:solidFill>
              </a:rPr>
              <a:t>ne pas </a:t>
            </a:r>
            <a:r>
              <a:rPr lang="fr-FR" sz="1600" dirty="0">
                <a:solidFill>
                  <a:srgbClr val="0066FF"/>
                </a:solidFill>
              </a:rPr>
              <a:t>mettre à jour les résultats de cette évaluation des risques est puni d’une amende de 1 500 euros et de 3 000 euros en cas de récidive.</a:t>
            </a:r>
          </a:p>
        </p:txBody>
      </p:sp>
    </p:spTree>
    <p:extLst>
      <p:ext uri="{BB962C8B-B14F-4D97-AF65-F5344CB8AC3E}">
        <p14:creationId xmlns:p14="http://schemas.microsoft.com/office/powerpoint/2010/main" val="170107264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BFF2BD-EA60-4D94-87B3-14C6715B3B11}" type="slidenum">
              <a:rPr lang="fr-FR"/>
              <a:pPr>
                <a:defRPr/>
              </a:pPr>
              <a:t>18</a:t>
            </a:fld>
            <a:endParaRPr lang="fr-FR"/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Risque ≠ danger</a:t>
            </a:r>
          </a:p>
          <a:p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Danger : 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Cause capable de provoquer une lésion ou atteinte à la santé . </a:t>
            </a:r>
          </a:p>
          <a:p>
            <a:pPr marL="0" indent="0">
              <a:buNone/>
            </a:pPr>
            <a:r>
              <a:rPr lang="fr-F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Ex: une pièce métallique coupante, zone de circulation d’engins</a:t>
            </a:r>
          </a:p>
          <a:p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/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Situation dangereuse : </a:t>
            </a:r>
          </a:p>
          <a:p>
            <a:pPr marL="400050"/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/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Risque : exposition d’une personne à un danger</a:t>
            </a:r>
          </a:p>
          <a:p>
            <a:pPr marL="514350" lvl="1" indent="0">
              <a:buNone/>
            </a:pP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-&gt; probabilité</a:t>
            </a:r>
          </a:p>
          <a:p>
            <a:pPr marL="514350" lvl="1" indent="0">
              <a:buNone/>
            </a:pP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-&gt; gravité</a:t>
            </a:r>
          </a:p>
          <a:p>
            <a:pPr marL="400050"/>
            <a:endParaRPr lang="fr-F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/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dirty="0" smtClean="0"/>
              <a:t>Risque ?</a:t>
            </a:r>
            <a:endParaRPr lang="fr-FR" dirty="0"/>
          </a:p>
        </p:txBody>
      </p:sp>
      <p:pic>
        <p:nvPicPr>
          <p:cNvPr id="8194" name="Picture 2" descr="C:\Users\bardel\AppData\Local\Microsoft\Windows\Temporary Internet Files\Content.IE5\MPPX59OD\France_road_sign_A14.svg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313751"/>
            <a:ext cx="864096" cy="761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bardel\AppData\Local\Microsoft\Windows\Temporary Internet Files\Content.IE5\MPPX59OD\France_road_sign_A14.svg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348880"/>
            <a:ext cx="721116" cy="635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llipse 3"/>
          <p:cNvSpPr/>
          <p:nvPr/>
        </p:nvSpPr>
        <p:spPr>
          <a:xfrm>
            <a:off x="5004048" y="3694739"/>
            <a:ext cx="1584176" cy="43204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EMPLOYE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59243" y="6165304"/>
            <a:ext cx="7560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https://www.youtube.com/watch?v=qdclxJaXnMw&amp;feature=youtu.be</a:t>
            </a:r>
          </a:p>
        </p:txBody>
      </p:sp>
    </p:spTree>
    <p:extLst>
      <p:ext uri="{BB962C8B-B14F-4D97-AF65-F5344CB8AC3E}">
        <p14:creationId xmlns:p14="http://schemas.microsoft.com/office/powerpoint/2010/main" val="170107264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BFF2BD-EA60-4D94-87B3-14C6715B3B11}" type="slidenum">
              <a:rPr lang="fr-FR"/>
              <a:pPr>
                <a:defRPr/>
              </a:pPr>
              <a:t>19</a:t>
            </a:fld>
            <a:endParaRPr lang="fr-FR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dirty="0" smtClean="0"/>
              <a:t>Typologie des Risques</a:t>
            </a: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167856" y="6165304"/>
            <a:ext cx="79325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/>
              <a:t>https://www.youtube.com/watch?v=ZUpMz0oSrZg&amp;feature=youtu.be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49" y="1083417"/>
            <a:ext cx="4315715" cy="4871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8387" y="1104130"/>
            <a:ext cx="2448272" cy="2997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74747" y="6395994"/>
            <a:ext cx="66967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/>
              <a:t>https://www.youtube.com/watch?v=Nek1SBhdu9A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9" y="4072943"/>
            <a:ext cx="1944216" cy="1882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849086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1C77D2-F871-4977-BC2A-B3C875738308}" type="slidenum">
              <a:rPr lang="fr-FR"/>
              <a:pPr>
                <a:defRPr/>
              </a:pPr>
              <a:t>2</a:t>
            </a:fld>
            <a:endParaRPr lang="fr-FR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700808"/>
            <a:ext cx="8820472" cy="4718149"/>
          </a:xfrm>
        </p:spPr>
        <p:txBody>
          <a:bodyPr/>
          <a:lstStyle/>
          <a:p>
            <a:pPr lvl="1" eaLnBrk="1" hangingPunct="1">
              <a:defRPr/>
            </a:pP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Enjeux</a:t>
            </a:r>
          </a:p>
          <a:p>
            <a:pPr lvl="1" eaLnBrk="1" hangingPunct="1">
              <a:defRPr/>
            </a:pP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Acteurs</a:t>
            </a:r>
          </a:p>
          <a:p>
            <a:pPr lvl="1" eaLnBrk="1" hangingPunct="1">
              <a:defRPr/>
            </a:pP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Risque </a:t>
            </a:r>
          </a:p>
          <a:p>
            <a:pPr lvl="1" eaLnBrk="1" hangingPunct="1">
              <a:defRPr/>
            </a:pP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Analyse des risques</a:t>
            </a:r>
          </a:p>
          <a:p>
            <a:pPr lvl="1" eaLnBrk="1" hangingPunct="1">
              <a:defRPr/>
            </a:pP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Préventions des risques</a:t>
            </a:r>
          </a:p>
          <a:p>
            <a:pPr lvl="1" eaLnBrk="1" hangingPunct="1">
              <a:defRPr/>
            </a:pP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Indicateurs</a:t>
            </a:r>
          </a:p>
        </p:txBody>
      </p:sp>
    </p:spTree>
    <p:extLst>
      <p:ext uri="{BB962C8B-B14F-4D97-AF65-F5344CB8AC3E}">
        <p14:creationId xmlns:p14="http://schemas.microsoft.com/office/powerpoint/2010/main" val="100196915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BFF2BD-EA60-4D94-87B3-14C6715B3B11}" type="slidenum">
              <a:rPr lang="fr-FR"/>
              <a:pPr>
                <a:defRPr/>
              </a:pPr>
              <a:t>20</a:t>
            </a:fld>
            <a:endParaRPr lang="fr-FR"/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200" y="1600201"/>
            <a:ext cx="8363272" cy="1108720"/>
          </a:xfrm>
        </p:spPr>
        <p:txBody>
          <a:bodyPr/>
          <a:lstStyle/>
          <a:p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Probabilité</a:t>
            </a:r>
          </a:p>
          <a:p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Gravité</a:t>
            </a:r>
          </a:p>
          <a:p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dirty="0" smtClean="0"/>
              <a:t>Analyse des risques</a:t>
            </a:r>
            <a:endParaRPr lang="fr-FR" dirty="0"/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1729650"/>
              </p:ext>
            </p:extLst>
          </p:nvPr>
        </p:nvGraphicFramePr>
        <p:xfrm>
          <a:off x="2267744" y="2924944"/>
          <a:ext cx="4419599" cy="2838450"/>
        </p:xfrm>
        <a:graphic>
          <a:graphicData uri="http://schemas.openxmlformats.org/drawingml/2006/table">
            <a:tbl>
              <a:tblPr/>
              <a:tblGrid>
                <a:gridCol w="761453"/>
                <a:gridCol w="256990"/>
                <a:gridCol w="850289"/>
                <a:gridCol w="850289"/>
                <a:gridCol w="850289"/>
                <a:gridCol w="850289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Gravité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Très grave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Grave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Moyen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Faible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T. peu probable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Peu probable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Probable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Très probable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107264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BFF2BD-EA60-4D94-87B3-14C6715B3B11}" type="slidenum">
              <a:rPr lang="fr-FR"/>
              <a:pPr>
                <a:defRPr/>
              </a:pPr>
              <a:t>21</a:t>
            </a:fld>
            <a:endParaRPr lang="fr-FR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dirty="0" smtClean="0"/>
              <a:t>Prévention des risques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467544" y="1484784"/>
            <a:ext cx="8352928" cy="5184576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Principes de prévention</a:t>
            </a:r>
          </a:p>
          <a:p>
            <a:pPr>
              <a:lnSpc>
                <a:spcPct val="150000"/>
              </a:lnSpc>
            </a:pP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1. Eviter le risque </a:t>
            </a:r>
          </a:p>
          <a:p>
            <a:pPr>
              <a:lnSpc>
                <a:spcPct val="150000"/>
              </a:lnSpc>
            </a:pP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2. Evaluer</a:t>
            </a:r>
          </a:p>
          <a:p>
            <a:pPr>
              <a:lnSpc>
                <a:spcPct val="150000"/>
              </a:lnSpc>
            </a:pP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3. Combattre le risque à la source</a:t>
            </a:r>
          </a:p>
          <a:p>
            <a:pPr>
              <a:lnSpc>
                <a:spcPct val="150000"/>
              </a:lnSpc>
            </a:pP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4. Adapter le travail à l’homme</a:t>
            </a:r>
          </a:p>
          <a:p>
            <a:pPr>
              <a:lnSpc>
                <a:spcPct val="150000"/>
              </a:lnSpc>
            </a:pP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5. Tenir compte de l’évolution de la technique</a:t>
            </a:r>
          </a:p>
          <a:p>
            <a:pPr>
              <a:lnSpc>
                <a:spcPct val="150000"/>
              </a:lnSpc>
            </a:pP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6. Remplacer ce qui est dangereux</a:t>
            </a:r>
          </a:p>
          <a:p>
            <a:pPr>
              <a:lnSpc>
                <a:spcPct val="150000"/>
              </a:lnSpc>
            </a:pP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7. Planifier la prévention</a:t>
            </a:r>
          </a:p>
          <a:p>
            <a:pPr>
              <a:lnSpc>
                <a:spcPct val="150000"/>
              </a:lnSpc>
            </a:pP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8. Donner la priorité à la prévention collective vs individuelle</a:t>
            </a:r>
          </a:p>
          <a:p>
            <a:pPr>
              <a:lnSpc>
                <a:spcPct val="150000"/>
              </a:lnSpc>
            </a:pP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9. Donner les instructions aux travailleurs</a:t>
            </a:r>
          </a:p>
          <a:p>
            <a:pPr>
              <a:lnSpc>
                <a:spcPct val="150000"/>
              </a:lnSpc>
            </a:pPr>
            <a:endParaRPr lang="fr-F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747772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BFF2BD-EA60-4D94-87B3-14C6715B3B11}" type="slidenum">
              <a:rPr lang="fr-FR"/>
              <a:pPr>
                <a:defRPr/>
              </a:pPr>
              <a:t>22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Espace réservé du contenu 1"/>
              <p:cNvSpPr>
                <a:spLocks noGrp="1"/>
              </p:cNvSpPr>
              <p:nvPr>
                <p:ph idx="1"/>
              </p:nvPr>
            </p:nvSpPr>
            <p:spPr>
              <a:xfrm>
                <a:off x="251520" y="1600200"/>
                <a:ext cx="8784976" cy="4637112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fr-FR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Les plus courants :</a:t>
                </a:r>
              </a:p>
              <a:p>
                <a:pPr marL="0" indent="0">
                  <a:buNone/>
                </a:pPr>
                <a:endParaRPr lang="fr-FR" sz="2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fr-FR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Nombre d’AT avec(/sans) arrêt /an et évolution</a:t>
                </a:r>
              </a:p>
              <a:p>
                <a:r>
                  <a:rPr lang="fr-FR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Nombre de presqu’accident</a:t>
                </a:r>
              </a:p>
              <a:p>
                <a:r>
                  <a:rPr lang="fr-FR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Nombre de jours travaillés sans AT</a:t>
                </a:r>
              </a:p>
              <a:p>
                <a:endParaRPr lang="fr-FR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fr-FR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Taux de fréquence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00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fr-FR" sz="2000" b="0" i="0" smtClean="0">
                            <a:latin typeface="Cambria Math"/>
                            <a:cs typeface="Arial" panose="020B0604020202020204" pitchFamily="34" charset="0"/>
                          </a:rPr>
                          <m:t>Nombre</m:t>
                        </m:r>
                        <m:r>
                          <a:rPr lang="fr-FR" sz="2000" b="0" i="0" smtClean="0">
                            <a:latin typeface="Cambria Math"/>
                            <a:cs typeface="Arial" panose="020B0604020202020204" pitchFamily="34" charset="0"/>
                          </a:rPr>
                          <m:t> </m:t>
                        </m:r>
                        <m:sSup>
                          <m:sSupPr>
                            <m:ctrlPr>
                              <a:rPr lang="fr-FR" sz="2000" b="0" i="1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fr-FR" sz="2000" b="0" i="0" smtClean="0">
                                <a:latin typeface="Cambria Math"/>
                                <a:cs typeface="Arial" panose="020B0604020202020204" pitchFamily="34" charset="0"/>
                              </a:rPr>
                              <m:t>d</m:t>
                            </m:r>
                          </m:e>
                          <m:sup>
                            <m:r>
                              <a:rPr lang="fr-FR" sz="2000" b="0" i="0" smtClean="0">
                                <a:latin typeface="Cambria Math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  <m:r>
                          <m:rPr>
                            <m:sty m:val="p"/>
                          </m:rPr>
                          <a:rPr lang="fr-FR" sz="2000" b="0" i="0" smtClean="0">
                            <a:latin typeface="Cambria Math"/>
                            <a:cs typeface="Arial" panose="020B0604020202020204" pitchFamily="34" charset="0"/>
                          </a:rPr>
                          <m:t>AT</m:t>
                        </m:r>
                        <m:r>
                          <a:rPr lang="fr-FR" sz="2000" b="0" i="0" smtClean="0">
                            <a:latin typeface="Cambria Math"/>
                            <a:cs typeface="Arial" panose="020B0604020202020204" pitchFamily="34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fr-FR" sz="2000" b="0" i="0" smtClean="0">
                            <a:latin typeface="Cambria Math"/>
                            <a:cs typeface="Arial" panose="020B0604020202020204" pitchFamily="34" charset="0"/>
                          </a:rPr>
                          <m:t>avec</m:t>
                        </m:r>
                        <m:r>
                          <a:rPr lang="fr-FR" sz="2000" b="0" i="0" smtClean="0">
                            <a:latin typeface="Cambria Math"/>
                            <a:cs typeface="Arial" panose="020B0604020202020204" pitchFamily="34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fr-FR" sz="2000" b="0" i="0" smtClean="0">
                            <a:latin typeface="Cambria Math"/>
                            <a:cs typeface="Arial" panose="020B0604020202020204" pitchFamily="34" charset="0"/>
                          </a:rPr>
                          <m:t>arr</m:t>
                        </m:r>
                        <m:r>
                          <a:rPr lang="fr-FR" sz="2000" b="0" i="0" smtClean="0">
                            <a:latin typeface="Cambria Math"/>
                            <a:cs typeface="Arial" panose="020B0604020202020204" pitchFamily="34" charset="0"/>
                          </a:rPr>
                          <m:t>ê</m:t>
                        </m:r>
                        <m:r>
                          <m:rPr>
                            <m:sty m:val="p"/>
                          </m:rPr>
                          <a:rPr lang="fr-FR" sz="2000" b="0" i="0" smtClean="0">
                            <a:latin typeface="Cambria Math"/>
                            <a:cs typeface="Arial" panose="020B0604020202020204" pitchFamily="34" charset="0"/>
                          </a:rPr>
                          <m:t>t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fr-FR" sz="2000" b="0" i="0" smtClean="0">
                            <a:latin typeface="Cambria Math"/>
                            <a:cs typeface="Arial" panose="020B0604020202020204" pitchFamily="34" charset="0"/>
                          </a:rPr>
                          <m:t>Nombre</m:t>
                        </m:r>
                        <m:r>
                          <a:rPr lang="fr-FR" sz="2000" b="0" i="0" smtClean="0">
                            <a:latin typeface="Cambria Math"/>
                            <a:cs typeface="Arial" panose="020B0604020202020204" pitchFamily="34" charset="0"/>
                          </a:rPr>
                          <m:t> </m:t>
                        </m:r>
                        <m:sSup>
                          <m:sSupPr>
                            <m:ctrlPr>
                              <a:rPr lang="fr-FR" sz="2000" b="0" i="1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fr-FR" sz="2000" b="0" i="0" smtClean="0">
                                <a:latin typeface="Cambria Math"/>
                                <a:cs typeface="Arial" panose="020B0604020202020204" pitchFamily="34" charset="0"/>
                              </a:rPr>
                              <m:t>d</m:t>
                            </m:r>
                          </m:e>
                          <m:sup>
                            <m:r>
                              <a:rPr lang="fr-FR" sz="2000" b="0" i="0" smtClean="0">
                                <a:latin typeface="Cambria Math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  <m:r>
                          <m:rPr>
                            <m:sty m:val="p"/>
                          </m:rPr>
                          <a:rPr lang="fr-FR" sz="2000" b="0" i="0" smtClean="0">
                            <a:latin typeface="Cambria Math"/>
                            <a:cs typeface="Arial" panose="020B0604020202020204" pitchFamily="34" charset="0"/>
                          </a:rPr>
                          <m:t>Heures</m:t>
                        </m:r>
                        <m:r>
                          <a:rPr lang="fr-FR" sz="2000" b="0" i="0" smtClean="0">
                            <a:latin typeface="Cambria Math"/>
                            <a:cs typeface="Arial" panose="020B0604020202020204" pitchFamily="34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fr-FR" sz="2000" b="0" i="0" smtClean="0">
                            <a:latin typeface="Cambria Math"/>
                            <a:cs typeface="Arial" panose="020B0604020202020204" pitchFamily="34" charset="0"/>
                          </a:rPr>
                          <m:t>travaill</m:t>
                        </m:r>
                        <m:r>
                          <a:rPr lang="fr-FR" sz="2000" b="0" i="0" smtClean="0">
                            <a:latin typeface="Cambria Math"/>
                            <a:cs typeface="Arial" panose="020B0604020202020204" pitchFamily="34" charset="0"/>
                          </a:rPr>
                          <m:t>é</m:t>
                        </m:r>
                        <m:r>
                          <m:rPr>
                            <m:sty m:val="p"/>
                          </m:rPr>
                          <a:rPr lang="fr-FR" sz="2000" b="0" i="0" smtClean="0">
                            <a:latin typeface="Cambria Math"/>
                            <a:cs typeface="Arial" panose="020B0604020202020204" pitchFamily="34" charset="0"/>
                          </a:rPr>
                          <m:t>es</m:t>
                        </m:r>
                      </m:den>
                    </m:f>
                    <m:r>
                      <m:rPr>
                        <m:sty m:val="p"/>
                      </m:rPr>
                      <a:rPr lang="fr-FR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x</m:t>
                    </m:r>
                    <m:r>
                      <a:rPr lang="fr-FR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1.000.000</m:t>
                    </m:r>
                  </m:oMath>
                </a14:m>
                <a:endParaRPr lang="fr-FR" sz="2000" b="0" dirty="0" smtClean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fr-FR" sz="200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fr-FR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Indice de </a:t>
                </a:r>
                <a:r>
                  <a:rPr lang="fr-FR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fréquence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000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fr-FR" sz="2000">
                            <a:latin typeface="Cambria Math"/>
                            <a:cs typeface="Arial" panose="020B0604020202020204" pitchFamily="34" charset="0"/>
                          </a:rPr>
                          <m:t>Nombre</m:t>
                        </m:r>
                        <m:r>
                          <a:rPr lang="fr-FR" sz="2000">
                            <a:latin typeface="Cambria Math"/>
                            <a:cs typeface="Arial" panose="020B0604020202020204" pitchFamily="34" charset="0"/>
                          </a:rPr>
                          <m:t> </m:t>
                        </m:r>
                        <m:sSup>
                          <m:sSupPr>
                            <m:ctrlPr>
                              <a:rPr lang="fr-FR" sz="2000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fr-FR" sz="2000">
                                <a:latin typeface="Cambria Math"/>
                                <a:cs typeface="Arial" panose="020B0604020202020204" pitchFamily="34" charset="0"/>
                              </a:rPr>
                              <m:t>d</m:t>
                            </m:r>
                          </m:e>
                          <m:sup>
                            <m:r>
                              <a:rPr lang="fr-FR" sz="2000">
                                <a:latin typeface="Cambria Math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  <m:r>
                          <m:rPr>
                            <m:sty m:val="p"/>
                          </m:rPr>
                          <a:rPr lang="fr-FR" sz="2000">
                            <a:latin typeface="Cambria Math"/>
                            <a:cs typeface="Arial" panose="020B0604020202020204" pitchFamily="34" charset="0"/>
                          </a:rPr>
                          <m:t>AT</m:t>
                        </m:r>
                        <m:r>
                          <a:rPr lang="fr-FR" sz="2000">
                            <a:latin typeface="Cambria Math"/>
                            <a:cs typeface="Arial" panose="020B0604020202020204" pitchFamily="34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fr-FR" sz="2000">
                            <a:latin typeface="Cambria Math"/>
                            <a:cs typeface="Arial" panose="020B0604020202020204" pitchFamily="34" charset="0"/>
                          </a:rPr>
                          <m:t>avec</m:t>
                        </m:r>
                        <m:r>
                          <a:rPr lang="fr-FR" sz="2000">
                            <a:latin typeface="Cambria Math"/>
                            <a:cs typeface="Arial" panose="020B0604020202020204" pitchFamily="34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fr-FR" sz="2000">
                            <a:latin typeface="Cambria Math"/>
                            <a:cs typeface="Arial" panose="020B0604020202020204" pitchFamily="34" charset="0"/>
                          </a:rPr>
                          <m:t>arr</m:t>
                        </m:r>
                        <m:r>
                          <a:rPr lang="fr-FR" sz="2000">
                            <a:latin typeface="Cambria Math"/>
                            <a:cs typeface="Arial" panose="020B0604020202020204" pitchFamily="34" charset="0"/>
                          </a:rPr>
                          <m:t>ê</m:t>
                        </m:r>
                        <m:r>
                          <m:rPr>
                            <m:sty m:val="p"/>
                          </m:rPr>
                          <a:rPr lang="fr-FR" sz="2000">
                            <a:latin typeface="Cambria Math"/>
                            <a:cs typeface="Arial" panose="020B0604020202020204" pitchFamily="34" charset="0"/>
                          </a:rPr>
                          <m:t>t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fr-FR" sz="2000">
                            <a:latin typeface="Cambria Math"/>
                            <a:cs typeface="Arial" panose="020B0604020202020204" pitchFamily="34" charset="0"/>
                          </a:rPr>
                          <m:t>Nombre</m:t>
                        </m:r>
                        <m:r>
                          <a:rPr lang="fr-FR" sz="2000">
                            <a:latin typeface="Cambria Math"/>
                            <a:cs typeface="Arial" panose="020B0604020202020204" pitchFamily="34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fr-FR" sz="2000" b="0" i="0" smtClean="0">
                            <a:latin typeface="Cambria Math"/>
                            <a:cs typeface="Arial" panose="020B0604020202020204" pitchFamily="34" charset="0"/>
                          </a:rPr>
                          <m:t>de</m:t>
                        </m:r>
                        <m:r>
                          <a:rPr lang="fr-FR" sz="2000" b="0" i="0" smtClean="0">
                            <a:latin typeface="Cambria Math"/>
                            <a:cs typeface="Arial" panose="020B0604020202020204" pitchFamily="34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fr-FR" sz="2000" b="0" i="0" smtClean="0">
                            <a:latin typeface="Cambria Math"/>
                            <a:cs typeface="Arial" panose="020B0604020202020204" pitchFamily="34" charset="0"/>
                          </a:rPr>
                          <m:t>salari</m:t>
                        </m:r>
                        <m:r>
                          <a:rPr lang="fr-FR" sz="2000" b="0" i="0" smtClean="0">
                            <a:latin typeface="Cambria Math"/>
                            <a:cs typeface="Arial" panose="020B0604020202020204" pitchFamily="34" charset="0"/>
                          </a:rPr>
                          <m:t>é</m:t>
                        </m:r>
                        <m:r>
                          <m:rPr>
                            <m:sty m:val="p"/>
                          </m:rPr>
                          <a:rPr lang="fr-FR" sz="2000">
                            <a:latin typeface="Cambria Math"/>
                            <a:cs typeface="Arial" panose="020B0604020202020204" pitchFamily="34" charset="0"/>
                          </a:rPr>
                          <m:t>s</m:t>
                        </m:r>
                      </m:den>
                    </m:f>
                    <m:r>
                      <m:rPr>
                        <m:sty m:val="p"/>
                      </m:rPr>
                      <a:rPr lang="fr-FR" sz="200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x</m:t>
                    </m:r>
                    <m:r>
                      <a:rPr lang="fr-FR" sz="200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1.000</m:t>
                    </m:r>
                  </m:oMath>
                </a14:m>
                <a:endParaRPr lang="fr-FR" sz="2000" dirty="0"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endParaRPr lang="fr-FR" sz="2000" dirty="0" smtClean="0"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Espace réservé du contenu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520" y="1600200"/>
                <a:ext cx="8784976" cy="4637112"/>
              </a:xfrm>
              <a:blipFill rotWithShape="1">
                <a:blip r:embed="rId2"/>
                <a:stretch>
                  <a:fillRect l="-1041" t="-92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dirty="0" smtClean="0"/>
              <a:t>Indicateurs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3401798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7225812" y="157163"/>
            <a:ext cx="19050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0442681-C37E-431F-AE47-DE574F474EA2}" type="slidenum">
              <a:rPr lang="fr-FR" sz="1200" smtClean="0">
                <a:latin typeface="Arial Black" pitchFamily="34" charset="0"/>
              </a:rPr>
              <a:pPr eaLnBrk="1" hangingPunct="1"/>
              <a:t>23</a:t>
            </a:fld>
            <a:endParaRPr lang="fr-FR" sz="1200" smtClean="0">
              <a:latin typeface="Arial Black" pitchFamily="34" charset="0"/>
            </a:endParaRPr>
          </a:p>
        </p:txBody>
      </p:sp>
      <p:sp>
        <p:nvSpPr>
          <p:cNvPr id="5" name="Titr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fr-FR" dirty="0" smtClean="0"/>
              <a:t>Environnement</a:t>
            </a:r>
            <a:endParaRPr lang="fr-F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556792"/>
            <a:ext cx="4699331" cy="52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36912"/>
            <a:ext cx="4104456" cy="3389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207234" y="1603539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Seveso</a:t>
            </a:r>
          </a:p>
        </p:txBody>
      </p:sp>
    </p:spTree>
    <p:extLst>
      <p:ext uri="{BB962C8B-B14F-4D97-AF65-F5344CB8AC3E}">
        <p14:creationId xmlns:p14="http://schemas.microsoft.com/office/powerpoint/2010/main" val="406117677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435280" cy="867122"/>
          </a:xfrm>
        </p:spPr>
        <p:txBody>
          <a:bodyPr/>
          <a:lstStyle/>
          <a:p>
            <a:pPr algn="l"/>
            <a:r>
              <a:rPr lang="fr-FR" dirty="0" smtClean="0"/>
              <a:t>Enjeux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08920" y="332656"/>
            <a:ext cx="1008112" cy="576064"/>
          </a:xfrm>
        </p:spPr>
        <p:txBody>
          <a:bodyPr/>
          <a:lstStyle/>
          <a:p>
            <a:pPr marL="0" indent="0">
              <a:buNone/>
            </a:pPr>
            <a:r>
              <a:rPr lang="fr-F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endParaRPr lang="fr-F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EC91EA-5892-469E-AF2C-64B0852565F3}" type="slidenum">
              <a:rPr lang="fr-FR" smtClean="0"/>
              <a:pPr>
                <a:defRPr/>
              </a:pPr>
              <a:t>3</a:t>
            </a:fld>
            <a:endParaRPr lang="fr-FR"/>
          </a:p>
        </p:txBody>
      </p:sp>
      <p:pic>
        <p:nvPicPr>
          <p:cNvPr id="1026" name="Picture 2" descr="C:\Users\bardel\AppData\Local\Microsoft\Windows\Temporary Internet Files\Content.IE5\NUWLQRKW\legal-450202_64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01" y="4005064"/>
            <a:ext cx="1031776" cy="1031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bardel\AppData\Local\Microsoft\Windows\Temporary Internet Files\Content.IE5\NUWLQRKW\social-media-management1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464" y="2999730"/>
            <a:ext cx="1451991" cy="1005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bardel\AppData\Local\Microsoft\Windows\Temporary Internet Files\Content.IE5\YZF8MJOV\arendeuro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08" y="5229200"/>
            <a:ext cx="15351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bardel\AppData\Local\Microsoft\Windows\Temporary Internet Files\Content.IE5\FOVPLVUA\esqueleto1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97" y="1842442"/>
            <a:ext cx="694916" cy="980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075068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435280" cy="867122"/>
          </a:xfrm>
        </p:spPr>
        <p:txBody>
          <a:bodyPr/>
          <a:lstStyle/>
          <a:p>
            <a:pPr algn="l"/>
            <a:r>
              <a:rPr lang="fr-FR" dirty="0" smtClean="0"/>
              <a:t>Enjeux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08920" y="332656"/>
            <a:ext cx="1008112" cy="576064"/>
          </a:xfrm>
        </p:spPr>
        <p:txBody>
          <a:bodyPr/>
          <a:lstStyle/>
          <a:p>
            <a:pPr marL="0" indent="0">
              <a:buNone/>
            </a:pPr>
            <a:r>
              <a:rPr lang="fr-F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endParaRPr lang="fr-F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EC91EA-5892-469E-AF2C-64B0852565F3}" type="slidenum">
              <a:rPr lang="fr-FR" smtClean="0"/>
              <a:pPr>
                <a:defRPr/>
              </a:pPr>
              <a:t>4</a:t>
            </a:fld>
            <a:endParaRPr lang="fr-FR"/>
          </a:p>
        </p:txBody>
      </p:sp>
      <p:pic>
        <p:nvPicPr>
          <p:cNvPr id="1027" name="Picture 3" descr="C:\Users\bardel\AppData\Local\Microsoft\Windows\Temporary Internet Files\Content.IE5\NUWLQRKW\social-media-management1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464" y="2999730"/>
            <a:ext cx="1451991" cy="1005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bardel\AppData\Local\Microsoft\Windows\Temporary Internet Files\Content.IE5\FOVPLVUA\esqueleto1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97" y="1842442"/>
            <a:ext cx="694916" cy="980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3779912" y="2332805"/>
            <a:ext cx="50405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En 2014 : </a:t>
            </a:r>
          </a:p>
          <a:p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18 275 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500 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621 111 ?</a:t>
            </a:r>
          </a:p>
          <a:p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37 000 ?</a:t>
            </a:r>
          </a:p>
          <a:p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530 ?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869160"/>
            <a:ext cx="135255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981287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435280" cy="867122"/>
          </a:xfrm>
        </p:spPr>
        <p:txBody>
          <a:bodyPr/>
          <a:lstStyle/>
          <a:p>
            <a:pPr algn="l"/>
            <a:r>
              <a:rPr lang="fr-FR" dirty="0" smtClean="0"/>
              <a:t>Enjeux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EC91EA-5892-469E-AF2C-64B0852565F3}" type="slidenum">
              <a:rPr lang="fr-FR" smtClean="0"/>
              <a:pPr>
                <a:defRPr/>
              </a:pPr>
              <a:t>5</a:t>
            </a:fld>
            <a:endParaRPr lang="fr-FR"/>
          </a:p>
        </p:txBody>
      </p:sp>
      <p:pic>
        <p:nvPicPr>
          <p:cNvPr id="1027" name="Picture 3" descr="C:\Users\bardel\AppData\Local\Microsoft\Windows\Temporary Internet Files\Content.IE5\NUWLQRKW\social-media-management1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74" y="2968079"/>
            <a:ext cx="828124" cy="573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bardel\AppData\Local\Microsoft\Windows\Temporary Internet Files\Content.IE5\FOVPLVUA\esqueleto1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78" y="1737109"/>
            <a:ext cx="694916" cy="980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104" y="1603201"/>
            <a:ext cx="8153400" cy="521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9254" y="6530735"/>
            <a:ext cx="135255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893365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435280" cy="867122"/>
          </a:xfrm>
        </p:spPr>
        <p:txBody>
          <a:bodyPr/>
          <a:lstStyle/>
          <a:p>
            <a:pPr algn="l"/>
            <a:r>
              <a:rPr lang="fr-FR" dirty="0" smtClean="0"/>
              <a:t>Enjeux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EC91EA-5892-469E-AF2C-64B0852565F3}" type="slidenum">
              <a:rPr lang="fr-FR" smtClean="0"/>
              <a:pPr>
                <a:defRPr/>
              </a:pPr>
              <a:t>6</a:t>
            </a:fld>
            <a:endParaRPr lang="fr-FR"/>
          </a:p>
        </p:txBody>
      </p:sp>
      <p:pic>
        <p:nvPicPr>
          <p:cNvPr id="1027" name="Picture 3" descr="C:\Users\bardel\AppData\Local\Microsoft\Windows\Temporary Internet Files\Content.IE5\NUWLQRKW\social-media-management1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74" y="2968079"/>
            <a:ext cx="828124" cy="573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bardel\AppData\Local\Microsoft\Windows\Temporary Internet Files\Content.IE5\FOVPLVUA\esqueleto1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78" y="1737109"/>
            <a:ext cx="694916" cy="980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794" y="1628800"/>
            <a:ext cx="8210550" cy="561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627401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435280" cy="867122"/>
          </a:xfrm>
        </p:spPr>
        <p:txBody>
          <a:bodyPr/>
          <a:lstStyle/>
          <a:p>
            <a:pPr algn="l"/>
            <a:r>
              <a:rPr lang="fr-FR" dirty="0" smtClean="0"/>
              <a:t>Enjeux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EC91EA-5892-469E-AF2C-64B0852565F3}" type="slidenum">
              <a:rPr lang="fr-FR" smtClean="0"/>
              <a:pPr>
                <a:defRPr/>
              </a:pPr>
              <a:t>7</a:t>
            </a:fld>
            <a:endParaRPr lang="fr-FR"/>
          </a:p>
        </p:txBody>
      </p:sp>
      <p:pic>
        <p:nvPicPr>
          <p:cNvPr id="1027" name="Picture 3" descr="C:\Users\bardel\AppData\Local\Microsoft\Windows\Temporary Internet Files\Content.IE5\NUWLQRKW\social-media-management1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74" y="2968079"/>
            <a:ext cx="828124" cy="573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bardel\AppData\Local\Microsoft\Windows\Temporary Internet Files\Content.IE5\FOVPLVUA\esqueleto1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78" y="1737109"/>
            <a:ext cx="694916" cy="980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201" y="3229826"/>
            <a:ext cx="7351685" cy="1272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619137"/>
            <a:ext cx="7276152" cy="1352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842969"/>
            <a:ext cx="7244254" cy="1343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070805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435280" cy="867122"/>
          </a:xfrm>
        </p:spPr>
        <p:txBody>
          <a:bodyPr/>
          <a:lstStyle/>
          <a:p>
            <a:pPr algn="l"/>
            <a:r>
              <a:rPr lang="fr-FR" dirty="0" smtClean="0"/>
              <a:t>Enjeux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08920" y="332656"/>
            <a:ext cx="1008112" cy="576064"/>
          </a:xfrm>
        </p:spPr>
        <p:txBody>
          <a:bodyPr/>
          <a:lstStyle/>
          <a:p>
            <a:pPr marL="0" indent="0">
              <a:buNone/>
            </a:pPr>
            <a:r>
              <a:rPr lang="fr-F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endParaRPr lang="fr-F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EC91EA-5892-469E-AF2C-64B0852565F3}" type="slidenum">
              <a:rPr lang="fr-FR" smtClean="0"/>
              <a:pPr>
                <a:defRPr/>
              </a:pPr>
              <a:t>8</a:t>
            </a:fld>
            <a:endParaRPr lang="fr-FR"/>
          </a:p>
        </p:txBody>
      </p:sp>
      <p:pic>
        <p:nvPicPr>
          <p:cNvPr id="1027" name="Picture 3" descr="C:\Users\bardel\AppData\Local\Microsoft\Windows\Temporary Internet Files\Content.IE5\NUWLQRKW\social-media-management1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74" y="2968079"/>
            <a:ext cx="828124" cy="573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bardel\AppData\Local\Microsoft\Windows\Temporary Internet Files\Content.IE5\FOVPLVUA\esqueleto1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78" y="1737109"/>
            <a:ext cx="694916" cy="980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973" y="325710"/>
            <a:ext cx="4486275" cy="634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038110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435280" cy="867122"/>
          </a:xfrm>
        </p:spPr>
        <p:txBody>
          <a:bodyPr/>
          <a:lstStyle/>
          <a:p>
            <a:pPr algn="l"/>
            <a:r>
              <a:rPr lang="fr-FR" dirty="0" smtClean="0"/>
              <a:t>Enjeux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08920" y="332656"/>
            <a:ext cx="1008112" cy="576064"/>
          </a:xfrm>
        </p:spPr>
        <p:txBody>
          <a:bodyPr/>
          <a:lstStyle/>
          <a:p>
            <a:pPr marL="0" indent="0">
              <a:buNone/>
            </a:pPr>
            <a:r>
              <a:rPr lang="fr-F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endParaRPr lang="fr-F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EC91EA-5892-469E-AF2C-64B0852565F3}" type="slidenum">
              <a:rPr lang="fr-FR" smtClean="0"/>
              <a:pPr>
                <a:defRPr/>
              </a:pPr>
              <a:t>9</a:t>
            </a:fld>
            <a:endParaRPr lang="fr-FR"/>
          </a:p>
        </p:txBody>
      </p:sp>
      <p:pic>
        <p:nvPicPr>
          <p:cNvPr id="1027" name="Picture 3" descr="C:\Users\bardel\AppData\Local\Microsoft\Windows\Temporary Internet Files\Content.IE5\NUWLQRKW\social-media-management1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464" y="2999730"/>
            <a:ext cx="1451991" cy="1005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bardel\AppData\Local\Microsoft\Windows\Temporary Internet Files\Content.IE5\YZF8MJOV\arendeuro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640693"/>
            <a:ext cx="2459285" cy="1384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bardel\AppData\Local\Microsoft\Windows\Temporary Internet Files\Content.IE5\FOVPLVUA\esqueleto1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97" y="1842442"/>
            <a:ext cx="694916" cy="980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2483768" y="3227492"/>
            <a:ext cx="597666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Coûts directs </a:t>
            </a:r>
          </a:p>
          <a:p>
            <a:endParaRPr lang="fr-FR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12 milliards d’euros pour les entreprises du régime général</a:t>
            </a:r>
          </a:p>
          <a:p>
            <a:endParaRPr 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Coût moyen AT avec arrêt = 3000€</a:t>
            </a:r>
          </a:p>
          <a:p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Coût moyen AT avec IP = 110 000€ </a:t>
            </a:r>
          </a:p>
          <a:p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Coût d’un accident mortel ~400000€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2483768" y="5043374"/>
            <a:ext cx="59766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Coûts indirects </a:t>
            </a:r>
          </a:p>
          <a:p>
            <a:endParaRPr lang="fr-FR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Perte 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 produit, réparations, coûts commerciaux…etc… </a:t>
            </a:r>
            <a:endParaRPr lang="fr-FR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3 à 5 fois les coûts directs</a:t>
            </a:r>
          </a:p>
          <a:p>
            <a:endParaRPr lang="fr-FR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604435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Présentation 201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16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ersonnalisé 9">
    <a:dk1>
      <a:sysClr val="windowText" lastClr="000000"/>
    </a:dk1>
    <a:lt1>
      <a:sysClr val="window" lastClr="FFFFFF"/>
    </a:lt1>
    <a:dk2>
      <a:srgbClr val="3E3D2D"/>
    </a:dk2>
    <a:lt2>
      <a:srgbClr val="FF6700"/>
    </a:lt2>
    <a:accent1>
      <a:srgbClr val="FFA365"/>
    </a:accent1>
    <a:accent2>
      <a:srgbClr val="71685A"/>
    </a:accent2>
    <a:accent3>
      <a:srgbClr val="FF6700"/>
    </a:accent3>
    <a:accent4>
      <a:srgbClr val="909465"/>
    </a:accent4>
    <a:accent5>
      <a:srgbClr val="956B43"/>
    </a:accent5>
    <a:accent6>
      <a:srgbClr val="FEA022"/>
    </a:accent6>
    <a:hlink>
      <a:srgbClr val="E68200"/>
    </a:hlink>
    <a:folHlink>
      <a:srgbClr val="FFA94A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Présentation 2015</Template>
  <TotalTime>2897</TotalTime>
  <Words>983</Words>
  <Application>Microsoft Office PowerPoint</Application>
  <PresentationFormat>Affichage à l'écran (4:3)</PresentationFormat>
  <Paragraphs>225</Paragraphs>
  <Slides>23</Slides>
  <Notes>7</Notes>
  <HiddenSlides>0</HiddenSlides>
  <MMClips>0</MMClips>
  <ScaleCrop>false</ScaleCrop>
  <HeadingPairs>
    <vt:vector size="4" baseType="variant">
      <vt:variant>
        <vt:lpstr>Thème</vt:lpstr>
      </vt:variant>
      <vt:variant>
        <vt:i4>4</vt:i4>
      </vt:variant>
      <vt:variant>
        <vt:lpstr>Titres des diapositives</vt:lpstr>
      </vt:variant>
      <vt:variant>
        <vt:i4>23</vt:i4>
      </vt:variant>
    </vt:vector>
  </HeadingPairs>
  <TitlesOfParts>
    <vt:vector size="27" baseType="lpstr">
      <vt:lpstr>Présentation 2015</vt:lpstr>
      <vt:lpstr>Conception personnalisée</vt:lpstr>
      <vt:lpstr>1_Conception personnalisée</vt:lpstr>
      <vt:lpstr>2_Conception personnalisée</vt:lpstr>
      <vt:lpstr>PEE Sécurité-Environnement</vt:lpstr>
      <vt:lpstr>Présentation PowerPoint</vt:lpstr>
      <vt:lpstr>Enjeux</vt:lpstr>
      <vt:lpstr>Enjeux</vt:lpstr>
      <vt:lpstr>Enjeux</vt:lpstr>
      <vt:lpstr>Enjeux</vt:lpstr>
      <vt:lpstr>Enjeux</vt:lpstr>
      <vt:lpstr>Enjeux</vt:lpstr>
      <vt:lpstr>Enjeux</vt:lpstr>
      <vt:lpstr>Enjeux</vt:lpstr>
      <vt:lpstr>Les acteurs</vt:lpstr>
      <vt:lpstr>Les acteurs</vt:lpstr>
      <vt:lpstr>Acteurs</vt:lpstr>
      <vt:lpstr>Acteurs</vt:lpstr>
      <vt:lpstr>Acteurs</vt:lpstr>
      <vt:lpstr>Acteurs</vt:lpstr>
      <vt:lpstr>Document Unique</vt:lpstr>
      <vt:lpstr>Risque ?</vt:lpstr>
      <vt:lpstr>Typologie des Risques</vt:lpstr>
      <vt:lpstr>Analyse des risques</vt:lpstr>
      <vt:lpstr>Prévention des risques</vt:lpstr>
      <vt:lpstr>Indicateurs</vt:lpstr>
      <vt:lpstr>Environnement</vt:lpstr>
    </vt:vector>
  </TitlesOfParts>
  <Company>Ensam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</dc:title>
  <dc:creator>BARDEL Corine</dc:creator>
  <cp:lastModifiedBy>BARDEL Corine</cp:lastModifiedBy>
  <cp:revision>77</cp:revision>
  <cp:lastPrinted>2016-01-12T08:32:34Z</cp:lastPrinted>
  <dcterms:created xsi:type="dcterms:W3CDTF">2015-08-02T09:08:59Z</dcterms:created>
  <dcterms:modified xsi:type="dcterms:W3CDTF">2016-01-18T08:38:29Z</dcterms:modified>
</cp:coreProperties>
</file>