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83" r:id="rId3"/>
    <p:sldId id="271" r:id="rId4"/>
    <p:sldId id="259" r:id="rId5"/>
    <p:sldId id="260" r:id="rId6"/>
    <p:sldId id="264" r:id="rId7"/>
    <p:sldId id="284" r:id="rId8"/>
    <p:sldId id="274" r:id="rId9"/>
    <p:sldId id="275" r:id="rId10"/>
    <p:sldId id="276" r:id="rId11"/>
    <p:sldId id="279" r:id="rId12"/>
    <p:sldId id="280" r:id="rId13"/>
    <p:sldId id="282" r:id="rId14"/>
    <p:sldId id="267" r:id="rId15"/>
    <p:sldId id="281" r:id="rId16"/>
    <p:sldId id="268" r:id="rId17"/>
    <p:sldId id="269" r:id="rId18"/>
    <p:sldId id="272" r:id="rId1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99FF66"/>
    <a:srgbClr val="CCFFCC"/>
    <a:srgbClr val="66FF33"/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449" autoAdjust="0"/>
  </p:normalViewPr>
  <p:slideViewPr>
    <p:cSldViewPr>
      <p:cViewPr>
        <p:scale>
          <a:sx n="71" d="100"/>
          <a:sy n="71" d="100"/>
        </p:scale>
        <p:origin x="-114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0F2914-191E-44DF-A1BA-9E7C0C00F278}" type="datetimeFigureOut">
              <a:rPr lang="fr-FR" smtClean="0"/>
              <a:t>10/09/2015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6F1935-57B7-4325-AD2E-EC824D2387E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5872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>
                <a:solidFill>
                  <a:srgbClr val="FF0000"/>
                </a:solidFill>
              </a:rPr>
              <a:t>Le concept de capacité</a:t>
            </a:r>
            <a:r>
              <a:rPr lang="fr-FR" b="1" baseline="0" dirty="0" smtClean="0">
                <a:solidFill>
                  <a:srgbClr val="FF0000"/>
                </a:solidFill>
              </a:rPr>
              <a:t> résulte de la durée de disponibilité de la ressource par période calendaire et du choix d’une unité d’œuvre qui permet d’additionner les débits de produits différents.</a:t>
            </a:r>
          </a:p>
          <a:p>
            <a:endParaRPr lang="fr-FR" b="1" baseline="0" dirty="0" smtClean="0">
              <a:solidFill>
                <a:srgbClr val="FF0000"/>
              </a:solidFill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fr-FR" b="1" dirty="0" smtClean="0">
                <a:solidFill>
                  <a:srgbClr val="FF0000"/>
                </a:solidFill>
                <a:cs typeface="Arial" pitchFamily="34" charset="0"/>
              </a:rPr>
              <a:t>Pour planifier et gérer sa capacité, l</a:t>
            </a:r>
            <a:r>
              <a:rPr lang="ja-JP" altLang="fr-FR" b="1" dirty="0" smtClean="0">
                <a:solidFill>
                  <a:srgbClr val="FF0000"/>
                </a:solidFill>
                <a:cs typeface="Arial" pitchFamily="34" charset="0"/>
              </a:rPr>
              <a:t>’</a:t>
            </a:r>
            <a:r>
              <a:rPr lang="fr-FR" altLang="ja-JP" b="1" dirty="0" smtClean="0">
                <a:solidFill>
                  <a:srgbClr val="FF0000"/>
                </a:solidFill>
                <a:cs typeface="Arial" pitchFamily="34" charset="0"/>
              </a:rPr>
              <a:t>entreprise devra être capable de connaître la capacité de chacun de ses équipements de manière plus ou moins agrégée :</a:t>
            </a:r>
          </a:p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fr-FR" b="1" dirty="0" smtClean="0">
                <a:solidFill>
                  <a:srgbClr val="FF0000"/>
                </a:solidFill>
                <a:cs typeface="Arial" pitchFamily="34" charset="0"/>
              </a:rPr>
              <a:t> Pour chaque poste de travail, pour l</a:t>
            </a:r>
            <a:r>
              <a:rPr lang="ja-JP" altLang="fr-FR" b="1" dirty="0" smtClean="0">
                <a:solidFill>
                  <a:srgbClr val="FF0000"/>
                </a:solidFill>
                <a:cs typeface="Arial" pitchFamily="34" charset="0"/>
              </a:rPr>
              <a:t>’</a:t>
            </a:r>
            <a:r>
              <a:rPr lang="fr-FR" altLang="ja-JP" b="1" dirty="0" smtClean="0">
                <a:solidFill>
                  <a:srgbClr val="FF0000"/>
                </a:solidFill>
                <a:cs typeface="Arial" pitchFamily="34" charset="0"/>
              </a:rPr>
              <a:t>ensemble de l</a:t>
            </a:r>
            <a:r>
              <a:rPr lang="ja-JP" altLang="fr-FR" b="1" dirty="0" smtClean="0">
                <a:solidFill>
                  <a:srgbClr val="FF0000"/>
                </a:solidFill>
                <a:cs typeface="Arial" pitchFamily="34" charset="0"/>
              </a:rPr>
              <a:t>’</a:t>
            </a:r>
            <a:r>
              <a:rPr lang="fr-FR" altLang="ja-JP" b="1" dirty="0" smtClean="0">
                <a:solidFill>
                  <a:srgbClr val="FF0000"/>
                </a:solidFill>
                <a:cs typeface="Arial" pitchFamily="34" charset="0"/>
              </a:rPr>
              <a:t>unité (chaîne, ou atelier de fraisage), pour l</a:t>
            </a:r>
            <a:r>
              <a:rPr lang="ja-JP" altLang="fr-FR" b="1" dirty="0" smtClean="0">
                <a:solidFill>
                  <a:srgbClr val="FF0000"/>
                </a:solidFill>
                <a:cs typeface="Arial" pitchFamily="34" charset="0"/>
              </a:rPr>
              <a:t>’</a:t>
            </a:r>
            <a:r>
              <a:rPr lang="fr-FR" altLang="ja-JP" b="1" dirty="0" smtClean="0">
                <a:solidFill>
                  <a:srgbClr val="FF0000"/>
                </a:solidFill>
                <a:cs typeface="Arial" pitchFamily="34" charset="0"/>
              </a:rPr>
              <a:t>usine…</a:t>
            </a:r>
            <a:r>
              <a:rPr lang="fr-FR" altLang="ja-JP" b="1" dirty="0" err="1" smtClean="0">
                <a:solidFill>
                  <a:srgbClr val="FF0000"/>
                </a:solidFill>
                <a:cs typeface="Arial" pitchFamily="34" charset="0"/>
              </a:rPr>
              <a:t>etc</a:t>
            </a:r>
            <a:endParaRPr lang="fr-FR" altLang="ja-JP" b="1" dirty="0" smtClean="0">
              <a:solidFill>
                <a:srgbClr val="FF0000"/>
              </a:solidFill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-"/>
              <a:defRPr/>
            </a:pPr>
            <a:r>
              <a:rPr lang="fr-FR" b="1" dirty="0" smtClean="0">
                <a:solidFill>
                  <a:srgbClr val="FF0000"/>
                </a:solidFill>
                <a:cs typeface="Arial" pitchFamily="34" charset="0"/>
              </a:rPr>
              <a:t> Par heure ou par minute (cadence), par jour, par semaine, par mois, … </a:t>
            </a:r>
          </a:p>
          <a:p>
            <a:endParaRPr lang="fr-FR" baseline="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>
              <a:defRPr/>
            </a:pPr>
            <a:fld id="{CDD9D8E5-58CD-4DD4-8158-020B536159CA}" type="datetime4">
              <a:rPr lang="fr-FR" smtClean="0"/>
              <a:pPr>
                <a:defRPr/>
              </a:pPr>
              <a:t>10 septembre 2015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8409EBCE-499E-4812-AAFE-0F382694E9FA}" type="slidenum">
              <a:rPr lang="fr-FR" smtClean="0"/>
              <a:pPr>
                <a:defRPr/>
              </a:pPr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015248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F1935-57B7-4325-AD2E-EC824D2387E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39111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dirty="0" smtClean="0">
                <a:cs typeface="Arial" pitchFamily="34" charset="0"/>
              </a:rPr>
              <a:t>Compte tenu de la récurrence de certains dysfonctionnements, la charge réelle est souvent &gt; charge théorique . Il est nécessaire de corriger par un coefficient de performance</a:t>
            </a:r>
          </a:p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6F1935-57B7-4325-AD2E-EC824D2387E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7048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Modifiez le style des sous-titres du masque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61F1-8E6A-48F4-8CB8-956FD0AE5F33}" type="datetimeFigureOut">
              <a:rPr lang="fr-FR" smtClean="0"/>
              <a:t>10/09/2015</a:t>
            </a:fld>
            <a:endParaRPr lang="fr-FR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8829-11FE-439C-9F25-66610D82412A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61F1-8E6A-48F4-8CB8-956FD0AE5F33}" type="datetimeFigureOut">
              <a:rPr lang="fr-FR" smtClean="0"/>
              <a:t>10/09/2015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8829-11FE-439C-9F25-66610D8241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61F1-8E6A-48F4-8CB8-956FD0AE5F33}" type="datetimeFigureOut">
              <a:rPr lang="fr-FR" smtClean="0"/>
              <a:t>10/09/2015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8829-11FE-439C-9F25-66610D8241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61F1-8E6A-48F4-8CB8-956FD0AE5F33}" type="datetimeFigureOut">
              <a:rPr lang="fr-FR" smtClean="0"/>
              <a:t>10/09/2015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8829-11FE-439C-9F25-66610D8241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61F1-8E6A-48F4-8CB8-956FD0AE5F33}" type="datetimeFigureOut">
              <a:rPr lang="fr-FR" smtClean="0"/>
              <a:t>10/09/2015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8829-11FE-439C-9F25-66610D82412A}" type="slidenum">
              <a:rPr lang="fr-FR" smtClean="0"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61F1-8E6A-48F4-8CB8-956FD0AE5F33}" type="datetimeFigureOut">
              <a:rPr lang="fr-FR" smtClean="0"/>
              <a:t>10/09/2015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8829-11FE-439C-9F25-66610D8241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61F1-8E6A-48F4-8CB8-956FD0AE5F33}" type="datetimeFigureOut">
              <a:rPr lang="fr-FR" smtClean="0"/>
              <a:t>10/09/2015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8829-11FE-439C-9F25-66610D8241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61F1-8E6A-48F4-8CB8-956FD0AE5F33}" type="datetimeFigureOut">
              <a:rPr lang="fr-FR" smtClean="0"/>
              <a:t>10/09/2015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8829-11FE-439C-9F25-66610D8241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61F1-8E6A-48F4-8CB8-956FD0AE5F33}" type="datetimeFigureOut">
              <a:rPr lang="fr-FR" smtClean="0"/>
              <a:t>10/09/2015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8829-11FE-439C-9F25-66610D8241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Modifiez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61F1-8E6A-48F4-8CB8-956FD0AE5F33}" type="datetimeFigureOut">
              <a:rPr lang="fr-FR" smtClean="0"/>
              <a:t>10/09/2015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08829-11FE-439C-9F25-66610D82412A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361F1-8E6A-48F4-8CB8-956FD0AE5F33}" type="datetimeFigureOut">
              <a:rPr lang="fr-FR" smtClean="0"/>
              <a:t>10/09/2015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B908829-11FE-439C-9F25-66610D82412A}" type="slidenum">
              <a:rPr lang="fr-FR" smtClean="0"/>
              <a:t>‹N°›</a:t>
            </a:fld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Modifiez le style du titre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Modifiez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3F361F1-8E6A-48F4-8CB8-956FD0AE5F33}" type="datetimeFigureOut">
              <a:rPr lang="fr-FR" smtClean="0"/>
              <a:t>10/09/2015</a:t>
            </a:fld>
            <a:endParaRPr lang="fr-FR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B908829-11FE-439C-9F25-66610D82412A}" type="slidenum">
              <a:rPr lang="fr-FR" smtClean="0"/>
              <a:t>‹N°›</a:t>
            </a:fld>
            <a:endParaRPr lang="fr-FR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95536" y="908720"/>
            <a:ext cx="8228230" cy="1944216"/>
          </a:xfrm>
        </p:spPr>
        <p:txBody>
          <a:bodyPr>
            <a:normAutofit/>
          </a:bodyPr>
          <a:lstStyle/>
          <a:p>
            <a:pPr algn="ctr"/>
            <a:r>
              <a:rPr lang="fr-FR" sz="4800" dirty="0" smtClean="0">
                <a:solidFill>
                  <a:schemeClr val="tx2"/>
                </a:solidFill>
                <a:cs typeface="Arial" pitchFamily="34" charset="0"/>
              </a:rPr>
              <a:t>CSI</a:t>
            </a:r>
            <a:br>
              <a:rPr lang="fr-FR" sz="4800" dirty="0" smtClean="0">
                <a:solidFill>
                  <a:schemeClr val="tx2"/>
                </a:solidFill>
                <a:cs typeface="Arial" pitchFamily="34" charset="0"/>
              </a:rPr>
            </a:br>
            <a:r>
              <a:rPr lang="fr-FR" sz="4800" dirty="0" smtClean="0">
                <a:solidFill>
                  <a:schemeClr val="tx2"/>
                </a:solidFill>
                <a:cs typeface="Arial" pitchFamily="34" charset="0"/>
              </a:rPr>
              <a:t>Management Industriel</a:t>
            </a:r>
            <a:endParaRPr lang="fr-FR" sz="4800" dirty="0"/>
          </a:p>
        </p:txBody>
      </p:sp>
    </p:spTree>
    <p:extLst>
      <p:ext uri="{BB962C8B-B14F-4D97-AF65-F5344CB8AC3E}">
        <p14:creationId xmlns:p14="http://schemas.microsoft.com/office/powerpoint/2010/main" val="255878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F6C7-4EE8-447E-AE2F-D343230930FC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5839" y="568006"/>
            <a:ext cx="6037183" cy="44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129" tIns="38564" rIns="77129" bIns="38564" anchor="ctr">
            <a:spAutoFit/>
          </a:bodyPr>
          <a:lstStyle>
            <a:lvl1pPr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85763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771525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15728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54463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018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4590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9162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3734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FR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3. Les indicateurs de performance - TRS</a:t>
            </a:r>
          </a:p>
        </p:txBody>
      </p:sp>
      <p:sp>
        <p:nvSpPr>
          <p:cNvPr id="8" name="Titre 1"/>
          <p:cNvSpPr>
            <a:spLocks noGrp="1"/>
          </p:cNvSpPr>
          <p:nvPr>
            <p:ph type="title"/>
          </p:nvPr>
        </p:nvSpPr>
        <p:spPr>
          <a:xfrm>
            <a:off x="486924" y="1015220"/>
            <a:ext cx="8333548" cy="510956"/>
          </a:xfrm>
        </p:spPr>
        <p:txBody>
          <a:bodyPr>
            <a:noAutofit/>
          </a:bodyPr>
          <a:lstStyle/>
          <a:p>
            <a:r>
              <a:rPr lang="fr-FR" sz="1800" dirty="0"/>
              <a:t/>
            </a:r>
            <a:br>
              <a:rPr lang="fr-FR" sz="1800" dirty="0"/>
            </a:br>
            <a:r>
              <a:rPr lang="fr-FR" sz="1800" dirty="0" smtClean="0"/>
              <a:t>Détail des temps perdus</a:t>
            </a:r>
            <a:endParaRPr lang="fr-FR" sz="1800" dirty="0"/>
          </a:p>
        </p:txBody>
      </p:sp>
      <p:sp>
        <p:nvSpPr>
          <p:cNvPr id="9" name="Rectangle 8"/>
          <p:cNvSpPr/>
          <p:nvPr/>
        </p:nvSpPr>
        <p:spPr>
          <a:xfrm>
            <a:off x="395535" y="1628800"/>
            <a:ext cx="8568953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lphaLcPeriod"/>
            </a:pPr>
            <a:r>
              <a:rPr lang="fr-FR" sz="1600" b="1" dirty="0" smtClean="0"/>
              <a:t>Les pertes de Non-Qualité</a:t>
            </a:r>
          </a:p>
          <a:p>
            <a:pPr marL="342900" indent="-342900">
              <a:buAutoNum type="alphaLcPeriod"/>
            </a:pPr>
            <a:endParaRPr lang="fr-FR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/>
              <a:t>(a1) Pertes au démarrage : Le démarrage ou le redémarrage d’une machine après un arrêt </a:t>
            </a:r>
            <a:r>
              <a:rPr lang="fr-FR" sz="1600" dirty="0" smtClean="0"/>
              <a:t>entraîne, </a:t>
            </a:r>
            <a:r>
              <a:rPr lang="fr-FR" sz="1600" dirty="0"/>
              <a:t>sur de nombreux </a:t>
            </a:r>
            <a:r>
              <a:rPr lang="fr-FR" sz="1600" dirty="0" err="1" smtClean="0"/>
              <a:t>process</a:t>
            </a:r>
            <a:r>
              <a:rPr lang="fr-FR" sz="1600" dirty="0" smtClean="0"/>
              <a:t>,  </a:t>
            </a:r>
            <a:r>
              <a:rPr lang="fr-FR" sz="1600" dirty="0"/>
              <a:t>une période transitoire (à quantifier) où la fabrication des produits est hors </a:t>
            </a:r>
            <a:r>
              <a:rPr lang="fr-FR" sz="1600" dirty="0" smtClean="0"/>
              <a:t>qualité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/>
              <a:t>(a2) Défauts </a:t>
            </a:r>
            <a:r>
              <a:rPr lang="fr-FR" sz="1600" dirty="0"/>
              <a:t>de qualité : </a:t>
            </a:r>
            <a:r>
              <a:rPr lang="fr-FR" sz="1600" dirty="0" smtClean="0"/>
              <a:t>Ce </a:t>
            </a:r>
            <a:r>
              <a:rPr lang="fr-FR" sz="1600" dirty="0"/>
              <a:t>type de pertes est </a:t>
            </a:r>
            <a:r>
              <a:rPr lang="fr-FR" sz="1600" dirty="0" smtClean="0"/>
              <a:t>le </a:t>
            </a:r>
            <a:r>
              <a:rPr lang="fr-FR" sz="1600" dirty="0"/>
              <a:t>pire, on consomme de la main d’œuvre, de l’énergie, de la matière, du temps machine pour rien, de plus on va payer pour faire détruire les pièces rebutées</a:t>
            </a:r>
            <a:r>
              <a:rPr lang="fr-FR" sz="1600" dirty="0" smtClean="0"/>
              <a:t>.</a:t>
            </a:r>
          </a:p>
          <a:p>
            <a:endParaRPr lang="fr-FR" sz="1600" dirty="0"/>
          </a:p>
        </p:txBody>
      </p:sp>
      <p:sp>
        <p:nvSpPr>
          <p:cNvPr id="11" name="Espace réservé du contenu 2"/>
          <p:cNvSpPr>
            <a:spLocks noGrp="1"/>
          </p:cNvSpPr>
          <p:nvPr>
            <p:ph idx="1"/>
          </p:nvPr>
        </p:nvSpPr>
        <p:spPr>
          <a:xfrm>
            <a:off x="457200" y="4221088"/>
            <a:ext cx="8507288" cy="22322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600" b="1" dirty="0" smtClean="0"/>
              <a:t>b. Les pertes de productivité</a:t>
            </a:r>
          </a:p>
          <a:p>
            <a:pPr marL="0" indent="0">
              <a:buNone/>
            </a:pPr>
            <a:endParaRPr lang="fr-FR" sz="1600" b="1" dirty="0" smtClean="0"/>
          </a:p>
          <a:p>
            <a:r>
              <a:rPr lang="fr-FR" sz="1600" dirty="0"/>
              <a:t>(b1) Ralentissements : diminutions ponctuelles de cadences, choix de cadences inférieures au nominal , marches à </a:t>
            </a:r>
            <a:r>
              <a:rPr lang="fr-FR" sz="1600" dirty="0" smtClean="0"/>
              <a:t>vide</a:t>
            </a:r>
          </a:p>
          <a:p>
            <a:endParaRPr lang="fr-FR" sz="1600" dirty="0"/>
          </a:p>
          <a:p>
            <a:r>
              <a:rPr lang="fr-FR" sz="1600" dirty="0" smtClean="0"/>
              <a:t>(b2) Micro-arrêts: arrêts de production </a:t>
            </a:r>
            <a:r>
              <a:rPr lang="fr-FR" sz="1600" dirty="0"/>
              <a:t>pour des durées très courtes (bourrage, produit mal placé etc.) </a:t>
            </a:r>
            <a:r>
              <a:rPr lang="fr-FR" sz="1600" dirty="0" smtClean="0"/>
              <a:t>, difficilement perceptibles (courtes durées, causes ?). </a:t>
            </a:r>
          </a:p>
          <a:p>
            <a:endParaRPr lang="fr-FR" sz="1600" dirty="0" smtClean="0"/>
          </a:p>
        </p:txBody>
      </p:sp>
    </p:spTree>
    <p:extLst>
      <p:ext uri="{BB962C8B-B14F-4D97-AF65-F5344CB8AC3E}">
        <p14:creationId xmlns:p14="http://schemas.microsoft.com/office/powerpoint/2010/main" val="3000774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8" grpId="0"/>
      <p:bldP spid="9" grpId="0"/>
      <p:bldP spid="1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F6C7-4EE8-447E-AE2F-D343230930FC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735839" y="568006"/>
            <a:ext cx="6037183" cy="44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129" tIns="38564" rIns="77129" bIns="38564" anchor="ctr">
            <a:spAutoFit/>
          </a:bodyPr>
          <a:lstStyle>
            <a:lvl1pPr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85763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771525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15728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54463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018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4590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9162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3734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FR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3. Les indicateurs de performance - TRS</a:t>
            </a: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539552" y="1340768"/>
            <a:ext cx="8424937" cy="2448272"/>
          </a:xfrm>
          <a:prstGeom prst="rect">
            <a:avLst/>
          </a:prstGeom>
        </p:spPr>
        <p:txBody>
          <a:bodyPr vert="horz">
            <a:no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 2"/>
              <a:buNone/>
            </a:pPr>
            <a:r>
              <a:rPr lang="fr-FR" sz="1600" b="1" dirty="0" smtClean="0"/>
              <a:t>c. les arrêts de production</a:t>
            </a:r>
          </a:p>
          <a:p>
            <a:pPr marL="0" indent="0">
              <a:buFont typeface="Wingdings 2"/>
              <a:buNone/>
            </a:pPr>
            <a:endParaRPr lang="fr-FR" sz="1600" dirty="0" smtClean="0"/>
          </a:p>
          <a:p>
            <a:r>
              <a:rPr lang="fr-FR" sz="1600" dirty="0"/>
              <a:t>(c1) Arrêts propres sur pannes : ce sont des pannes  durables ( &gt; quelques minutes) par opposition au type (b2) (micro-arrêts) ; ces arrêts concernent le plus souvent l’équipement de production mais parfois également l’outillage</a:t>
            </a:r>
            <a:r>
              <a:rPr lang="fr-FR" sz="1600" dirty="0" smtClean="0"/>
              <a:t>.</a:t>
            </a:r>
          </a:p>
          <a:p>
            <a:endParaRPr lang="fr-FR" sz="1600" dirty="0"/>
          </a:p>
          <a:p>
            <a:r>
              <a:rPr lang="fr-FR" sz="1600" dirty="0" smtClean="0"/>
              <a:t>(c2) Arrêts induits et changements : les arrêts induits concernent la saturation (problème en aval ) ou le désamorçage (problème en amont); changement de production, changement d’outil, réglages.</a:t>
            </a:r>
          </a:p>
          <a:p>
            <a:endParaRPr lang="fr-FR" sz="1600" dirty="0" smtClean="0"/>
          </a:p>
        </p:txBody>
      </p:sp>
    </p:spTree>
    <p:extLst>
      <p:ext uri="{BB962C8B-B14F-4D97-AF65-F5344CB8AC3E}">
        <p14:creationId xmlns:p14="http://schemas.microsoft.com/office/powerpoint/2010/main" val="336686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utoUpdateAnimBg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F6C7-4EE8-447E-AE2F-D343230930FC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611560" y="731709"/>
            <a:ext cx="5149119" cy="44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129" tIns="38564" rIns="77129" bIns="38564" anchor="ctr">
            <a:spAutoFit/>
          </a:bodyPr>
          <a:lstStyle>
            <a:lvl1pPr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85763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771525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15728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54463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018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4590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9162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3734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FR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3. Les indicateurs de performance</a:t>
            </a:r>
          </a:p>
        </p:txBody>
      </p:sp>
      <p:sp>
        <p:nvSpPr>
          <p:cNvPr id="9" name="Espace réservé du contenu 2"/>
          <p:cNvSpPr>
            <a:spLocks noGrp="1"/>
          </p:cNvSpPr>
          <p:nvPr>
            <p:ph idx="1"/>
          </p:nvPr>
        </p:nvSpPr>
        <p:spPr>
          <a:xfrm>
            <a:off x="611560" y="3501008"/>
            <a:ext cx="7776864" cy="2952328"/>
          </a:xfrm>
        </p:spPr>
        <p:txBody>
          <a:bodyPr>
            <a:normAutofit lnSpcReduction="10000"/>
          </a:bodyPr>
          <a:lstStyle/>
          <a:p>
            <a:r>
              <a:rPr lang="fr-FR" sz="1600" dirty="0" smtClean="0"/>
              <a:t>TRS= Temps Utile / Temps Requis= </a:t>
            </a:r>
            <a:r>
              <a:rPr lang="fr-FR" sz="1600" dirty="0"/>
              <a:t>(</a:t>
            </a:r>
            <a:r>
              <a:rPr lang="fr-FR" sz="1600" dirty="0" smtClean="0"/>
              <a:t>1)/(4)</a:t>
            </a:r>
          </a:p>
          <a:p>
            <a:r>
              <a:rPr lang="fr-FR" sz="1600" dirty="0" smtClean="0"/>
              <a:t>TRS = NPB / Nombre de pièces théoriques pendant le TR </a:t>
            </a:r>
          </a:p>
          <a:p>
            <a:r>
              <a:rPr lang="fr-FR" sz="1600" dirty="0" smtClean="0"/>
              <a:t>TRS = </a:t>
            </a:r>
            <a:r>
              <a:rPr lang="el-GR" sz="1600" dirty="0"/>
              <a:t>τ</a:t>
            </a:r>
            <a:r>
              <a:rPr lang="fr-FR" sz="1600" dirty="0"/>
              <a:t>₁.</a:t>
            </a:r>
            <a:r>
              <a:rPr lang="el-GR" sz="1600" dirty="0"/>
              <a:t>τ</a:t>
            </a:r>
            <a:r>
              <a:rPr lang="fr-FR" sz="1600" dirty="0"/>
              <a:t>₂.</a:t>
            </a:r>
            <a:r>
              <a:rPr lang="el-GR" sz="1600" dirty="0"/>
              <a:t>τ</a:t>
            </a:r>
            <a:r>
              <a:rPr lang="fr-FR" sz="1600" dirty="0"/>
              <a:t>₃</a:t>
            </a:r>
            <a:endParaRPr lang="fr-FR" sz="1600" dirty="0" smtClean="0"/>
          </a:p>
          <a:p>
            <a:pPr marL="0" indent="0">
              <a:buNone/>
            </a:pPr>
            <a:endParaRPr lang="fr-FR" sz="1600" dirty="0" smtClean="0"/>
          </a:p>
          <a:p>
            <a:r>
              <a:rPr lang="el-GR" sz="1600" dirty="0" smtClean="0"/>
              <a:t>τ</a:t>
            </a:r>
            <a:r>
              <a:rPr lang="fr-FR" sz="1600" dirty="0" smtClean="0"/>
              <a:t>₁ =Taux de disponibilité = (3) / (4)</a:t>
            </a:r>
          </a:p>
          <a:p>
            <a:r>
              <a:rPr lang="el-GR" sz="1600" dirty="0" smtClean="0"/>
              <a:t>τ</a:t>
            </a:r>
            <a:r>
              <a:rPr lang="fr-FR" sz="1600" dirty="0" smtClean="0"/>
              <a:t>₂ =Taux net de performance ou efficience = (2)/(3)</a:t>
            </a:r>
          </a:p>
          <a:p>
            <a:r>
              <a:rPr lang="fr-FR" sz="1600" dirty="0" smtClean="0"/>
              <a:t> </a:t>
            </a:r>
            <a:r>
              <a:rPr lang="el-GR" sz="1600" dirty="0" smtClean="0"/>
              <a:t>τ</a:t>
            </a:r>
            <a:r>
              <a:rPr lang="fr-FR" sz="1600" dirty="0" smtClean="0"/>
              <a:t>₃ =Taux de qualité = (1)/(2)</a:t>
            </a:r>
          </a:p>
          <a:p>
            <a:endParaRPr lang="fr-FR" sz="1600" dirty="0" smtClean="0"/>
          </a:p>
          <a:p>
            <a:r>
              <a:rPr lang="fr-FR" sz="1600" dirty="0" smtClean="0"/>
              <a:t>Une valeur d’excellence du TRS &gt;= 0,85</a:t>
            </a:r>
          </a:p>
          <a:p>
            <a:r>
              <a:rPr lang="fr-FR" sz="1600" dirty="0" smtClean="0"/>
              <a:t>NB ! : 0,9*0,9*0,9 = 0,729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9610" y="1178922"/>
            <a:ext cx="5200662" cy="1962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8261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utoUpdateAnimBg="0"/>
      <p:bldP spid="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96752"/>
            <a:ext cx="8640960" cy="54726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1600" dirty="0" smtClean="0"/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u="sng" dirty="0" smtClean="0"/>
          </a:p>
          <a:p>
            <a:endParaRPr lang="fr-FR" sz="1800" u="sng" dirty="0"/>
          </a:p>
          <a:p>
            <a:endParaRPr lang="fr-FR" sz="1600" dirty="0" smtClean="0"/>
          </a:p>
          <a:p>
            <a:endParaRPr lang="fr-FR" sz="1600" dirty="0"/>
          </a:p>
          <a:p>
            <a:r>
              <a:rPr lang="fr-FR" sz="1600" dirty="0" smtClean="0"/>
              <a:t>Taux de Rendement Global = Temps Utile / Temps total</a:t>
            </a:r>
          </a:p>
          <a:p>
            <a:endParaRPr lang="fr-FR" sz="1500" u="sng" dirty="0"/>
          </a:p>
          <a:p>
            <a:endParaRPr lang="fr-FR" sz="1500" u="sng" dirty="0" smtClean="0"/>
          </a:p>
          <a:p>
            <a:endParaRPr lang="fr-FR" sz="1500" u="sng" dirty="0"/>
          </a:p>
          <a:p>
            <a:endParaRPr lang="fr-FR" sz="1500" dirty="0"/>
          </a:p>
        </p:txBody>
      </p:sp>
      <p:grpSp>
        <p:nvGrpSpPr>
          <p:cNvPr id="2" name="Groupe 1"/>
          <p:cNvGrpSpPr/>
          <p:nvPr/>
        </p:nvGrpSpPr>
        <p:grpSpPr>
          <a:xfrm>
            <a:off x="857224" y="1857364"/>
            <a:ext cx="7429552" cy="2666360"/>
            <a:chOff x="857224" y="1857364"/>
            <a:chExt cx="7429552" cy="2666360"/>
          </a:xfrm>
        </p:grpSpPr>
        <p:sp>
          <p:nvSpPr>
            <p:cNvPr id="4" name="Rectangle 3"/>
            <p:cNvSpPr/>
            <p:nvPr/>
          </p:nvSpPr>
          <p:spPr>
            <a:xfrm>
              <a:off x="857224" y="1857364"/>
              <a:ext cx="7429552" cy="500066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Temps  Total (période de référence)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857224" y="2357430"/>
              <a:ext cx="6286544" cy="500066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Temps requis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7143768" y="2357430"/>
              <a:ext cx="1143008" cy="50006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rgbClr val="FFFF00"/>
                  </a:solidFill>
                </a:rPr>
                <a:t>T non requis</a:t>
              </a:r>
              <a:endParaRPr lang="fr-FR" dirty="0">
                <a:solidFill>
                  <a:srgbClr val="FFFF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857224" y="2857496"/>
              <a:ext cx="4929222" cy="500066"/>
            </a:xfrm>
            <a:prstGeom prst="rect">
              <a:avLst/>
            </a:prstGeom>
            <a:solidFill>
              <a:srgbClr val="99FF66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Temps Utile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5786446" y="2857496"/>
              <a:ext cx="1357322" cy="50006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>
                  <a:solidFill>
                    <a:schemeClr val="tx1"/>
                  </a:solidFill>
                </a:rPr>
                <a:t>Temps perdu</a:t>
              </a:r>
              <a:endParaRPr lang="fr-FR" dirty="0">
                <a:solidFill>
                  <a:schemeClr val="tx1"/>
                </a:solidFill>
              </a:endParaRPr>
            </a:p>
          </p:txBody>
        </p:sp>
        <p:cxnSp>
          <p:nvCxnSpPr>
            <p:cNvPr id="10" name="Connecteur droit avec flèche 9"/>
            <p:cNvCxnSpPr/>
            <p:nvPr/>
          </p:nvCxnSpPr>
          <p:spPr>
            <a:xfrm>
              <a:off x="857224" y="3498850"/>
              <a:ext cx="4929222" cy="1588"/>
            </a:xfrm>
            <a:prstGeom prst="straightConnector1">
              <a:avLst/>
            </a:prstGeom>
            <a:ln w="3175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avec flèche 12"/>
            <p:cNvCxnSpPr/>
            <p:nvPr/>
          </p:nvCxnSpPr>
          <p:spPr>
            <a:xfrm>
              <a:off x="866401" y="4183058"/>
              <a:ext cx="6277367" cy="0"/>
            </a:xfrm>
            <a:prstGeom prst="straightConnector1">
              <a:avLst/>
            </a:prstGeom>
            <a:ln w="3175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ZoneTexte 14"/>
            <p:cNvSpPr txBox="1"/>
            <p:nvPr/>
          </p:nvSpPr>
          <p:spPr>
            <a:xfrm>
              <a:off x="857224" y="3500438"/>
              <a:ext cx="492004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1400" dirty="0" smtClean="0"/>
                <a:t>Temps</a:t>
              </a:r>
              <a:r>
                <a:rPr lang="fr-FR" sz="1400" u="sng" dirty="0" smtClean="0"/>
                <a:t> théorique </a:t>
              </a:r>
              <a:r>
                <a:rPr lang="fr-FR" sz="1400" dirty="0" smtClean="0"/>
                <a:t>de production des pièces bonnes à la cadence standard (1)</a:t>
              </a:r>
              <a:endParaRPr lang="fr-FR" sz="1400" dirty="0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886684" y="4215947"/>
              <a:ext cx="264463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fr-FR" sz="1400" dirty="0" smtClean="0"/>
                <a:t>Temps utile+ temps perdus (4) </a:t>
              </a:r>
              <a:endParaRPr lang="fr-FR" sz="1400" dirty="0"/>
            </a:p>
          </p:txBody>
        </p:sp>
      </p:grpSp>
      <p:sp>
        <p:nvSpPr>
          <p:cNvPr id="18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F6C7-4EE8-447E-AE2F-D343230930FC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751863" y="568007"/>
            <a:ext cx="6346562" cy="44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129" tIns="38564" rIns="77129" bIns="38564" anchor="ctr">
            <a:spAutoFit/>
          </a:bodyPr>
          <a:lstStyle>
            <a:lvl1pPr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85763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771525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15728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54463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018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4590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9162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3734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FR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3. Les indicateurs de performance - autre</a:t>
            </a:r>
          </a:p>
        </p:txBody>
      </p:sp>
    </p:spTree>
    <p:extLst>
      <p:ext uri="{BB962C8B-B14F-4D97-AF65-F5344CB8AC3E}">
        <p14:creationId xmlns:p14="http://schemas.microsoft.com/office/powerpoint/2010/main" val="3566138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9" grpId="0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D91A37D-267D-42C1-96DB-07F375CBCB20}" type="slidenum">
              <a:rPr lang="fr-FR" sz="1200" smtClean="0">
                <a:latin typeface="Arial Black" pitchFamily="34" charset="0"/>
              </a:rPr>
              <a:pPr eaLnBrk="1" hangingPunct="1"/>
              <a:t>14</a:t>
            </a:fld>
            <a:endParaRPr lang="fr-FR" sz="1200" smtClean="0">
              <a:latin typeface="Arial Black" pitchFamily="34" charset="0"/>
            </a:endParaRPr>
          </a:p>
        </p:txBody>
      </p:sp>
      <p:sp>
        <p:nvSpPr>
          <p:cNvPr id="423940" name="Text Box 4"/>
          <p:cNvSpPr txBox="1">
            <a:spLocks noChangeArrowheads="1"/>
          </p:cNvSpPr>
          <p:nvPr/>
        </p:nvSpPr>
        <p:spPr bwMode="auto">
          <a:xfrm>
            <a:off x="1179635" y="1436688"/>
            <a:ext cx="7112977" cy="23105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sz="1800" dirty="0" smtClean="0">
                <a:cs typeface="Arial" pitchFamily="34" charset="0"/>
              </a:rPr>
              <a:t>La cadence de la ligne est de 100 pièces / h.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fr-FR" sz="1800" dirty="0" smtClean="0">
                <a:cs typeface="Arial" pitchFamily="34" charset="0"/>
              </a:rPr>
              <a:t>L</a:t>
            </a:r>
            <a:r>
              <a:rPr lang="ja-JP" altLang="fr-FR" sz="1800" dirty="0" smtClean="0">
                <a:cs typeface="Arial" pitchFamily="34" charset="0"/>
              </a:rPr>
              <a:t>’</a:t>
            </a:r>
            <a:r>
              <a:rPr lang="fr-FR" altLang="ja-JP" sz="1800" dirty="0" smtClean="0">
                <a:cs typeface="Arial" pitchFamily="34" charset="0"/>
              </a:rPr>
              <a:t>équipe du matin (8 heures – 0.5 h de pause) a fabriqué 600 pièces bonnes.</a:t>
            </a:r>
          </a:p>
          <a:p>
            <a:pPr eaLnBrk="1" hangingPunct="1">
              <a:spcBef>
                <a:spcPct val="50000"/>
              </a:spcBef>
              <a:defRPr/>
            </a:pPr>
            <a:endParaRPr lang="fr-FR" sz="1800" dirty="0" smtClean="0"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fr-FR" sz="1800" dirty="0" smtClean="0">
                <a:cs typeface="Arial" pitchFamily="34" charset="0"/>
              </a:rPr>
              <a:t>Quel est son TRS ?</a:t>
            </a:r>
          </a:p>
          <a:p>
            <a:pPr eaLnBrk="1" hangingPunct="1">
              <a:spcBef>
                <a:spcPct val="50000"/>
              </a:spcBef>
              <a:defRPr/>
            </a:pPr>
            <a:endParaRPr lang="fr-FR" sz="18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2844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3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394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2"/>
          <p:cNvSpPr txBox="1">
            <a:spLocks/>
          </p:cNvSpPr>
          <p:nvPr/>
        </p:nvSpPr>
        <p:spPr>
          <a:xfrm>
            <a:off x="457200" y="1285860"/>
            <a:ext cx="8686800" cy="5038740"/>
          </a:xfrm>
          <a:prstGeom prst="rect">
            <a:avLst/>
          </a:prstGeom>
        </p:spPr>
        <p:txBody>
          <a:bodyPr/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fr-FR" sz="1600" dirty="0" smtClean="0"/>
              <a:t>Exemple sur une journée d’activité </a:t>
            </a:r>
          </a:p>
          <a:p>
            <a:endParaRPr lang="fr-FR" sz="1600" dirty="0"/>
          </a:p>
          <a:p>
            <a:r>
              <a:rPr lang="fr-FR" sz="1600" dirty="0" smtClean="0"/>
              <a:t>Temps requis : 8 h soit 480mn</a:t>
            </a:r>
          </a:p>
          <a:p>
            <a:r>
              <a:rPr lang="fr-FR" sz="1600" dirty="0" smtClean="0"/>
              <a:t>Temps de marche mesuré : 403mn (saisie de 77mn d’arrêts)</a:t>
            </a:r>
          </a:p>
          <a:p>
            <a:r>
              <a:rPr lang="fr-FR" sz="1600" dirty="0" smtClean="0"/>
              <a:t>Temps cycle théorique : 0,6 mn (temps relevé sur la gamme)</a:t>
            </a:r>
          </a:p>
          <a:p>
            <a:r>
              <a:rPr lang="fr-FR" sz="1600" dirty="0" smtClean="0"/>
              <a:t>Temps de cycle mesuré : 0,8 mn</a:t>
            </a:r>
          </a:p>
          <a:p>
            <a:r>
              <a:rPr lang="fr-FR" sz="1600" dirty="0" smtClean="0"/>
              <a:t>Pièces traitées (entrées) : 395</a:t>
            </a:r>
          </a:p>
          <a:p>
            <a:r>
              <a:rPr lang="fr-FR" sz="1600" dirty="0" smtClean="0"/>
              <a:t>Pièces défectueuses : 8</a:t>
            </a:r>
          </a:p>
          <a:p>
            <a:pPr lvl="1"/>
            <a:endParaRPr lang="fr-FR" sz="1600" dirty="0" smtClean="0"/>
          </a:p>
        </p:txBody>
      </p:sp>
      <p:sp>
        <p:nvSpPr>
          <p:cNvPr id="3" name="Rectangle 2"/>
          <p:cNvSpPr/>
          <p:nvPr/>
        </p:nvSpPr>
        <p:spPr>
          <a:xfrm>
            <a:off x="1835696" y="4221088"/>
            <a:ext cx="20271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dirty="0" smtClean="0">
                <a:cs typeface="Arial" pitchFamily="34" charset="0"/>
              </a:rPr>
              <a:t>Calculez le TRS </a:t>
            </a:r>
            <a:r>
              <a:rPr lang="fr-FR" dirty="0">
                <a:cs typeface="Arial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778332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C98FE4ED-B038-4CF0-ACF5-AFA3A6C54D27}" type="slidenum">
              <a:rPr lang="fr-FR" sz="1200" smtClean="0">
                <a:latin typeface="Arial Black" pitchFamily="34" charset="0"/>
              </a:rPr>
              <a:pPr eaLnBrk="1" hangingPunct="1"/>
              <a:t>16</a:t>
            </a:fld>
            <a:endParaRPr lang="fr-FR" sz="1200" smtClean="0">
              <a:latin typeface="Arial Black" pitchFamily="34" charset="0"/>
            </a:endParaRPr>
          </a:p>
        </p:txBody>
      </p:sp>
      <p:sp>
        <p:nvSpPr>
          <p:cNvPr id="422914" name="Text Box 2"/>
          <p:cNvSpPr txBox="1">
            <a:spLocks noChangeArrowheads="1"/>
          </p:cNvSpPr>
          <p:nvPr/>
        </p:nvSpPr>
        <p:spPr bwMode="auto">
          <a:xfrm>
            <a:off x="724576" y="634320"/>
            <a:ext cx="2087896" cy="354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129" tIns="38564" rIns="77129" bIns="38564" anchor="ctr">
            <a:spAutoFit/>
          </a:bodyPr>
          <a:lstStyle>
            <a:lvl1pPr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85763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771525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15728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54463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018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4590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9162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3734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FR" sz="1800" b="1" dirty="0" smtClean="0">
                <a:latin typeface="Arial" charset="0"/>
                <a:cs typeface="Arial" charset="0"/>
              </a:rPr>
              <a:t>4. Taux de charge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767769" y="1959805"/>
            <a:ext cx="6167576" cy="745603"/>
            <a:chOff x="709769" y="1412776"/>
            <a:chExt cx="6167576" cy="745603"/>
          </a:xfrm>
        </p:grpSpPr>
        <p:sp>
          <p:nvSpPr>
            <p:cNvPr id="422921" name="Text Box 9"/>
            <p:cNvSpPr txBox="1">
              <a:spLocks noChangeArrowheads="1"/>
            </p:cNvSpPr>
            <p:nvPr/>
          </p:nvSpPr>
          <p:spPr bwMode="auto">
            <a:xfrm>
              <a:off x="709769" y="1588292"/>
              <a:ext cx="2941540" cy="371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fr-FR" sz="1800" i="1" dirty="0">
                  <a:latin typeface="Arial" charset="0"/>
                  <a:ea typeface="ＭＳ Ｐゴシック" charset="0"/>
                  <a:cs typeface="Arial" charset="0"/>
                </a:rPr>
                <a:t>Taux de charge = </a:t>
              </a:r>
            </a:p>
          </p:txBody>
        </p:sp>
        <p:sp>
          <p:nvSpPr>
            <p:cNvPr id="422923" name="Line 11"/>
            <p:cNvSpPr>
              <a:spLocks noChangeShapeType="1"/>
            </p:cNvSpPr>
            <p:nvPr/>
          </p:nvSpPr>
          <p:spPr bwMode="auto">
            <a:xfrm>
              <a:off x="2738623" y="1779666"/>
              <a:ext cx="25914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22924" name="Text Box 12"/>
            <p:cNvSpPr txBox="1">
              <a:spLocks noChangeArrowheads="1"/>
            </p:cNvSpPr>
            <p:nvPr/>
          </p:nvSpPr>
          <p:spPr bwMode="auto">
            <a:xfrm>
              <a:off x="2812472" y="1412776"/>
              <a:ext cx="3259381" cy="376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fr-FR" sz="1800" i="1" dirty="0">
                  <a:latin typeface="Arial" charset="0"/>
                  <a:ea typeface="ＭＳ Ｐゴシック" charset="0"/>
                  <a:cs typeface="Arial" charset="0"/>
                </a:rPr>
                <a:t>Charge </a:t>
              </a:r>
              <a:r>
                <a:rPr lang="fr-FR" sz="1800" i="1" dirty="0" smtClean="0">
                  <a:latin typeface="Arial" charset="0"/>
                  <a:ea typeface="ＭＳ Ｐゴシック" charset="0"/>
                  <a:cs typeface="Arial" charset="0"/>
                </a:rPr>
                <a:t>totale  (= TR)</a:t>
              </a:r>
              <a:endParaRPr lang="fr-FR" sz="1800" i="1" dirty="0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22925" name="Text Box 13"/>
            <p:cNvSpPr txBox="1">
              <a:spLocks noChangeArrowheads="1"/>
            </p:cNvSpPr>
            <p:nvPr/>
          </p:nvSpPr>
          <p:spPr bwMode="auto">
            <a:xfrm>
              <a:off x="2949544" y="1786866"/>
              <a:ext cx="2126512" cy="37151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fr-FR" sz="1800" i="1" dirty="0" smtClean="0">
                  <a:cs typeface="Arial" pitchFamily="34" charset="0"/>
                </a:rPr>
                <a:t>Capacité (= TO )</a:t>
              </a:r>
            </a:p>
          </p:txBody>
        </p:sp>
        <p:sp>
          <p:nvSpPr>
            <p:cNvPr id="422927" name="Text Box 15"/>
            <p:cNvSpPr txBox="1">
              <a:spLocks noChangeArrowheads="1"/>
            </p:cNvSpPr>
            <p:nvPr/>
          </p:nvSpPr>
          <p:spPr bwMode="auto">
            <a:xfrm>
              <a:off x="5586931" y="1581462"/>
              <a:ext cx="1290414" cy="34587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fr-FR" sz="1800" i="1" dirty="0">
                  <a:latin typeface="Arial" charset="0"/>
                  <a:ea typeface="ＭＳ Ｐゴシック" charset="0"/>
                  <a:cs typeface="Arial" charset="0"/>
                </a:rPr>
                <a:t>-&gt; %</a:t>
              </a:r>
            </a:p>
          </p:txBody>
        </p:sp>
      </p:grpSp>
      <p:sp>
        <p:nvSpPr>
          <p:cNvPr id="422930" name="Rectangle 18"/>
          <p:cNvSpPr>
            <a:spLocks noChangeArrowheads="1"/>
          </p:cNvSpPr>
          <p:nvPr/>
        </p:nvSpPr>
        <p:spPr bwMode="auto">
          <a:xfrm>
            <a:off x="1507881" y="4197793"/>
            <a:ext cx="4572000" cy="9255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defRPr/>
            </a:pPr>
            <a:r>
              <a:rPr lang="fr-FR" dirty="0">
                <a:cs typeface="Arial" pitchFamily="34" charset="0"/>
              </a:rPr>
              <a:t> </a:t>
            </a:r>
            <a:r>
              <a:rPr lang="fr-FR" dirty="0" smtClean="0">
                <a:cs typeface="Arial" pitchFamily="34" charset="0"/>
              </a:rPr>
              <a:t>Qu’</a:t>
            </a:r>
            <a:r>
              <a:rPr lang="fr-FR" altLang="ja-JP" dirty="0" smtClean="0">
                <a:cs typeface="Arial" pitchFamily="34" charset="0"/>
              </a:rPr>
              <a:t>est-ce qu’une </a:t>
            </a:r>
            <a:r>
              <a:rPr lang="fr-FR" altLang="ja-JP" dirty="0">
                <a:cs typeface="Arial" pitchFamily="34" charset="0"/>
              </a:rPr>
              <a:t>surcharge ?</a:t>
            </a:r>
          </a:p>
          <a:p>
            <a:pPr>
              <a:defRPr/>
            </a:pPr>
            <a:endParaRPr lang="fr-FR" dirty="0">
              <a:cs typeface="Arial" pitchFamily="34" charset="0"/>
            </a:endParaRPr>
          </a:p>
          <a:p>
            <a:pPr>
              <a:defRPr/>
            </a:pPr>
            <a:r>
              <a:rPr lang="fr-FR" dirty="0">
                <a:cs typeface="Arial" pitchFamily="34" charset="0"/>
              </a:rPr>
              <a:t> </a:t>
            </a:r>
          </a:p>
        </p:txBody>
      </p:sp>
      <p:sp>
        <p:nvSpPr>
          <p:cNvPr id="422932" name="Rectangle 20"/>
          <p:cNvSpPr>
            <a:spLocks noChangeArrowheads="1"/>
          </p:cNvSpPr>
          <p:nvPr/>
        </p:nvSpPr>
        <p:spPr bwMode="auto">
          <a:xfrm>
            <a:off x="1535723" y="5277294"/>
            <a:ext cx="3794350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defRPr/>
            </a:pPr>
            <a:r>
              <a:rPr lang="fr-FR">
                <a:cs typeface="Arial" pitchFamily="34" charset="0"/>
              </a:rPr>
              <a:t>Comment résout-on une surcharge ?</a:t>
            </a:r>
          </a:p>
        </p:txBody>
      </p:sp>
    </p:spTree>
    <p:extLst>
      <p:ext uri="{BB962C8B-B14F-4D97-AF65-F5344CB8AC3E}">
        <p14:creationId xmlns:p14="http://schemas.microsoft.com/office/powerpoint/2010/main" val="3570557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2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2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2914" grpId="0" autoUpdateAnimBg="0"/>
      <p:bldP spid="42293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634D556B-8BF9-41DC-A91F-3E538A81CDF3}" type="slidenum">
              <a:rPr lang="fr-FR" sz="1200" smtClean="0">
                <a:latin typeface="Arial Black" pitchFamily="34" charset="0"/>
              </a:rPr>
              <a:pPr eaLnBrk="1" hangingPunct="1"/>
              <a:t>17</a:t>
            </a:fld>
            <a:endParaRPr lang="fr-FR" sz="1200" smtClean="0">
              <a:latin typeface="Arial Black" pitchFamily="34" charset="0"/>
            </a:endParaRPr>
          </a:p>
        </p:txBody>
      </p:sp>
      <p:sp>
        <p:nvSpPr>
          <p:cNvPr id="385026" name="Text Box 2"/>
          <p:cNvSpPr txBox="1">
            <a:spLocks noChangeArrowheads="1"/>
          </p:cNvSpPr>
          <p:nvPr/>
        </p:nvSpPr>
        <p:spPr bwMode="auto">
          <a:xfrm>
            <a:off x="502628" y="1107643"/>
            <a:ext cx="3312141" cy="354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129" tIns="38564" rIns="77129" bIns="38564" anchor="ctr">
            <a:spAutoFit/>
          </a:bodyPr>
          <a:lstStyle>
            <a:lvl1pPr defTabSz="771525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771525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771525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771525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771525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sz="1800" b="1" smtClean="0">
                <a:cs typeface="Arial" pitchFamily="34" charset="0"/>
              </a:rPr>
              <a:t>Traitement d</a:t>
            </a:r>
            <a:r>
              <a:rPr lang="ja-JP" altLang="fr-FR" sz="1800" b="1" smtClean="0">
                <a:cs typeface="Arial" pitchFamily="34" charset="0"/>
              </a:rPr>
              <a:t>’</a:t>
            </a:r>
            <a:r>
              <a:rPr lang="fr-FR" altLang="ja-JP" sz="1800" b="1" smtClean="0">
                <a:cs typeface="Arial" pitchFamily="34" charset="0"/>
              </a:rPr>
              <a:t>une sur-charge</a:t>
            </a:r>
            <a:endParaRPr lang="fr-FR" sz="1800" b="1" smtClean="0">
              <a:cs typeface="Arial" pitchFamily="34" charset="0"/>
            </a:endParaRPr>
          </a:p>
        </p:txBody>
      </p:sp>
      <p:sp>
        <p:nvSpPr>
          <p:cNvPr id="385027" name="Text Box 3"/>
          <p:cNvSpPr txBox="1">
            <a:spLocks noChangeArrowheads="1"/>
          </p:cNvSpPr>
          <p:nvPr/>
        </p:nvSpPr>
        <p:spPr bwMode="auto">
          <a:xfrm>
            <a:off x="464528" y="1519238"/>
            <a:ext cx="3799742" cy="192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879" tIns="44440" rIns="88879" bIns="44440" anchor="ctr">
            <a:spAutoFit/>
          </a:bodyPr>
          <a:lstStyle>
            <a:lvl1pPr defTabSz="8890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8890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8890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8890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8890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sz="1400" smtClean="0">
                <a:cs typeface="Arial" pitchFamily="34" charset="0"/>
              </a:rPr>
              <a:t>-&gt; lissage de la production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fr-FR" sz="1400" smtClean="0">
                <a:cs typeface="Arial" pitchFamily="34" charset="0"/>
              </a:rPr>
              <a:t>-&gt; heures supplémentaires 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fr-FR" sz="1400" smtClean="0">
                <a:cs typeface="Arial" pitchFamily="34" charset="0"/>
              </a:rPr>
              <a:t>-&gt; équipes supplémentaires (nuit, we)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fr-FR" sz="1400" smtClean="0">
                <a:cs typeface="Arial" pitchFamily="34" charset="0"/>
              </a:rPr>
              <a:t>-&gt; augmentation du nombre de postes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fr-FR" sz="1400" smtClean="0">
                <a:cs typeface="Arial" pitchFamily="34" charset="0"/>
              </a:rPr>
              <a:t>-&gt; augmentation des effectifs, interim</a:t>
            </a:r>
            <a:endParaRPr lang="fr-FR" sz="1200" smtClean="0"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fr-FR" sz="1400" smtClean="0">
                <a:cs typeface="Arial" pitchFamily="34" charset="0"/>
              </a:rPr>
              <a:t>-&gt; sous-traitance</a:t>
            </a:r>
          </a:p>
        </p:txBody>
      </p:sp>
      <p:sp>
        <p:nvSpPr>
          <p:cNvPr id="385028" name="Text Box 4"/>
          <p:cNvSpPr txBox="1">
            <a:spLocks noChangeArrowheads="1"/>
          </p:cNvSpPr>
          <p:nvPr/>
        </p:nvSpPr>
        <p:spPr bwMode="auto">
          <a:xfrm>
            <a:off x="427807" y="332656"/>
            <a:ext cx="2087896" cy="354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129" tIns="38564" rIns="77129" bIns="38564" anchor="ctr">
            <a:spAutoFit/>
          </a:bodyPr>
          <a:lstStyle>
            <a:lvl1pPr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85763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771525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15728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54463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018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4590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9162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3734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FR" sz="1800" b="1" dirty="0">
                <a:latin typeface="Arial" charset="0"/>
                <a:cs typeface="Arial" charset="0"/>
              </a:rPr>
              <a:t>4</a:t>
            </a:r>
            <a:r>
              <a:rPr lang="fr-FR" sz="1800" b="1" dirty="0" smtClean="0">
                <a:latin typeface="Arial" charset="0"/>
                <a:cs typeface="Arial" charset="0"/>
              </a:rPr>
              <a:t>. Taux de charge</a:t>
            </a:r>
          </a:p>
        </p:txBody>
      </p:sp>
      <p:sp>
        <p:nvSpPr>
          <p:cNvPr id="385029" name="Text Box 5"/>
          <p:cNvSpPr txBox="1">
            <a:spLocks noChangeArrowheads="1"/>
          </p:cNvSpPr>
          <p:nvPr/>
        </p:nvSpPr>
        <p:spPr bwMode="auto">
          <a:xfrm>
            <a:off x="4901712" y="1101293"/>
            <a:ext cx="3491678" cy="354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129" tIns="38564" rIns="77129" bIns="38564" anchor="ctr">
            <a:spAutoFit/>
          </a:bodyPr>
          <a:lstStyle>
            <a:lvl1pPr defTabSz="771525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771525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771525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771525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771525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771525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sz="1800" b="1" smtClean="0">
                <a:cs typeface="Arial" pitchFamily="34" charset="0"/>
              </a:rPr>
              <a:t>Traitement d</a:t>
            </a:r>
            <a:r>
              <a:rPr lang="ja-JP" altLang="fr-FR" sz="1800" b="1" smtClean="0">
                <a:cs typeface="Arial" pitchFamily="34" charset="0"/>
              </a:rPr>
              <a:t>’</a:t>
            </a:r>
            <a:r>
              <a:rPr lang="fr-FR" altLang="ja-JP" sz="1800" b="1" smtClean="0">
                <a:cs typeface="Arial" pitchFamily="34" charset="0"/>
              </a:rPr>
              <a:t>une sous-charge</a:t>
            </a:r>
            <a:endParaRPr lang="fr-FR" sz="1800" b="1" smtClean="0">
              <a:cs typeface="Arial" pitchFamily="34" charset="0"/>
            </a:endParaRPr>
          </a:p>
        </p:txBody>
      </p:sp>
      <p:sp>
        <p:nvSpPr>
          <p:cNvPr id="385030" name="Text Box 6"/>
          <p:cNvSpPr txBox="1">
            <a:spLocks noChangeArrowheads="1"/>
          </p:cNvSpPr>
          <p:nvPr/>
        </p:nvSpPr>
        <p:spPr bwMode="auto">
          <a:xfrm>
            <a:off x="4892920" y="1541464"/>
            <a:ext cx="3799742" cy="1597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88879" tIns="44440" rIns="88879" bIns="44440" anchor="ctr">
            <a:spAutoFit/>
          </a:bodyPr>
          <a:lstStyle>
            <a:lvl1pPr defTabSz="8890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defTabSz="8890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defTabSz="8890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defTabSz="8890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defTabSz="8890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defTabSz="8890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sz="1400" smtClean="0">
                <a:cs typeface="Arial" pitchFamily="34" charset="0"/>
              </a:rPr>
              <a:t>-&gt; lissage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fr-FR" sz="1400" smtClean="0">
                <a:cs typeface="Arial" pitchFamily="34" charset="0"/>
              </a:rPr>
              <a:t>-&gt; RTT, congés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fr-FR" sz="1400" smtClean="0">
                <a:cs typeface="Arial" pitchFamily="34" charset="0"/>
              </a:rPr>
              <a:t>-&gt; fin de contrat des intérimaires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fr-FR" sz="1400" smtClean="0">
                <a:cs typeface="Arial" pitchFamily="34" charset="0"/>
              </a:rPr>
              <a:t>-&gt; formations, maintenance, …etc</a:t>
            </a:r>
          </a:p>
          <a:p>
            <a:pPr eaLnBrk="1" hangingPunct="1">
              <a:spcBef>
                <a:spcPct val="50000"/>
              </a:spcBef>
              <a:defRPr/>
            </a:pPr>
            <a:r>
              <a:rPr lang="fr-FR" sz="1400" smtClean="0">
                <a:cs typeface="Arial" pitchFamily="34" charset="0"/>
              </a:rPr>
              <a:t>-&gt; licenciements</a:t>
            </a:r>
          </a:p>
        </p:txBody>
      </p:sp>
      <p:grpSp>
        <p:nvGrpSpPr>
          <p:cNvPr id="385031" name="Group 7"/>
          <p:cNvGrpSpPr>
            <a:grpSpLocks/>
          </p:cNvGrpSpPr>
          <p:nvPr/>
        </p:nvGrpSpPr>
        <p:grpSpPr bwMode="auto">
          <a:xfrm>
            <a:off x="1150328" y="3713163"/>
            <a:ext cx="2130669" cy="1162050"/>
            <a:chOff x="676" y="2916"/>
            <a:chExt cx="1454" cy="732"/>
          </a:xfrm>
        </p:grpSpPr>
        <p:sp>
          <p:nvSpPr>
            <p:cNvPr id="385032" name="AutoShape 8"/>
            <p:cNvSpPr>
              <a:spLocks noChangeArrowheads="1"/>
            </p:cNvSpPr>
            <p:nvPr/>
          </p:nvSpPr>
          <p:spPr bwMode="auto">
            <a:xfrm>
              <a:off x="676" y="2916"/>
              <a:ext cx="1454" cy="732"/>
            </a:xfrm>
            <a:prstGeom prst="chevron">
              <a:avLst>
                <a:gd name="adj" fmla="val 4965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85033" name="Text Box 9"/>
            <p:cNvSpPr txBox="1">
              <a:spLocks noChangeArrowheads="1"/>
            </p:cNvSpPr>
            <p:nvPr/>
          </p:nvSpPr>
          <p:spPr bwMode="auto">
            <a:xfrm>
              <a:off x="1015" y="2960"/>
              <a:ext cx="834" cy="5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>
              <a:lvl1pPr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1pPr>
              <a:lvl2pPr marL="742950" indent="-28575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2pPr>
              <a:lvl3pPr marL="1143000" indent="-22860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3pPr>
              <a:lvl4pPr marL="1600200" indent="-22860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4pPr>
              <a:lvl5pPr marL="2057400" indent="-228600" eaLnBrk="0" hangingPunct="0"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pitchFamily="34" charset="0"/>
                  <a:ea typeface="ＭＳ Ｐゴシック" pitchFamily="34" charset="-128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fr-FR" dirty="0" smtClean="0">
                  <a:cs typeface="Arial" pitchFamily="34" charset="0"/>
                </a:rPr>
                <a:t>Mesure de la capacité  (historique)</a:t>
              </a:r>
            </a:p>
          </p:txBody>
        </p:sp>
      </p:grpSp>
      <p:grpSp>
        <p:nvGrpSpPr>
          <p:cNvPr id="385034" name="Group 10"/>
          <p:cNvGrpSpPr>
            <a:grpSpLocks/>
          </p:cNvGrpSpPr>
          <p:nvPr/>
        </p:nvGrpSpPr>
        <p:grpSpPr bwMode="auto">
          <a:xfrm>
            <a:off x="2902928" y="3725863"/>
            <a:ext cx="2130669" cy="1162050"/>
            <a:chOff x="1872" y="2924"/>
            <a:chExt cx="1454" cy="732"/>
          </a:xfrm>
        </p:grpSpPr>
        <p:sp>
          <p:nvSpPr>
            <p:cNvPr id="385035" name="AutoShape 11"/>
            <p:cNvSpPr>
              <a:spLocks noChangeArrowheads="1"/>
            </p:cNvSpPr>
            <p:nvPr/>
          </p:nvSpPr>
          <p:spPr bwMode="auto">
            <a:xfrm>
              <a:off x="1872" y="2924"/>
              <a:ext cx="1454" cy="732"/>
            </a:xfrm>
            <a:prstGeom prst="chevron">
              <a:avLst>
                <a:gd name="adj" fmla="val 4965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85036" name="Text Box 12"/>
            <p:cNvSpPr txBox="1">
              <a:spLocks noChangeArrowheads="1"/>
            </p:cNvSpPr>
            <p:nvPr/>
          </p:nvSpPr>
          <p:spPr bwMode="auto">
            <a:xfrm>
              <a:off x="2264" y="3159"/>
              <a:ext cx="871" cy="2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fr-FR" sz="1600" dirty="0">
                  <a:latin typeface="Arial" charset="0"/>
                  <a:ea typeface="ＭＳ Ｐゴシック" charset="0"/>
                  <a:cs typeface="Arial" charset="0"/>
                </a:rPr>
                <a:t>Planification</a:t>
              </a:r>
              <a:endParaRPr lang="fr-FR" dirty="0"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grpSp>
        <p:nvGrpSpPr>
          <p:cNvPr id="385037" name="Group 13"/>
          <p:cNvGrpSpPr>
            <a:grpSpLocks/>
          </p:cNvGrpSpPr>
          <p:nvPr/>
        </p:nvGrpSpPr>
        <p:grpSpPr bwMode="auto">
          <a:xfrm>
            <a:off x="4668716" y="3724275"/>
            <a:ext cx="2130669" cy="1162050"/>
            <a:chOff x="3077" y="2923"/>
            <a:chExt cx="1454" cy="732"/>
          </a:xfrm>
        </p:grpSpPr>
        <p:sp>
          <p:nvSpPr>
            <p:cNvPr id="385038" name="AutoShape 14"/>
            <p:cNvSpPr>
              <a:spLocks noChangeArrowheads="1"/>
            </p:cNvSpPr>
            <p:nvPr/>
          </p:nvSpPr>
          <p:spPr bwMode="auto">
            <a:xfrm>
              <a:off x="3077" y="2923"/>
              <a:ext cx="1454" cy="732"/>
            </a:xfrm>
            <a:prstGeom prst="chevron">
              <a:avLst>
                <a:gd name="adj" fmla="val 4965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85039" name="Text Box 15"/>
            <p:cNvSpPr txBox="1">
              <a:spLocks noChangeArrowheads="1"/>
            </p:cNvSpPr>
            <p:nvPr/>
          </p:nvSpPr>
          <p:spPr bwMode="auto">
            <a:xfrm>
              <a:off x="3465" y="3145"/>
              <a:ext cx="740" cy="21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fr-FR" sz="1600" dirty="0">
                  <a:latin typeface="Arial" charset="0"/>
                  <a:ea typeface="ＭＳ Ｐゴシック" charset="0"/>
                  <a:cs typeface="Arial" charset="0"/>
                </a:rPr>
                <a:t>Validation</a:t>
              </a:r>
              <a:endParaRPr lang="fr-FR" dirty="0"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grpSp>
        <p:nvGrpSpPr>
          <p:cNvPr id="385040" name="Group 16"/>
          <p:cNvGrpSpPr>
            <a:grpSpLocks/>
          </p:cNvGrpSpPr>
          <p:nvPr/>
        </p:nvGrpSpPr>
        <p:grpSpPr bwMode="auto">
          <a:xfrm>
            <a:off x="6408128" y="3736975"/>
            <a:ext cx="2130669" cy="1162050"/>
            <a:chOff x="4264" y="2931"/>
            <a:chExt cx="1454" cy="732"/>
          </a:xfrm>
        </p:grpSpPr>
        <p:sp>
          <p:nvSpPr>
            <p:cNvPr id="385041" name="AutoShape 17"/>
            <p:cNvSpPr>
              <a:spLocks noChangeArrowheads="1"/>
            </p:cNvSpPr>
            <p:nvPr/>
          </p:nvSpPr>
          <p:spPr bwMode="auto">
            <a:xfrm>
              <a:off x="4264" y="2931"/>
              <a:ext cx="1454" cy="732"/>
            </a:xfrm>
            <a:prstGeom prst="chevron">
              <a:avLst>
                <a:gd name="adj" fmla="val 49658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 anchor="ctr">
              <a:spAutoFit/>
            </a:bodyPr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385042" name="Text Box 18"/>
            <p:cNvSpPr txBox="1">
              <a:spLocks noChangeArrowheads="1"/>
            </p:cNvSpPr>
            <p:nvPr/>
          </p:nvSpPr>
          <p:spPr bwMode="auto">
            <a:xfrm>
              <a:off x="4670" y="3108"/>
              <a:ext cx="951" cy="37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lIns="90000" tIns="46800" rIns="90000" bIns="46800">
              <a:spAutoFit/>
            </a:bodyPr>
            <a:lstStyle/>
            <a:p>
              <a:pPr>
                <a:spcBef>
                  <a:spcPct val="50000"/>
                </a:spcBef>
                <a:defRPr/>
              </a:pPr>
              <a:r>
                <a:rPr lang="fr-FR" sz="1600" dirty="0">
                  <a:latin typeface="Arial" charset="0"/>
                  <a:ea typeface="ＭＳ Ｐゴシック" charset="0"/>
                  <a:cs typeface="Arial" charset="0"/>
                </a:rPr>
                <a:t>Suivi et actualisation</a:t>
              </a:r>
            </a:p>
          </p:txBody>
        </p:sp>
      </p:grpSp>
      <p:sp>
        <p:nvSpPr>
          <p:cNvPr id="385043" name="AutoShape 19"/>
          <p:cNvSpPr>
            <a:spLocks noChangeArrowheads="1"/>
          </p:cNvSpPr>
          <p:nvPr/>
        </p:nvSpPr>
        <p:spPr bwMode="auto">
          <a:xfrm rot="10800000">
            <a:off x="760536" y="4968063"/>
            <a:ext cx="7195038" cy="371513"/>
          </a:xfrm>
          <a:prstGeom prst="curvedDownArrow">
            <a:avLst>
              <a:gd name="adj1" fmla="val 421459"/>
              <a:gd name="adj2" fmla="val 842917"/>
              <a:gd name="adj3" fmla="val 36560"/>
            </a:avLst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/>
          <a:p>
            <a:pPr>
              <a:defRPr/>
            </a:pPr>
            <a:endParaRPr lang="fr-FR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85044" name="AutoShape 20"/>
          <p:cNvSpPr>
            <a:spLocks noChangeArrowheads="1"/>
          </p:cNvSpPr>
          <p:nvPr/>
        </p:nvSpPr>
        <p:spPr bwMode="auto">
          <a:xfrm>
            <a:off x="5292969" y="4973951"/>
            <a:ext cx="361183" cy="461337"/>
          </a:xfrm>
          <a:prstGeom prst="upArrow">
            <a:avLst>
              <a:gd name="adj1" fmla="val 50000"/>
              <a:gd name="adj2" fmla="val 50245"/>
            </a:avLst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 anchor="ctr">
            <a:spAutoFit/>
          </a:bodyPr>
          <a:lstStyle/>
          <a:p>
            <a:pPr>
              <a:defRPr/>
            </a:pPr>
            <a:endParaRPr lang="fr-FR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85045" name="Text Box 21"/>
          <p:cNvSpPr txBox="1">
            <a:spLocks noChangeArrowheads="1"/>
          </p:cNvSpPr>
          <p:nvPr/>
        </p:nvSpPr>
        <p:spPr bwMode="auto">
          <a:xfrm>
            <a:off x="1299797" y="5732464"/>
            <a:ext cx="6992815" cy="6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sz="1800" smtClean="0">
                <a:cs typeface="Arial" pitchFamily="34" charset="0"/>
              </a:rPr>
              <a:t>Prise en compte des aspects qualitatifs (social, difficultés de mise en place, flexibilité et qualité des flux…) et quantitatifs (coûts)</a:t>
            </a:r>
          </a:p>
        </p:txBody>
      </p:sp>
    </p:spTree>
    <p:extLst>
      <p:ext uri="{BB962C8B-B14F-4D97-AF65-F5344CB8AC3E}">
        <p14:creationId xmlns:p14="http://schemas.microsoft.com/office/powerpoint/2010/main" val="4171129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5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5026" grpId="0" autoUpdateAnimBg="0"/>
      <p:bldP spid="385027" grpId="0" autoUpdateAnimBg="0"/>
      <p:bldP spid="385029" grpId="0" autoUpdateAnimBg="0"/>
      <p:bldP spid="385030" grpId="0" autoUpdateAnimBg="0"/>
      <p:bldP spid="385043" grpId="0" animBg="1"/>
      <p:bldP spid="385044" grpId="0" animBg="1"/>
      <p:bldP spid="38504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4C4A27FB-4D90-4B49-82F2-6BC720282AF6}" type="slidenum">
              <a:rPr lang="fr-FR" sz="1200" smtClean="0">
                <a:latin typeface="Arial Black" pitchFamily="34" charset="0"/>
              </a:rPr>
              <a:pPr eaLnBrk="1" hangingPunct="1"/>
              <a:t>18</a:t>
            </a:fld>
            <a:endParaRPr lang="fr-FR" sz="1200" smtClean="0">
              <a:latin typeface="Arial Black" pitchFamily="34" charset="0"/>
            </a:endParaRPr>
          </a:p>
        </p:txBody>
      </p:sp>
      <p:sp>
        <p:nvSpPr>
          <p:cNvPr id="409603" name="Text Box 3"/>
          <p:cNvSpPr txBox="1">
            <a:spLocks noChangeArrowheads="1"/>
          </p:cNvSpPr>
          <p:nvPr/>
        </p:nvSpPr>
        <p:spPr bwMode="auto">
          <a:xfrm>
            <a:off x="322956" y="1729370"/>
            <a:ext cx="8569892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FR" dirty="0" smtClean="0">
                <a:cs typeface="Arial" pitchFamily="34" charset="0"/>
              </a:rPr>
              <a:t>La désynchronisation des activités d</a:t>
            </a:r>
            <a:r>
              <a:rPr lang="ja-JP" altLang="fr-FR" dirty="0" smtClean="0">
                <a:cs typeface="Arial" pitchFamily="34" charset="0"/>
              </a:rPr>
              <a:t>’</a:t>
            </a:r>
            <a:r>
              <a:rPr lang="fr-FR" altLang="ja-JP" dirty="0" smtClean="0">
                <a:cs typeface="Arial" pitchFamily="34" charset="0"/>
              </a:rPr>
              <a:t>un processus génère soit des stocks soit des attentes</a:t>
            </a:r>
            <a:endParaRPr lang="fr-FR" dirty="0" smtClean="0">
              <a:cs typeface="Arial" pitchFamily="34" charset="0"/>
            </a:endParaRPr>
          </a:p>
        </p:txBody>
      </p:sp>
      <p:grpSp>
        <p:nvGrpSpPr>
          <p:cNvPr id="9220" name="Group 4"/>
          <p:cNvGrpSpPr>
            <a:grpSpLocks/>
          </p:cNvGrpSpPr>
          <p:nvPr/>
        </p:nvGrpSpPr>
        <p:grpSpPr bwMode="auto">
          <a:xfrm>
            <a:off x="1834662" y="2708276"/>
            <a:ext cx="5632938" cy="3095625"/>
            <a:chOff x="1200" y="2400"/>
            <a:chExt cx="2592" cy="1344"/>
          </a:xfrm>
        </p:grpSpPr>
        <p:grpSp>
          <p:nvGrpSpPr>
            <p:cNvPr id="9285" name="Group 5"/>
            <p:cNvGrpSpPr>
              <a:grpSpLocks/>
            </p:cNvGrpSpPr>
            <p:nvPr/>
          </p:nvGrpSpPr>
          <p:grpSpPr bwMode="auto">
            <a:xfrm>
              <a:off x="1200" y="2784"/>
              <a:ext cx="624" cy="384"/>
              <a:chOff x="1200" y="2784"/>
              <a:chExt cx="624" cy="384"/>
            </a:xfrm>
          </p:grpSpPr>
          <p:sp>
            <p:nvSpPr>
              <p:cNvPr id="409606" name="Line 6"/>
              <p:cNvSpPr>
                <a:spLocks noChangeShapeType="1"/>
              </p:cNvSpPr>
              <p:nvPr/>
            </p:nvSpPr>
            <p:spPr bwMode="auto">
              <a:xfrm flipV="1">
                <a:off x="1200" y="2784"/>
                <a:ext cx="624" cy="384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fr-FR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09607" name="Line 7"/>
              <p:cNvSpPr>
                <a:spLocks noChangeShapeType="1"/>
              </p:cNvSpPr>
              <p:nvPr/>
            </p:nvSpPr>
            <p:spPr bwMode="auto">
              <a:xfrm>
                <a:off x="1824" y="2784"/>
                <a:ext cx="0" cy="384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fr-FR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grpSp>
          <p:nvGrpSpPr>
            <p:cNvPr id="9286" name="Group 8"/>
            <p:cNvGrpSpPr>
              <a:grpSpLocks/>
            </p:cNvGrpSpPr>
            <p:nvPr/>
          </p:nvGrpSpPr>
          <p:grpSpPr bwMode="auto">
            <a:xfrm>
              <a:off x="1824" y="2784"/>
              <a:ext cx="624" cy="384"/>
              <a:chOff x="1200" y="2784"/>
              <a:chExt cx="624" cy="384"/>
            </a:xfrm>
          </p:grpSpPr>
          <p:sp>
            <p:nvSpPr>
              <p:cNvPr id="409609" name="Line 9"/>
              <p:cNvSpPr>
                <a:spLocks noChangeShapeType="1"/>
              </p:cNvSpPr>
              <p:nvPr/>
            </p:nvSpPr>
            <p:spPr bwMode="auto">
              <a:xfrm flipV="1">
                <a:off x="1200" y="2784"/>
                <a:ext cx="624" cy="384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fr-FR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09610" name="Line 10"/>
              <p:cNvSpPr>
                <a:spLocks noChangeShapeType="1"/>
              </p:cNvSpPr>
              <p:nvPr/>
            </p:nvSpPr>
            <p:spPr bwMode="auto">
              <a:xfrm>
                <a:off x="1824" y="2784"/>
                <a:ext cx="0" cy="384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fr-FR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grpSp>
          <p:nvGrpSpPr>
            <p:cNvPr id="9287" name="Group 11"/>
            <p:cNvGrpSpPr>
              <a:grpSpLocks/>
            </p:cNvGrpSpPr>
            <p:nvPr/>
          </p:nvGrpSpPr>
          <p:grpSpPr bwMode="auto">
            <a:xfrm>
              <a:off x="2448" y="2784"/>
              <a:ext cx="624" cy="384"/>
              <a:chOff x="1200" y="2784"/>
              <a:chExt cx="624" cy="384"/>
            </a:xfrm>
          </p:grpSpPr>
          <p:sp>
            <p:nvSpPr>
              <p:cNvPr id="409612" name="Line 12"/>
              <p:cNvSpPr>
                <a:spLocks noChangeShapeType="1"/>
              </p:cNvSpPr>
              <p:nvPr/>
            </p:nvSpPr>
            <p:spPr bwMode="auto">
              <a:xfrm flipV="1">
                <a:off x="1200" y="2784"/>
                <a:ext cx="624" cy="384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fr-FR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09613" name="Line 13"/>
              <p:cNvSpPr>
                <a:spLocks noChangeShapeType="1"/>
              </p:cNvSpPr>
              <p:nvPr/>
            </p:nvSpPr>
            <p:spPr bwMode="auto">
              <a:xfrm>
                <a:off x="1824" y="2784"/>
                <a:ext cx="0" cy="384"/>
              </a:xfrm>
              <a:prstGeom prst="line">
                <a:avLst/>
              </a:prstGeom>
              <a:ln>
                <a:headEnd/>
                <a:tailEnd/>
              </a:ln>
              <a:extLst/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>
                  <a:defRPr/>
                </a:pPr>
                <a:endParaRPr lang="fr-FR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</p:grpSp>
        <p:sp>
          <p:nvSpPr>
            <p:cNvPr id="409614" name="Line 14"/>
            <p:cNvSpPr>
              <a:spLocks noChangeShapeType="1"/>
            </p:cNvSpPr>
            <p:nvPr/>
          </p:nvSpPr>
          <p:spPr bwMode="auto">
            <a:xfrm>
              <a:off x="3072" y="3168"/>
              <a:ext cx="109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615" name="Line 15"/>
            <p:cNvSpPr>
              <a:spLocks noChangeShapeType="1"/>
            </p:cNvSpPr>
            <p:nvPr/>
          </p:nvSpPr>
          <p:spPr bwMode="auto">
            <a:xfrm>
              <a:off x="3176" y="2400"/>
              <a:ext cx="0" cy="76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616" name="Line 16"/>
            <p:cNvSpPr>
              <a:spLocks noChangeShapeType="1"/>
            </p:cNvSpPr>
            <p:nvPr/>
          </p:nvSpPr>
          <p:spPr bwMode="auto">
            <a:xfrm>
              <a:off x="3176" y="2400"/>
              <a:ext cx="240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617" name="Line 17"/>
            <p:cNvSpPr>
              <a:spLocks noChangeShapeType="1"/>
            </p:cNvSpPr>
            <p:nvPr/>
          </p:nvSpPr>
          <p:spPr bwMode="auto">
            <a:xfrm>
              <a:off x="3411" y="2400"/>
              <a:ext cx="0" cy="76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618" name="Line 18"/>
            <p:cNvSpPr>
              <a:spLocks noChangeShapeType="1"/>
            </p:cNvSpPr>
            <p:nvPr/>
          </p:nvSpPr>
          <p:spPr bwMode="auto">
            <a:xfrm>
              <a:off x="3408" y="3168"/>
              <a:ext cx="144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619" name="Line 19"/>
            <p:cNvSpPr>
              <a:spLocks noChangeShapeType="1"/>
            </p:cNvSpPr>
            <p:nvPr/>
          </p:nvSpPr>
          <p:spPr bwMode="auto">
            <a:xfrm flipV="1">
              <a:off x="3552" y="2400"/>
              <a:ext cx="0" cy="768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620" name="Line 20"/>
            <p:cNvSpPr>
              <a:spLocks noChangeShapeType="1"/>
            </p:cNvSpPr>
            <p:nvPr/>
          </p:nvSpPr>
          <p:spPr bwMode="auto">
            <a:xfrm>
              <a:off x="3552" y="2400"/>
              <a:ext cx="240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621" name="Line 21"/>
            <p:cNvSpPr>
              <a:spLocks noChangeShapeType="1"/>
            </p:cNvSpPr>
            <p:nvPr/>
          </p:nvSpPr>
          <p:spPr bwMode="auto">
            <a:xfrm>
              <a:off x="3792" y="2400"/>
              <a:ext cx="0" cy="1344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622" name="Line 22"/>
            <p:cNvSpPr>
              <a:spLocks noChangeShapeType="1"/>
            </p:cNvSpPr>
            <p:nvPr/>
          </p:nvSpPr>
          <p:spPr bwMode="auto">
            <a:xfrm flipH="1">
              <a:off x="1200" y="3744"/>
              <a:ext cx="2592" cy="0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623" name="Line 23"/>
            <p:cNvSpPr>
              <a:spLocks noChangeShapeType="1"/>
            </p:cNvSpPr>
            <p:nvPr/>
          </p:nvSpPr>
          <p:spPr bwMode="auto">
            <a:xfrm flipV="1">
              <a:off x="1200" y="3168"/>
              <a:ext cx="0" cy="576"/>
            </a:xfrm>
            <a:prstGeom prst="line">
              <a:avLst/>
            </a:prstGeom>
            <a:ln>
              <a:headEnd/>
              <a:tailEnd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sp>
        <p:nvSpPr>
          <p:cNvPr id="409624" name="Rectangle 24"/>
          <p:cNvSpPr>
            <a:spLocks noChangeArrowheads="1"/>
          </p:cNvSpPr>
          <p:nvPr/>
        </p:nvSpPr>
        <p:spPr bwMode="auto">
          <a:xfrm>
            <a:off x="700454" y="4405313"/>
            <a:ext cx="580292" cy="3111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160000"/>
              </a:lnSpc>
              <a:spcBef>
                <a:spcPct val="50000"/>
              </a:spcBef>
              <a:defRPr/>
            </a:pPr>
            <a:endParaRPr lang="fr-FR" sz="900">
              <a:solidFill>
                <a:srgbClr val="000000"/>
              </a:solidFill>
              <a:latin typeface="Comic Sans MS" charset="0"/>
              <a:ea typeface="ＭＳ Ｐゴシック" charset="0"/>
              <a:cs typeface="Arial" charset="0"/>
            </a:endParaRPr>
          </a:p>
        </p:txBody>
      </p:sp>
      <p:grpSp>
        <p:nvGrpSpPr>
          <p:cNvPr id="9222" name="Group 28"/>
          <p:cNvGrpSpPr>
            <a:grpSpLocks/>
          </p:cNvGrpSpPr>
          <p:nvPr/>
        </p:nvGrpSpPr>
        <p:grpSpPr bwMode="auto">
          <a:xfrm>
            <a:off x="395654" y="5300664"/>
            <a:ext cx="1223597" cy="504825"/>
            <a:chOff x="431" y="3339"/>
            <a:chExt cx="998" cy="318"/>
          </a:xfrm>
        </p:grpSpPr>
        <p:sp>
          <p:nvSpPr>
            <p:cNvPr id="409629" name="Rectangle 29"/>
            <p:cNvSpPr>
              <a:spLocks noChangeArrowheads="1"/>
            </p:cNvSpPr>
            <p:nvPr/>
          </p:nvSpPr>
          <p:spPr bwMode="auto">
            <a:xfrm>
              <a:off x="657" y="3339"/>
              <a:ext cx="772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630" name="Oval 30"/>
            <p:cNvSpPr>
              <a:spLocks noChangeArrowheads="1"/>
            </p:cNvSpPr>
            <p:nvPr/>
          </p:nvSpPr>
          <p:spPr bwMode="auto">
            <a:xfrm>
              <a:off x="1020" y="3566"/>
              <a:ext cx="91" cy="91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631" name="Oval 31"/>
            <p:cNvSpPr>
              <a:spLocks noChangeArrowheads="1"/>
            </p:cNvSpPr>
            <p:nvPr/>
          </p:nvSpPr>
          <p:spPr bwMode="auto">
            <a:xfrm>
              <a:off x="1338" y="3566"/>
              <a:ext cx="91" cy="91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632" name="Oval 32"/>
            <p:cNvSpPr>
              <a:spLocks noChangeArrowheads="1"/>
            </p:cNvSpPr>
            <p:nvPr/>
          </p:nvSpPr>
          <p:spPr bwMode="auto">
            <a:xfrm>
              <a:off x="431" y="3566"/>
              <a:ext cx="91" cy="91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633" name="Rectangle 33"/>
            <p:cNvSpPr>
              <a:spLocks noChangeArrowheads="1"/>
            </p:cNvSpPr>
            <p:nvPr/>
          </p:nvSpPr>
          <p:spPr bwMode="auto">
            <a:xfrm>
              <a:off x="431" y="3339"/>
              <a:ext cx="180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634" name="Line 34"/>
            <p:cNvSpPr>
              <a:spLocks noChangeShapeType="1"/>
            </p:cNvSpPr>
            <p:nvPr/>
          </p:nvSpPr>
          <p:spPr bwMode="auto">
            <a:xfrm>
              <a:off x="431" y="3566"/>
              <a:ext cx="6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635" name="Oval 35"/>
            <p:cNvSpPr>
              <a:spLocks noChangeArrowheads="1"/>
            </p:cNvSpPr>
            <p:nvPr/>
          </p:nvSpPr>
          <p:spPr bwMode="auto">
            <a:xfrm>
              <a:off x="567" y="3566"/>
              <a:ext cx="91" cy="91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636" name="Rectangle 36"/>
            <p:cNvSpPr>
              <a:spLocks noChangeArrowheads="1"/>
            </p:cNvSpPr>
            <p:nvPr/>
          </p:nvSpPr>
          <p:spPr bwMode="auto">
            <a:xfrm>
              <a:off x="431" y="3339"/>
              <a:ext cx="91" cy="9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grpSp>
        <p:nvGrpSpPr>
          <p:cNvPr id="9223" name="Group 37"/>
          <p:cNvGrpSpPr>
            <a:grpSpLocks/>
          </p:cNvGrpSpPr>
          <p:nvPr/>
        </p:nvGrpSpPr>
        <p:grpSpPr bwMode="auto">
          <a:xfrm flipH="1">
            <a:off x="7668359" y="5300664"/>
            <a:ext cx="1296865" cy="504825"/>
            <a:chOff x="431" y="3339"/>
            <a:chExt cx="998" cy="318"/>
          </a:xfrm>
        </p:grpSpPr>
        <p:sp>
          <p:nvSpPr>
            <p:cNvPr id="409638" name="Rectangle 38"/>
            <p:cNvSpPr>
              <a:spLocks noChangeArrowheads="1"/>
            </p:cNvSpPr>
            <p:nvPr/>
          </p:nvSpPr>
          <p:spPr bwMode="auto">
            <a:xfrm>
              <a:off x="657" y="3339"/>
              <a:ext cx="772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639" name="Oval 39"/>
            <p:cNvSpPr>
              <a:spLocks noChangeArrowheads="1"/>
            </p:cNvSpPr>
            <p:nvPr/>
          </p:nvSpPr>
          <p:spPr bwMode="auto">
            <a:xfrm>
              <a:off x="1020" y="3566"/>
              <a:ext cx="91" cy="91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640" name="Oval 40"/>
            <p:cNvSpPr>
              <a:spLocks noChangeArrowheads="1"/>
            </p:cNvSpPr>
            <p:nvPr/>
          </p:nvSpPr>
          <p:spPr bwMode="auto">
            <a:xfrm>
              <a:off x="1338" y="3566"/>
              <a:ext cx="91" cy="91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641" name="Oval 41"/>
            <p:cNvSpPr>
              <a:spLocks noChangeArrowheads="1"/>
            </p:cNvSpPr>
            <p:nvPr/>
          </p:nvSpPr>
          <p:spPr bwMode="auto">
            <a:xfrm>
              <a:off x="431" y="3566"/>
              <a:ext cx="91" cy="91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642" name="Rectangle 42"/>
            <p:cNvSpPr>
              <a:spLocks noChangeArrowheads="1"/>
            </p:cNvSpPr>
            <p:nvPr/>
          </p:nvSpPr>
          <p:spPr bwMode="auto">
            <a:xfrm>
              <a:off x="431" y="3339"/>
              <a:ext cx="182" cy="227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643" name="Line 43"/>
            <p:cNvSpPr>
              <a:spLocks noChangeShapeType="1"/>
            </p:cNvSpPr>
            <p:nvPr/>
          </p:nvSpPr>
          <p:spPr bwMode="auto">
            <a:xfrm>
              <a:off x="431" y="3566"/>
              <a:ext cx="63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644" name="Oval 44"/>
            <p:cNvSpPr>
              <a:spLocks noChangeArrowheads="1"/>
            </p:cNvSpPr>
            <p:nvPr/>
          </p:nvSpPr>
          <p:spPr bwMode="auto">
            <a:xfrm>
              <a:off x="567" y="3566"/>
              <a:ext cx="89" cy="91"/>
            </a:xfrm>
            <a:prstGeom prst="ellipse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sp>
          <p:nvSpPr>
            <p:cNvPr id="409645" name="Rectangle 45"/>
            <p:cNvSpPr>
              <a:spLocks noChangeArrowheads="1"/>
            </p:cNvSpPr>
            <p:nvPr/>
          </p:nvSpPr>
          <p:spPr bwMode="auto">
            <a:xfrm>
              <a:off x="431" y="3339"/>
              <a:ext cx="91" cy="91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</p:grpSp>
      <p:sp>
        <p:nvSpPr>
          <p:cNvPr id="409646" name="Rectangle 46"/>
          <p:cNvSpPr>
            <a:spLocks noChangeArrowheads="1"/>
          </p:cNvSpPr>
          <p:nvPr/>
        </p:nvSpPr>
        <p:spPr bwMode="auto">
          <a:xfrm>
            <a:off x="2555631" y="5300663"/>
            <a:ext cx="647700" cy="3603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09650" name="Rectangle 50"/>
          <p:cNvSpPr>
            <a:spLocks noChangeArrowheads="1"/>
          </p:cNvSpPr>
          <p:nvPr/>
        </p:nvSpPr>
        <p:spPr bwMode="auto">
          <a:xfrm>
            <a:off x="4284785" y="5300663"/>
            <a:ext cx="647700" cy="3603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09654" name="Rectangle 54"/>
          <p:cNvSpPr>
            <a:spLocks noChangeArrowheads="1"/>
          </p:cNvSpPr>
          <p:nvPr/>
        </p:nvSpPr>
        <p:spPr bwMode="auto">
          <a:xfrm>
            <a:off x="5795597" y="5300663"/>
            <a:ext cx="647700" cy="36036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fr-FR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09655" name="Line 55"/>
          <p:cNvSpPr>
            <a:spLocks noChangeShapeType="1"/>
          </p:cNvSpPr>
          <p:nvPr/>
        </p:nvSpPr>
        <p:spPr bwMode="auto">
          <a:xfrm>
            <a:off x="1692520" y="5516563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09656" name="Line 56"/>
          <p:cNvSpPr>
            <a:spLocks noChangeShapeType="1"/>
          </p:cNvSpPr>
          <p:nvPr/>
        </p:nvSpPr>
        <p:spPr bwMode="auto">
          <a:xfrm>
            <a:off x="3203331" y="5516563"/>
            <a:ext cx="86457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09657" name="Line 57"/>
          <p:cNvSpPr>
            <a:spLocks noChangeShapeType="1"/>
          </p:cNvSpPr>
          <p:nvPr/>
        </p:nvSpPr>
        <p:spPr bwMode="auto">
          <a:xfrm>
            <a:off x="5077558" y="5516563"/>
            <a:ext cx="575896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09658" name="Line 58"/>
          <p:cNvSpPr>
            <a:spLocks noChangeShapeType="1"/>
          </p:cNvSpPr>
          <p:nvPr/>
        </p:nvSpPr>
        <p:spPr bwMode="auto">
          <a:xfrm>
            <a:off x="6588369" y="5516563"/>
            <a:ext cx="100818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fr-FR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409659" name="Text Box 59"/>
          <p:cNvSpPr txBox="1">
            <a:spLocks noChangeArrowheads="1"/>
          </p:cNvSpPr>
          <p:nvPr/>
        </p:nvSpPr>
        <p:spPr bwMode="auto">
          <a:xfrm>
            <a:off x="611066" y="4868863"/>
            <a:ext cx="1223596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FR" smtClean="0">
                <a:latin typeface="Times New Roman" pitchFamily="18" charset="0"/>
                <a:cs typeface="Arial" pitchFamily="34" charset="0"/>
              </a:rPr>
              <a:t>3000 pièces</a:t>
            </a:r>
          </a:p>
        </p:txBody>
      </p:sp>
      <p:grpSp>
        <p:nvGrpSpPr>
          <p:cNvPr id="9232" name="Group 60"/>
          <p:cNvGrpSpPr>
            <a:grpSpLocks/>
          </p:cNvGrpSpPr>
          <p:nvPr/>
        </p:nvGrpSpPr>
        <p:grpSpPr bwMode="auto">
          <a:xfrm>
            <a:off x="1907931" y="5661025"/>
            <a:ext cx="575897" cy="503238"/>
            <a:chOff x="249" y="2659"/>
            <a:chExt cx="363" cy="317"/>
          </a:xfrm>
        </p:grpSpPr>
        <p:sp>
          <p:nvSpPr>
            <p:cNvPr id="409661" name="AutoShape 61"/>
            <p:cNvSpPr>
              <a:spLocks noChangeArrowheads="1"/>
            </p:cNvSpPr>
            <p:nvPr/>
          </p:nvSpPr>
          <p:spPr bwMode="auto">
            <a:xfrm rot="10800000">
              <a:off x="249" y="2659"/>
              <a:ext cx="363" cy="317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9261" name="Group 62"/>
            <p:cNvGrpSpPr>
              <a:grpSpLocks/>
            </p:cNvGrpSpPr>
            <p:nvPr/>
          </p:nvGrpSpPr>
          <p:grpSpPr bwMode="auto">
            <a:xfrm>
              <a:off x="295" y="2659"/>
              <a:ext cx="273" cy="272"/>
              <a:chOff x="294" y="2659"/>
              <a:chExt cx="273" cy="272"/>
            </a:xfrm>
          </p:grpSpPr>
          <p:sp>
            <p:nvSpPr>
              <p:cNvPr id="409663" name="Oval 63"/>
              <p:cNvSpPr>
                <a:spLocks noChangeArrowheads="1"/>
              </p:cNvSpPr>
              <p:nvPr/>
            </p:nvSpPr>
            <p:spPr bwMode="auto">
              <a:xfrm>
                <a:off x="476" y="2660"/>
                <a:ext cx="91" cy="90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fr-FR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09664" name="Oval 64"/>
              <p:cNvSpPr>
                <a:spLocks noChangeArrowheads="1"/>
              </p:cNvSpPr>
              <p:nvPr/>
            </p:nvSpPr>
            <p:spPr bwMode="auto">
              <a:xfrm>
                <a:off x="294" y="2659"/>
                <a:ext cx="91" cy="90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fr-FR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09665" name="Oval 65"/>
              <p:cNvSpPr>
                <a:spLocks noChangeArrowheads="1"/>
              </p:cNvSpPr>
              <p:nvPr/>
            </p:nvSpPr>
            <p:spPr bwMode="auto">
              <a:xfrm>
                <a:off x="385" y="2659"/>
                <a:ext cx="91" cy="90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fr-FR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9265" name="Group 66"/>
              <p:cNvGrpSpPr>
                <a:grpSpLocks/>
              </p:cNvGrpSpPr>
              <p:nvPr/>
            </p:nvGrpSpPr>
            <p:grpSpPr bwMode="auto">
              <a:xfrm>
                <a:off x="339" y="2750"/>
                <a:ext cx="182" cy="181"/>
                <a:chOff x="113" y="2750"/>
                <a:chExt cx="182" cy="181"/>
              </a:xfrm>
            </p:grpSpPr>
            <p:sp>
              <p:nvSpPr>
                <p:cNvPr id="409667" name="Oval 67"/>
                <p:cNvSpPr>
                  <a:spLocks noChangeArrowheads="1"/>
                </p:cNvSpPr>
                <p:nvPr/>
              </p:nvSpPr>
              <p:spPr bwMode="auto">
                <a:xfrm>
                  <a:off x="158" y="2841"/>
                  <a:ext cx="91" cy="90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fr-FR"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409668" name="Oval 68"/>
                <p:cNvSpPr>
                  <a:spLocks noChangeArrowheads="1"/>
                </p:cNvSpPr>
                <p:nvPr/>
              </p:nvSpPr>
              <p:spPr bwMode="auto">
                <a:xfrm>
                  <a:off x="204" y="2750"/>
                  <a:ext cx="91" cy="90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fr-FR"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409669" name="Oval 69"/>
                <p:cNvSpPr>
                  <a:spLocks noChangeArrowheads="1"/>
                </p:cNvSpPr>
                <p:nvPr/>
              </p:nvSpPr>
              <p:spPr bwMode="auto">
                <a:xfrm>
                  <a:off x="113" y="2750"/>
                  <a:ext cx="91" cy="90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fr-FR"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</p:grpSp>
      </p:grpSp>
      <p:sp>
        <p:nvSpPr>
          <p:cNvPr id="409670" name="Text Box 70"/>
          <p:cNvSpPr txBox="1">
            <a:spLocks noChangeArrowheads="1"/>
          </p:cNvSpPr>
          <p:nvPr/>
        </p:nvSpPr>
        <p:spPr bwMode="auto">
          <a:xfrm>
            <a:off x="5580185" y="4797425"/>
            <a:ext cx="936381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FR" sz="1200" smtClean="0">
                <a:latin typeface="Times New Roman" pitchFamily="18" charset="0"/>
                <a:cs typeface="Arial" pitchFamily="34" charset="0"/>
              </a:rPr>
              <a:t>60 pièces/H</a:t>
            </a:r>
          </a:p>
        </p:txBody>
      </p:sp>
      <p:sp>
        <p:nvSpPr>
          <p:cNvPr id="409671" name="Text Box 71"/>
          <p:cNvSpPr txBox="1">
            <a:spLocks noChangeArrowheads="1"/>
          </p:cNvSpPr>
          <p:nvPr/>
        </p:nvSpPr>
        <p:spPr bwMode="auto">
          <a:xfrm>
            <a:off x="4067908" y="4810125"/>
            <a:ext cx="1079989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FR" sz="1200" smtClean="0">
                <a:latin typeface="Times New Roman" pitchFamily="18" charset="0"/>
                <a:cs typeface="Arial" pitchFamily="34" charset="0"/>
              </a:rPr>
              <a:t>40 pièces/H</a:t>
            </a:r>
          </a:p>
        </p:txBody>
      </p:sp>
      <p:sp>
        <p:nvSpPr>
          <p:cNvPr id="409672" name="Text Box 72"/>
          <p:cNvSpPr txBox="1">
            <a:spLocks noChangeArrowheads="1"/>
          </p:cNvSpPr>
          <p:nvPr/>
        </p:nvSpPr>
        <p:spPr bwMode="auto">
          <a:xfrm>
            <a:off x="2412023" y="4810125"/>
            <a:ext cx="1079989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FR" sz="1200" smtClean="0">
                <a:latin typeface="Times New Roman" pitchFamily="18" charset="0"/>
                <a:cs typeface="Arial" pitchFamily="34" charset="0"/>
              </a:rPr>
              <a:t>50 pièces/H</a:t>
            </a:r>
          </a:p>
        </p:txBody>
      </p:sp>
      <p:sp>
        <p:nvSpPr>
          <p:cNvPr id="409673" name="Text Box 73"/>
          <p:cNvSpPr txBox="1">
            <a:spLocks noChangeArrowheads="1"/>
          </p:cNvSpPr>
          <p:nvPr/>
        </p:nvSpPr>
        <p:spPr bwMode="auto">
          <a:xfrm>
            <a:off x="7451481" y="4797425"/>
            <a:ext cx="1692519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FR" smtClean="0">
                <a:latin typeface="Times New Roman" pitchFamily="18" charset="0"/>
                <a:cs typeface="Arial" pitchFamily="34" charset="0"/>
              </a:rPr>
              <a:t>300 pièces/jour</a:t>
            </a:r>
          </a:p>
        </p:txBody>
      </p:sp>
      <p:sp>
        <p:nvSpPr>
          <p:cNvPr id="409674" name="Text Box 74"/>
          <p:cNvSpPr txBox="1">
            <a:spLocks noChangeArrowheads="1"/>
          </p:cNvSpPr>
          <p:nvPr/>
        </p:nvSpPr>
        <p:spPr bwMode="auto">
          <a:xfrm>
            <a:off x="1692520" y="6178550"/>
            <a:ext cx="136720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fr-FR" sz="1200">
                <a:latin typeface="Times New Roman" charset="0"/>
                <a:ea typeface="ＭＳ Ｐゴシック" charset="0"/>
                <a:cs typeface="Arial" charset="0"/>
              </a:rPr>
              <a:t>Stock : 10 jours</a:t>
            </a:r>
          </a:p>
        </p:txBody>
      </p:sp>
      <p:sp>
        <p:nvSpPr>
          <p:cNvPr id="409675" name="Text Box 75"/>
          <p:cNvSpPr txBox="1">
            <a:spLocks noChangeArrowheads="1"/>
          </p:cNvSpPr>
          <p:nvPr/>
        </p:nvSpPr>
        <p:spPr bwMode="auto">
          <a:xfrm>
            <a:off x="7451481" y="4471989"/>
            <a:ext cx="1223596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fr-FR" sz="2000">
                <a:latin typeface="Times New Roman" charset="0"/>
                <a:ea typeface="ＭＳ Ｐゴシック" charset="0"/>
                <a:cs typeface="Arial" charset="0"/>
              </a:rPr>
              <a:t>Demande</a:t>
            </a:r>
          </a:p>
        </p:txBody>
      </p:sp>
      <p:grpSp>
        <p:nvGrpSpPr>
          <p:cNvPr id="9239" name="Group 76"/>
          <p:cNvGrpSpPr>
            <a:grpSpLocks/>
          </p:cNvGrpSpPr>
          <p:nvPr/>
        </p:nvGrpSpPr>
        <p:grpSpPr bwMode="auto">
          <a:xfrm>
            <a:off x="6730513" y="5661025"/>
            <a:ext cx="290146" cy="287338"/>
            <a:chOff x="249" y="2659"/>
            <a:chExt cx="363" cy="317"/>
          </a:xfrm>
        </p:grpSpPr>
        <p:sp>
          <p:nvSpPr>
            <p:cNvPr id="409677" name="AutoShape 77"/>
            <p:cNvSpPr>
              <a:spLocks noChangeArrowheads="1"/>
            </p:cNvSpPr>
            <p:nvPr/>
          </p:nvSpPr>
          <p:spPr bwMode="auto">
            <a:xfrm rot="10800000">
              <a:off x="249" y="2659"/>
              <a:ext cx="363" cy="317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9252" name="Group 78"/>
            <p:cNvGrpSpPr>
              <a:grpSpLocks/>
            </p:cNvGrpSpPr>
            <p:nvPr/>
          </p:nvGrpSpPr>
          <p:grpSpPr bwMode="auto">
            <a:xfrm>
              <a:off x="295" y="2659"/>
              <a:ext cx="273" cy="272"/>
              <a:chOff x="294" y="2659"/>
              <a:chExt cx="273" cy="272"/>
            </a:xfrm>
          </p:grpSpPr>
          <p:sp>
            <p:nvSpPr>
              <p:cNvPr id="409679" name="Oval 79"/>
              <p:cNvSpPr>
                <a:spLocks noChangeArrowheads="1"/>
              </p:cNvSpPr>
              <p:nvPr/>
            </p:nvSpPr>
            <p:spPr bwMode="auto">
              <a:xfrm>
                <a:off x="475" y="2661"/>
                <a:ext cx="92" cy="89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fr-FR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09680" name="Oval 80"/>
              <p:cNvSpPr>
                <a:spLocks noChangeArrowheads="1"/>
              </p:cNvSpPr>
              <p:nvPr/>
            </p:nvSpPr>
            <p:spPr bwMode="auto">
              <a:xfrm>
                <a:off x="294" y="2659"/>
                <a:ext cx="92" cy="89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fr-FR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09681" name="Oval 81"/>
              <p:cNvSpPr>
                <a:spLocks noChangeArrowheads="1"/>
              </p:cNvSpPr>
              <p:nvPr/>
            </p:nvSpPr>
            <p:spPr bwMode="auto">
              <a:xfrm>
                <a:off x="385" y="2659"/>
                <a:ext cx="90" cy="89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fr-FR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9256" name="Group 82"/>
              <p:cNvGrpSpPr>
                <a:grpSpLocks/>
              </p:cNvGrpSpPr>
              <p:nvPr/>
            </p:nvGrpSpPr>
            <p:grpSpPr bwMode="auto">
              <a:xfrm>
                <a:off x="339" y="2750"/>
                <a:ext cx="182" cy="181"/>
                <a:chOff x="113" y="2750"/>
                <a:chExt cx="182" cy="181"/>
              </a:xfrm>
            </p:grpSpPr>
            <p:sp>
              <p:nvSpPr>
                <p:cNvPr id="409683" name="Oval 83"/>
                <p:cNvSpPr>
                  <a:spLocks noChangeArrowheads="1"/>
                </p:cNvSpPr>
                <p:nvPr/>
              </p:nvSpPr>
              <p:spPr bwMode="auto">
                <a:xfrm>
                  <a:off x="158" y="2841"/>
                  <a:ext cx="93" cy="88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fr-FR"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409684" name="Oval 84"/>
                <p:cNvSpPr>
                  <a:spLocks noChangeArrowheads="1"/>
                </p:cNvSpPr>
                <p:nvPr/>
              </p:nvSpPr>
              <p:spPr bwMode="auto">
                <a:xfrm>
                  <a:off x="205" y="2750"/>
                  <a:ext cx="90" cy="89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fr-FR"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409685" name="Oval 85"/>
                <p:cNvSpPr>
                  <a:spLocks noChangeArrowheads="1"/>
                </p:cNvSpPr>
                <p:nvPr/>
              </p:nvSpPr>
              <p:spPr bwMode="auto">
                <a:xfrm>
                  <a:off x="115" y="2750"/>
                  <a:ext cx="92" cy="89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fr-FR"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</p:grpSp>
      </p:grpSp>
      <p:sp>
        <p:nvSpPr>
          <p:cNvPr id="409687" name="Text Box 87"/>
          <p:cNvSpPr txBox="1">
            <a:spLocks noChangeArrowheads="1"/>
          </p:cNvSpPr>
          <p:nvPr/>
        </p:nvSpPr>
        <p:spPr bwMode="auto">
          <a:xfrm>
            <a:off x="4960328" y="5764213"/>
            <a:ext cx="1150326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fr-FR">
                <a:solidFill>
                  <a:srgbClr val="FF0000"/>
                </a:solidFill>
                <a:latin typeface="Times New Roman" charset="0"/>
                <a:ea typeface="ＭＳ Ｐゴシック" charset="0"/>
                <a:cs typeface="Arial" charset="0"/>
              </a:rPr>
              <a:t>Attente</a:t>
            </a:r>
          </a:p>
        </p:txBody>
      </p:sp>
      <p:grpSp>
        <p:nvGrpSpPr>
          <p:cNvPr id="9241" name="Group 90"/>
          <p:cNvGrpSpPr>
            <a:grpSpLocks/>
          </p:cNvGrpSpPr>
          <p:nvPr/>
        </p:nvGrpSpPr>
        <p:grpSpPr bwMode="auto">
          <a:xfrm>
            <a:off x="3461239" y="5691189"/>
            <a:ext cx="290146" cy="287337"/>
            <a:chOff x="249" y="2659"/>
            <a:chExt cx="363" cy="317"/>
          </a:xfrm>
        </p:grpSpPr>
        <p:sp>
          <p:nvSpPr>
            <p:cNvPr id="409691" name="AutoShape 91"/>
            <p:cNvSpPr>
              <a:spLocks noChangeArrowheads="1"/>
            </p:cNvSpPr>
            <p:nvPr/>
          </p:nvSpPr>
          <p:spPr bwMode="auto">
            <a:xfrm rot="10800000">
              <a:off x="249" y="2659"/>
              <a:ext cx="363" cy="317"/>
            </a:xfrm>
            <a:prstGeom prst="triangle">
              <a:avLst>
                <a:gd name="adj" fmla="val 50000"/>
              </a:avLst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fr-FR">
                <a:latin typeface="Arial" charset="0"/>
                <a:ea typeface="ＭＳ Ｐゴシック" charset="0"/>
                <a:cs typeface="Arial" charset="0"/>
              </a:endParaRPr>
            </a:p>
          </p:txBody>
        </p:sp>
        <p:grpSp>
          <p:nvGrpSpPr>
            <p:cNvPr id="9243" name="Group 92"/>
            <p:cNvGrpSpPr>
              <a:grpSpLocks/>
            </p:cNvGrpSpPr>
            <p:nvPr/>
          </p:nvGrpSpPr>
          <p:grpSpPr bwMode="auto">
            <a:xfrm>
              <a:off x="295" y="2659"/>
              <a:ext cx="273" cy="272"/>
              <a:chOff x="294" y="2659"/>
              <a:chExt cx="273" cy="272"/>
            </a:xfrm>
          </p:grpSpPr>
          <p:sp>
            <p:nvSpPr>
              <p:cNvPr id="409693" name="Oval 93"/>
              <p:cNvSpPr>
                <a:spLocks noChangeArrowheads="1"/>
              </p:cNvSpPr>
              <p:nvPr/>
            </p:nvSpPr>
            <p:spPr bwMode="auto">
              <a:xfrm>
                <a:off x="475" y="2661"/>
                <a:ext cx="92" cy="89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fr-FR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09694" name="Oval 94"/>
              <p:cNvSpPr>
                <a:spLocks noChangeArrowheads="1"/>
              </p:cNvSpPr>
              <p:nvPr/>
            </p:nvSpPr>
            <p:spPr bwMode="auto">
              <a:xfrm>
                <a:off x="294" y="2659"/>
                <a:ext cx="92" cy="89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fr-FR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sp>
            <p:nvSpPr>
              <p:cNvPr id="409695" name="Oval 95"/>
              <p:cNvSpPr>
                <a:spLocks noChangeArrowheads="1"/>
              </p:cNvSpPr>
              <p:nvPr/>
            </p:nvSpPr>
            <p:spPr bwMode="auto">
              <a:xfrm>
                <a:off x="386" y="2659"/>
                <a:ext cx="90" cy="89"/>
              </a:xfrm>
              <a:prstGeom prst="ellipse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>
                  <a:defRPr/>
                </a:pPr>
                <a:endParaRPr lang="fr-FR">
                  <a:latin typeface="Arial" charset="0"/>
                  <a:ea typeface="ＭＳ Ｐゴシック" charset="0"/>
                  <a:cs typeface="Arial" charset="0"/>
                </a:endParaRPr>
              </a:p>
            </p:txBody>
          </p:sp>
          <p:grpSp>
            <p:nvGrpSpPr>
              <p:cNvPr id="9247" name="Group 96"/>
              <p:cNvGrpSpPr>
                <a:grpSpLocks/>
              </p:cNvGrpSpPr>
              <p:nvPr/>
            </p:nvGrpSpPr>
            <p:grpSpPr bwMode="auto">
              <a:xfrm>
                <a:off x="339" y="2750"/>
                <a:ext cx="182" cy="181"/>
                <a:chOff x="113" y="2750"/>
                <a:chExt cx="182" cy="181"/>
              </a:xfrm>
            </p:grpSpPr>
            <p:sp>
              <p:nvSpPr>
                <p:cNvPr id="409697" name="Oval 97"/>
                <p:cNvSpPr>
                  <a:spLocks noChangeArrowheads="1"/>
                </p:cNvSpPr>
                <p:nvPr/>
              </p:nvSpPr>
              <p:spPr bwMode="auto">
                <a:xfrm>
                  <a:off x="158" y="2841"/>
                  <a:ext cx="95" cy="88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fr-FR"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409698" name="Oval 98"/>
                <p:cNvSpPr>
                  <a:spLocks noChangeArrowheads="1"/>
                </p:cNvSpPr>
                <p:nvPr/>
              </p:nvSpPr>
              <p:spPr bwMode="auto">
                <a:xfrm>
                  <a:off x="205" y="2750"/>
                  <a:ext cx="90" cy="89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fr-FR"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  <p:sp>
              <p:nvSpPr>
                <p:cNvPr id="409699" name="Oval 99"/>
                <p:cNvSpPr>
                  <a:spLocks noChangeArrowheads="1"/>
                </p:cNvSpPr>
                <p:nvPr/>
              </p:nvSpPr>
              <p:spPr bwMode="auto">
                <a:xfrm>
                  <a:off x="117" y="2750"/>
                  <a:ext cx="92" cy="89"/>
                </a:xfrm>
                <a:prstGeom prst="ellipse">
                  <a:avLst/>
                </a:prstGeom>
                <a:solidFill>
                  <a:schemeClr val="folHlink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pPr>
                    <a:defRPr/>
                  </a:pPr>
                  <a:endParaRPr lang="fr-FR">
                    <a:latin typeface="Arial" charset="0"/>
                    <a:ea typeface="ＭＳ Ｐゴシック" charset="0"/>
                    <a:cs typeface="Arial" charset="0"/>
                  </a:endParaRPr>
                </a:p>
              </p:txBody>
            </p:sp>
          </p:grpSp>
        </p:grpSp>
      </p:grpSp>
      <p:sp>
        <p:nvSpPr>
          <p:cNvPr id="88" name="Text Box 4"/>
          <p:cNvSpPr txBox="1">
            <a:spLocks noChangeArrowheads="1"/>
          </p:cNvSpPr>
          <p:nvPr/>
        </p:nvSpPr>
        <p:spPr bwMode="auto">
          <a:xfrm>
            <a:off x="467735" y="836712"/>
            <a:ext cx="4362044" cy="354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129" tIns="38564" rIns="77129" bIns="38564" anchor="ctr">
            <a:spAutoFit/>
          </a:bodyPr>
          <a:lstStyle>
            <a:lvl1pPr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85763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771525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15728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54463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018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4590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9162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3734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FR" sz="1800" b="1" dirty="0">
                <a:latin typeface="Arial" charset="0"/>
                <a:cs typeface="Arial" charset="0"/>
              </a:rPr>
              <a:t>5</a:t>
            </a:r>
            <a:r>
              <a:rPr lang="fr-FR" sz="1800" b="1" dirty="0" smtClean="0">
                <a:latin typeface="Arial" charset="0"/>
                <a:cs typeface="Arial" charset="0"/>
              </a:rPr>
              <a:t>. Capacité d’un réseau de ressources</a:t>
            </a:r>
          </a:p>
        </p:txBody>
      </p:sp>
    </p:spTree>
    <p:extLst>
      <p:ext uri="{BB962C8B-B14F-4D97-AF65-F5344CB8AC3E}">
        <p14:creationId xmlns:p14="http://schemas.microsoft.com/office/powerpoint/2010/main" val="305933254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2204864"/>
            <a:ext cx="8147248" cy="3367276"/>
          </a:xfrm>
        </p:spPr>
        <p:txBody>
          <a:bodyPr>
            <a:normAutofit/>
          </a:bodyPr>
          <a:lstStyle/>
          <a:p>
            <a:r>
              <a:rPr lang="fr-FR" sz="1800" dirty="0" smtClean="0"/>
              <a:t>Le Taux de Rendement Synthétique </a:t>
            </a:r>
            <a:r>
              <a:rPr lang="fr-FR" sz="1800" dirty="0"/>
              <a:t>est un indicateur de performance d’un équipement</a:t>
            </a:r>
          </a:p>
          <a:p>
            <a:pPr marL="0" indent="0">
              <a:buNone/>
            </a:pPr>
            <a:endParaRPr lang="fr-FR" sz="18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F6C7-4EE8-447E-AE2F-D343230930FC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7" name="Titre 6"/>
          <p:cNvSpPr txBox="1">
            <a:spLocks noGrp="1"/>
          </p:cNvSpPr>
          <p:nvPr>
            <p:ph type="title"/>
          </p:nvPr>
        </p:nvSpPr>
        <p:spPr>
          <a:xfrm>
            <a:off x="539552" y="1556792"/>
            <a:ext cx="82296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/>
              <a:t>TRS ?</a:t>
            </a:r>
            <a:endParaRPr lang="fr-FR" sz="2400" b="1" dirty="0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611560" y="731709"/>
            <a:ext cx="5149119" cy="44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129" tIns="38564" rIns="77129" bIns="38564" anchor="ctr">
            <a:spAutoFit/>
          </a:bodyPr>
          <a:lstStyle>
            <a:lvl1pPr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85763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771525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15728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54463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018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4590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9162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3734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FR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3. Les indicateurs de performance</a:t>
            </a:r>
          </a:p>
        </p:txBody>
      </p:sp>
    </p:spTree>
    <p:extLst>
      <p:ext uri="{BB962C8B-B14F-4D97-AF65-F5344CB8AC3E}">
        <p14:creationId xmlns:p14="http://schemas.microsoft.com/office/powerpoint/2010/main" val="993058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8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27"/>
          <p:cNvSpPr>
            <a:spLocks noGrp="1" noChangeArrowheads="1"/>
          </p:cNvSpPr>
          <p:nvPr>
            <p:ph idx="1"/>
          </p:nvPr>
        </p:nvSpPr>
        <p:spPr bwMode="auto"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>
              <a:spcBef>
                <a:spcPct val="50000"/>
              </a:spcBef>
              <a:buClr>
                <a:schemeClr val="tx1"/>
              </a:buClr>
              <a:buSzPct val="75000"/>
              <a:buFontTx/>
              <a:buAutoNum type="arabicPeriod"/>
            </a:pPr>
            <a:r>
              <a:rPr lang="fr-FR" sz="2000" b="1" dirty="0"/>
              <a:t>Notion de capacité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SzPct val="75000"/>
              <a:buFontTx/>
              <a:buAutoNum type="arabicPeriod"/>
            </a:pPr>
            <a:r>
              <a:rPr lang="fr-FR" sz="2000" b="1" dirty="0" smtClean="0"/>
              <a:t>Notion </a:t>
            </a:r>
            <a:r>
              <a:rPr lang="fr-FR" sz="2000" b="1" dirty="0"/>
              <a:t>de charge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SzPct val="75000"/>
              <a:buFontTx/>
              <a:buAutoNum type="arabicPeriod"/>
            </a:pPr>
            <a:r>
              <a:rPr lang="fr-FR" sz="2000" b="1" dirty="0"/>
              <a:t>Les indicateurs de performance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SzPct val="75000"/>
              <a:buFontTx/>
              <a:buAutoNum type="arabicPeriod"/>
            </a:pPr>
            <a:r>
              <a:rPr lang="fr-FR" sz="2000" b="1" dirty="0"/>
              <a:t>Taux de </a:t>
            </a:r>
            <a:r>
              <a:rPr lang="fr-FR" sz="2000" b="1" dirty="0" smtClean="0"/>
              <a:t>charge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SzPct val="75000"/>
              <a:buFontTx/>
              <a:buAutoNum type="arabicPeriod"/>
            </a:pPr>
            <a:r>
              <a:rPr lang="fr-FR" sz="2000" b="1" dirty="0" smtClean="0"/>
              <a:t>Capacité d’un réseau de ressources</a:t>
            </a:r>
          </a:p>
          <a:p>
            <a:pPr marL="609600" indent="-609600">
              <a:spcBef>
                <a:spcPct val="50000"/>
              </a:spcBef>
              <a:buClr>
                <a:schemeClr val="tx1"/>
              </a:buClr>
              <a:buSzPct val="75000"/>
              <a:buFontTx/>
              <a:buAutoNum type="arabicPeriod"/>
            </a:pPr>
            <a:endParaRPr lang="fr-FR" sz="2000" b="1" dirty="0"/>
          </a:p>
        </p:txBody>
      </p:sp>
    </p:spTree>
    <p:extLst>
      <p:ext uri="{BB962C8B-B14F-4D97-AF65-F5344CB8AC3E}">
        <p14:creationId xmlns:p14="http://schemas.microsoft.com/office/powerpoint/2010/main" val="1611808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D1B37B37-658A-40BF-B180-4208A4D65CC6}" type="slidenum">
              <a:rPr lang="fr-FR" sz="1200" smtClean="0">
                <a:latin typeface="Arial Black" pitchFamily="34" charset="0"/>
              </a:rPr>
              <a:pPr eaLnBrk="1" hangingPunct="1"/>
              <a:t>4</a:t>
            </a:fld>
            <a:endParaRPr lang="fr-FR" sz="1200" smtClean="0">
              <a:latin typeface="Arial Black" pitchFamily="34" charset="0"/>
            </a:endParaRPr>
          </a:p>
        </p:txBody>
      </p:sp>
      <p:sp>
        <p:nvSpPr>
          <p:cNvPr id="381963" name="Rectangle 11"/>
          <p:cNvSpPr>
            <a:spLocks noChangeArrowheads="1"/>
          </p:cNvSpPr>
          <p:nvPr/>
        </p:nvSpPr>
        <p:spPr bwMode="auto">
          <a:xfrm>
            <a:off x="344367" y="1362076"/>
            <a:ext cx="8389326" cy="64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dirty="0">
                <a:cs typeface="Arial" pitchFamily="34" charset="0"/>
              </a:rPr>
              <a:t>La capacité est la quantité de travail </a:t>
            </a:r>
            <a:r>
              <a:rPr lang="fr-FR" dirty="0" err="1">
                <a:cs typeface="Arial" pitchFamily="34" charset="0"/>
              </a:rPr>
              <a:t>qu</a:t>
            </a:r>
            <a:r>
              <a:rPr lang="ja-JP" altLang="fr-FR" dirty="0">
                <a:cs typeface="Arial" pitchFamily="34" charset="0"/>
              </a:rPr>
              <a:t>’</a:t>
            </a:r>
            <a:r>
              <a:rPr lang="fr-FR" altLang="ja-JP" dirty="0">
                <a:cs typeface="Arial" pitchFamily="34" charset="0"/>
              </a:rPr>
              <a:t>un équipement </a:t>
            </a:r>
            <a:r>
              <a:rPr lang="fr-FR" altLang="ja-JP" u="sng" dirty="0">
                <a:cs typeface="Arial" pitchFamily="34" charset="0"/>
              </a:rPr>
              <a:t>peut</a:t>
            </a:r>
            <a:r>
              <a:rPr lang="fr-FR" altLang="ja-JP" dirty="0">
                <a:cs typeface="Arial" pitchFamily="34" charset="0"/>
              </a:rPr>
              <a:t> fournir sur une période de temps donnée pour traiter un flux.</a:t>
            </a:r>
            <a:endParaRPr lang="fr-FR" dirty="0">
              <a:cs typeface="Arial" pitchFamily="34" charset="0"/>
            </a:endParaRPr>
          </a:p>
        </p:txBody>
      </p:sp>
      <p:sp>
        <p:nvSpPr>
          <p:cNvPr id="381964" name="Text Box 12"/>
          <p:cNvSpPr txBox="1">
            <a:spLocks noChangeArrowheads="1"/>
          </p:cNvSpPr>
          <p:nvPr/>
        </p:nvSpPr>
        <p:spPr bwMode="auto">
          <a:xfrm>
            <a:off x="341435" y="827089"/>
            <a:ext cx="3288323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sz="2400" b="1" dirty="0" smtClean="0">
                <a:solidFill>
                  <a:schemeClr val="tx2"/>
                </a:solidFill>
                <a:cs typeface="Arial" pitchFamily="34" charset="0"/>
              </a:rPr>
              <a:t>1. Notion de capacité  </a:t>
            </a:r>
          </a:p>
        </p:txBody>
      </p:sp>
      <p:sp>
        <p:nvSpPr>
          <p:cNvPr id="381971" name="Text Box 19"/>
          <p:cNvSpPr txBox="1">
            <a:spLocks noChangeArrowheads="1"/>
          </p:cNvSpPr>
          <p:nvPr/>
        </p:nvSpPr>
        <p:spPr bwMode="auto">
          <a:xfrm>
            <a:off x="341435" y="2235200"/>
            <a:ext cx="8386397" cy="25721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sz="1400" dirty="0" smtClean="0">
                <a:cs typeface="Arial" pitchFamily="34" charset="0"/>
              </a:rPr>
              <a:t>Unités de mesure :</a:t>
            </a:r>
          </a:p>
          <a:p>
            <a:pPr marL="285750" indent="-285750" eaLnBrk="1" hangingPunct="1">
              <a:spcBef>
                <a:spcPct val="50000"/>
              </a:spcBef>
              <a:buFont typeface="Arial" panose="020B0604020202020204" pitchFamily="34" charset="0"/>
              <a:buChar char="•"/>
              <a:defRPr/>
            </a:pPr>
            <a:r>
              <a:rPr lang="fr-FR" sz="1400" u="sng" dirty="0" smtClean="0">
                <a:cs typeface="Arial" pitchFamily="34" charset="0"/>
              </a:rPr>
              <a:t>Nombre de pièces/unité de temps/ équipement</a:t>
            </a:r>
          </a:p>
          <a:p>
            <a:pPr eaLnBrk="1" hangingPunct="1">
              <a:spcBef>
                <a:spcPct val="50000"/>
              </a:spcBef>
              <a:defRPr/>
            </a:pPr>
            <a:endParaRPr lang="fr-FR" sz="1400" dirty="0" smtClean="0"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fr-FR" sz="1400" dirty="0" smtClean="0">
                <a:cs typeface="Arial" pitchFamily="34" charset="0"/>
              </a:rPr>
              <a:t>Ou</a:t>
            </a:r>
          </a:p>
          <a:p>
            <a:pPr eaLnBrk="1" hangingPunct="1">
              <a:spcBef>
                <a:spcPct val="50000"/>
              </a:spcBef>
              <a:defRPr/>
            </a:pPr>
            <a:endParaRPr lang="fr-FR" sz="1400" dirty="0" smtClean="0"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r>
              <a:rPr lang="fr-FR" sz="1400" dirty="0" smtClean="0">
                <a:cs typeface="Arial" pitchFamily="34" charset="0"/>
              </a:rPr>
              <a:t> durée de disponibilité de l</a:t>
            </a:r>
            <a:r>
              <a:rPr lang="ja-JP" altLang="fr-FR" sz="1400" dirty="0" smtClean="0">
                <a:cs typeface="Arial" pitchFamily="34" charset="0"/>
              </a:rPr>
              <a:t>’</a:t>
            </a:r>
            <a:r>
              <a:rPr lang="fr-FR" altLang="ja-JP" sz="1400" dirty="0" smtClean="0">
                <a:cs typeface="Arial" pitchFamily="34" charset="0"/>
              </a:rPr>
              <a:t>équipement, </a:t>
            </a:r>
            <a:r>
              <a:rPr lang="fr-FR" altLang="ja-JP" sz="1400" dirty="0" err="1" smtClean="0">
                <a:cs typeface="Arial" pitchFamily="34" charset="0"/>
              </a:rPr>
              <a:t>cad</a:t>
            </a:r>
            <a:endParaRPr lang="fr-FR" altLang="ja-JP" sz="1400" dirty="0" smtClean="0"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  <a:buFontTx/>
              <a:buChar char="•"/>
              <a:defRPr/>
            </a:pPr>
            <a:endParaRPr lang="fr-FR" altLang="ja-JP" sz="1400" u="sng" dirty="0">
              <a:cs typeface="Arial" pitchFamily="34" charset="0"/>
            </a:endParaRPr>
          </a:p>
          <a:p>
            <a:pPr eaLnBrk="1" hangingPunct="1">
              <a:spcBef>
                <a:spcPct val="50000"/>
              </a:spcBef>
              <a:defRPr/>
            </a:pPr>
            <a:r>
              <a:rPr lang="fr-FR" altLang="ja-JP" sz="1400" dirty="0">
                <a:cs typeface="Arial" pitchFamily="34" charset="0"/>
              </a:rPr>
              <a:t>	</a:t>
            </a:r>
            <a:r>
              <a:rPr lang="fr-FR" altLang="ja-JP" sz="1400" u="sng" dirty="0" smtClean="0">
                <a:cs typeface="Arial" pitchFamily="34" charset="0"/>
              </a:rPr>
              <a:t>heures/unité de temps/équipement</a:t>
            </a:r>
            <a:r>
              <a:rPr lang="fr-FR" altLang="ja-JP" sz="1400" dirty="0" smtClean="0">
                <a:cs typeface="Arial" pitchFamily="34" charset="0"/>
              </a:rPr>
              <a:t> (jour, </a:t>
            </a:r>
            <a:r>
              <a:rPr lang="fr-FR" altLang="ja-JP" sz="1400" dirty="0" err="1" smtClean="0">
                <a:cs typeface="Arial" pitchFamily="34" charset="0"/>
              </a:rPr>
              <a:t>sem</a:t>
            </a:r>
            <a:r>
              <a:rPr lang="fr-FR" altLang="ja-JP" sz="1400" dirty="0" smtClean="0">
                <a:cs typeface="Arial" pitchFamily="34" charset="0"/>
              </a:rPr>
              <a:t>…)</a:t>
            </a:r>
            <a:endParaRPr lang="fr-FR" sz="1400" dirty="0" smtClean="0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36669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1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1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1963" grpId="0" autoUpdateAnimBg="0"/>
      <p:bldP spid="381964" grpId="0"/>
      <p:bldP spid="38197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A257B01-4E3C-4B7D-B927-D943D052FB08}" type="slidenum">
              <a:rPr lang="fr-FR" sz="1200" smtClean="0">
                <a:latin typeface="Arial Black" pitchFamily="34" charset="0"/>
              </a:rPr>
              <a:pPr eaLnBrk="1" hangingPunct="1"/>
              <a:t>5</a:t>
            </a:fld>
            <a:endParaRPr lang="fr-FR" sz="1200" smtClean="0">
              <a:latin typeface="Arial Black" pitchFamily="34" charset="0"/>
            </a:endParaRPr>
          </a:p>
        </p:txBody>
      </p:sp>
      <p:sp>
        <p:nvSpPr>
          <p:cNvPr id="382990" name="Text Box 14"/>
          <p:cNvSpPr txBox="1">
            <a:spLocks noChangeArrowheads="1"/>
          </p:cNvSpPr>
          <p:nvPr/>
        </p:nvSpPr>
        <p:spPr bwMode="auto">
          <a:xfrm>
            <a:off x="764931" y="1543522"/>
            <a:ext cx="4945674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i="1" dirty="0" smtClean="0">
                <a:cs typeface="Arial" pitchFamily="34" charset="0"/>
              </a:rPr>
              <a:t>Capacité = temps d</a:t>
            </a:r>
            <a:r>
              <a:rPr lang="ja-JP" altLang="fr-FR" i="1" dirty="0" smtClean="0">
                <a:cs typeface="Arial" pitchFamily="34" charset="0"/>
              </a:rPr>
              <a:t>’</a:t>
            </a:r>
            <a:r>
              <a:rPr lang="fr-FR" altLang="ja-JP" i="1" dirty="0" smtClean="0">
                <a:cs typeface="Arial" pitchFamily="34" charset="0"/>
              </a:rPr>
              <a:t>ouverture</a:t>
            </a:r>
            <a:endParaRPr lang="fr-FR" i="1" dirty="0" smtClean="0">
              <a:cs typeface="Arial" pitchFamily="34" charset="0"/>
            </a:endParaRPr>
          </a:p>
        </p:txBody>
      </p:sp>
      <p:sp>
        <p:nvSpPr>
          <p:cNvPr id="382991" name="Text Box 15"/>
          <p:cNvSpPr txBox="1">
            <a:spLocks noChangeArrowheads="1"/>
          </p:cNvSpPr>
          <p:nvPr/>
        </p:nvSpPr>
        <p:spPr bwMode="auto">
          <a:xfrm>
            <a:off x="5989027" y="1484784"/>
            <a:ext cx="2530719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i="1" dirty="0">
                <a:latin typeface="Arial" charset="0"/>
                <a:ea typeface="ＭＳ Ｐゴシック" charset="0"/>
                <a:cs typeface="Arial" charset="0"/>
              </a:rPr>
              <a:t>-&gt; heures/machine/</a:t>
            </a:r>
            <a:r>
              <a:rPr lang="fr-FR" i="1" dirty="0" err="1">
                <a:latin typeface="Arial" charset="0"/>
                <a:ea typeface="ＭＳ Ｐゴシック" charset="0"/>
                <a:cs typeface="Arial" charset="0"/>
              </a:rPr>
              <a:t>uT</a:t>
            </a:r>
            <a:endParaRPr lang="fr-FR" i="1" dirty="0">
              <a:latin typeface="Arial" charset="0"/>
              <a:ea typeface="ＭＳ Ｐゴシック" charset="0"/>
              <a:cs typeface="Arial" charset="0"/>
            </a:endParaRPr>
          </a:p>
        </p:txBody>
      </p:sp>
      <p:sp>
        <p:nvSpPr>
          <p:cNvPr id="382992" name="Text Box 16"/>
          <p:cNvSpPr txBox="1">
            <a:spLocks noChangeArrowheads="1"/>
          </p:cNvSpPr>
          <p:nvPr/>
        </p:nvSpPr>
        <p:spPr bwMode="auto">
          <a:xfrm>
            <a:off x="764931" y="2146821"/>
            <a:ext cx="534572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i="1" dirty="0" smtClean="0">
                <a:cs typeface="Arial" pitchFamily="34" charset="0"/>
              </a:rPr>
              <a:t>Capacité = temps d</a:t>
            </a:r>
            <a:r>
              <a:rPr lang="ja-JP" altLang="fr-FR" i="1" dirty="0" smtClean="0">
                <a:cs typeface="Arial" pitchFamily="34" charset="0"/>
              </a:rPr>
              <a:t>’</a:t>
            </a:r>
            <a:r>
              <a:rPr lang="fr-FR" altLang="ja-JP" i="1" dirty="0" smtClean="0">
                <a:cs typeface="Arial" pitchFamily="34" charset="0"/>
              </a:rPr>
              <a:t>ouverture x cadence</a:t>
            </a:r>
            <a:endParaRPr lang="fr-FR" i="1" dirty="0" smtClean="0">
              <a:cs typeface="Arial" pitchFamily="34" charset="0"/>
            </a:endParaRPr>
          </a:p>
        </p:txBody>
      </p:sp>
      <p:sp>
        <p:nvSpPr>
          <p:cNvPr id="382993" name="Text Box 17"/>
          <p:cNvSpPr txBox="1">
            <a:spLocks noChangeArrowheads="1"/>
          </p:cNvSpPr>
          <p:nvPr/>
        </p:nvSpPr>
        <p:spPr bwMode="auto">
          <a:xfrm>
            <a:off x="6244004" y="2119834"/>
            <a:ext cx="2530719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i="1" dirty="0" smtClean="0">
                <a:cs typeface="Arial" pitchFamily="34" charset="0"/>
              </a:rPr>
              <a:t>-&gt; pièces/machine/</a:t>
            </a:r>
            <a:r>
              <a:rPr lang="fr-FR" i="1" dirty="0" err="1" smtClean="0">
                <a:cs typeface="Arial" pitchFamily="34" charset="0"/>
              </a:rPr>
              <a:t>uT</a:t>
            </a:r>
            <a:endParaRPr lang="fr-FR" i="1" dirty="0" smtClean="0">
              <a:cs typeface="Arial" pitchFamily="34" charset="0"/>
            </a:endParaRPr>
          </a:p>
        </p:txBody>
      </p:sp>
      <p:sp>
        <p:nvSpPr>
          <p:cNvPr id="382995" name="Rectangle 19"/>
          <p:cNvSpPr>
            <a:spLocks noChangeArrowheads="1"/>
          </p:cNvSpPr>
          <p:nvPr/>
        </p:nvSpPr>
        <p:spPr bwMode="auto">
          <a:xfrm>
            <a:off x="439616" y="3212976"/>
            <a:ext cx="8362950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dirty="0">
                <a:cs typeface="Arial" pitchFamily="34" charset="0"/>
              </a:rPr>
              <a:t>La capacité d</a:t>
            </a:r>
            <a:r>
              <a:rPr lang="ja-JP" altLang="fr-FR" dirty="0">
                <a:cs typeface="Arial" pitchFamily="34" charset="0"/>
              </a:rPr>
              <a:t>’</a:t>
            </a:r>
            <a:r>
              <a:rPr lang="fr-FR" altLang="ja-JP" dirty="0">
                <a:cs typeface="Arial" pitchFamily="34" charset="0"/>
              </a:rPr>
              <a:t>un processus dépend </a:t>
            </a:r>
            <a:r>
              <a:rPr lang="fr-FR" altLang="ja-JP" dirty="0" smtClean="0">
                <a:cs typeface="Arial" pitchFamily="34" charset="0"/>
              </a:rPr>
              <a:t> </a:t>
            </a:r>
            <a:r>
              <a:rPr lang="fr-FR" altLang="ja-JP" dirty="0" smtClean="0">
                <a:cs typeface="Arial" pitchFamily="34" charset="0"/>
              </a:rPr>
              <a:t>:</a:t>
            </a:r>
            <a:endParaRPr lang="fr-FR" dirty="0">
              <a:cs typeface="Arial" pitchFamily="34" charset="0"/>
            </a:endParaRPr>
          </a:p>
        </p:txBody>
      </p:sp>
      <p:sp>
        <p:nvSpPr>
          <p:cNvPr id="382996" name="Rectangle 20"/>
          <p:cNvSpPr>
            <a:spLocks noChangeArrowheads="1"/>
          </p:cNvSpPr>
          <p:nvPr/>
        </p:nvSpPr>
        <p:spPr bwMode="auto">
          <a:xfrm>
            <a:off x="638908" y="4425639"/>
            <a:ext cx="7948246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fr-FR" dirty="0">
                <a:latin typeface="Arial" charset="0"/>
                <a:ea typeface="ＭＳ Ｐゴシック" charset="0"/>
                <a:cs typeface="Arial" charset="0"/>
              </a:rPr>
              <a:t> </a:t>
            </a:r>
            <a:r>
              <a:rPr lang="fr-FR" dirty="0" smtClean="0">
                <a:latin typeface="Arial" charset="0"/>
                <a:ea typeface="ＭＳ Ｐゴシック" charset="0"/>
                <a:cs typeface="Arial" charset="0"/>
              </a:rPr>
              <a:t>de la </a:t>
            </a:r>
            <a:r>
              <a:rPr lang="fr-FR" dirty="0">
                <a:latin typeface="Arial" charset="0"/>
                <a:ea typeface="ＭＳ Ｐゴシック" charset="0"/>
                <a:cs typeface="Arial" charset="0"/>
              </a:rPr>
              <a:t>cadence nominale de chaque poste de travail</a:t>
            </a:r>
          </a:p>
        </p:txBody>
      </p:sp>
      <p:sp>
        <p:nvSpPr>
          <p:cNvPr id="382997" name="Rectangle 21"/>
          <p:cNvSpPr>
            <a:spLocks noChangeArrowheads="1"/>
          </p:cNvSpPr>
          <p:nvPr/>
        </p:nvSpPr>
        <p:spPr bwMode="auto">
          <a:xfrm>
            <a:off x="638908" y="5415395"/>
            <a:ext cx="3982183" cy="371513"/>
          </a:xfrm>
          <a:prstGeom prst="rect">
            <a:avLst/>
          </a:prstGeom>
          <a:noFill/>
          <a:ln w="9525">
            <a:solidFill>
              <a:schemeClr val="accent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dirty="0" smtClean="0">
                <a:solidFill>
                  <a:srgbClr val="FF0000"/>
                </a:solidFill>
                <a:cs typeface="Arial" pitchFamily="34" charset="0"/>
              </a:rPr>
              <a:t>Et les arrêts ? (pannes</a:t>
            </a:r>
            <a:r>
              <a:rPr lang="fr-FR" dirty="0">
                <a:solidFill>
                  <a:srgbClr val="FF0000"/>
                </a:solidFill>
                <a:cs typeface="Arial" pitchFamily="34" charset="0"/>
              </a:rPr>
              <a:t>, </a:t>
            </a:r>
            <a:r>
              <a:rPr lang="fr-FR" dirty="0" smtClean="0">
                <a:solidFill>
                  <a:srgbClr val="FF0000"/>
                </a:solidFill>
                <a:cs typeface="Arial" pitchFamily="34" charset="0"/>
              </a:rPr>
              <a:t>attentes …)</a:t>
            </a:r>
            <a:endParaRPr lang="fr-FR" dirty="0">
              <a:solidFill>
                <a:srgbClr val="FF0000"/>
              </a:solidFill>
              <a:cs typeface="Arial" pitchFamily="34" charset="0"/>
            </a:endParaRPr>
          </a:p>
        </p:txBody>
      </p:sp>
      <p:sp>
        <p:nvSpPr>
          <p:cNvPr id="382998" name="Rectangle 22"/>
          <p:cNvSpPr>
            <a:spLocks noChangeArrowheads="1"/>
          </p:cNvSpPr>
          <p:nvPr/>
        </p:nvSpPr>
        <p:spPr bwMode="auto">
          <a:xfrm>
            <a:off x="638908" y="3861048"/>
            <a:ext cx="2557408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000" tIns="46800" rIns="90000" bIns="46800">
            <a:spAutoFit/>
          </a:bodyPr>
          <a:lstStyle/>
          <a:p>
            <a:pPr>
              <a:spcBef>
                <a:spcPct val="50000"/>
              </a:spcBef>
              <a:buFontTx/>
              <a:buChar char="•"/>
              <a:defRPr/>
            </a:pPr>
            <a:r>
              <a:rPr lang="fr-FR" dirty="0">
                <a:cs typeface="Arial" pitchFamily="34" charset="0"/>
              </a:rPr>
              <a:t> </a:t>
            </a:r>
            <a:r>
              <a:rPr lang="fr-FR" dirty="0" smtClean="0">
                <a:cs typeface="Arial" pitchFamily="34" charset="0"/>
              </a:rPr>
              <a:t>du</a:t>
            </a:r>
            <a:r>
              <a:rPr lang="fr-FR" dirty="0" smtClean="0">
                <a:cs typeface="Arial" pitchFamily="34" charset="0"/>
              </a:rPr>
              <a:t> </a:t>
            </a:r>
            <a:r>
              <a:rPr lang="fr-FR" dirty="0">
                <a:cs typeface="Arial" pitchFamily="34" charset="0"/>
              </a:rPr>
              <a:t>temps d </a:t>
            </a:r>
            <a:r>
              <a:rPr lang="ja-JP" altLang="fr-FR" dirty="0">
                <a:cs typeface="Arial" pitchFamily="34" charset="0"/>
              </a:rPr>
              <a:t>’</a:t>
            </a:r>
            <a:r>
              <a:rPr lang="fr-FR" altLang="ja-JP" dirty="0">
                <a:cs typeface="Arial" pitchFamily="34" charset="0"/>
              </a:rPr>
              <a:t>ouverture</a:t>
            </a:r>
            <a:endParaRPr lang="fr-FR" dirty="0">
              <a:cs typeface="Arial" pitchFamily="34" charset="0"/>
            </a:endParaRPr>
          </a:p>
        </p:txBody>
      </p:sp>
      <p:sp>
        <p:nvSpPr>
          <p:cNvPr id="14" name="Text Box 12"/>
          <p:cNvSpPr txBox="1">
            <a:spLocks noChangeArrowheads="1"/>
          </p:cNvSpPr>
          <p:nvPr/>
        </p:nvSpPr>
        <p:spPr bwMode="auto">
          <a:xfrm>
            <a:off x="341435" y="827089"/>
            <a:ext cx="3288323" cy="4638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5F5F5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sz="2400" b="1" dirty="0" smtClean="0">
                <a:solidFill>
                  <a:schemeClr val="tx2"/>
                </a:solidFill>
                <a:cs typeface="Arial" pitchFamily="34" charset="0"/>
              </a:rPr>
              <a:t>1. Notion de capacité  </a:t>
            </a:r>
          </a:p>
        </p:txBody>
      </p:sp>
      <p:grpSp>
        <p:nvGrpSpPr>
          <p:cNvPr id="6" name="Groupe 5"/>
          <p:cNvGrpSpPr/>
          <p:nvPr/>
        </p:nvGrpSpPr>
        <p:grpSpPr>
          <a:xfrm>
            <a:off x="1691680" y="4964992"/>
            <a:ext cx="1152128" cy="1272320"/>
            <a:chOff x="6804248" y="2924944"/>
            <a:chExt cx="1152128" cy="1272320"/>
          </a:xfrm>
        </p:grpSpPr>
        <p:cxnSp>
          <p:nvCxnSpPr>
            <p:cNvPr id="3" name="Connecteur droit 2"/>
            <p:cNvCxnSpPr/>
            <p:nvPr/>
          </p:nvCxnSpPr>
          <p:spPr>
            <a:xfrm>
              <a:off x="6804248" y="2924944"/>
              <a:ext cx="1152128" cy="127232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Connecteur droit 4"/>
            <p:cNvCxnSpPr/>
            <p:nvPr/>
          </p:nvCxnSpPr>
          <p:spPr>
            <a:xfrm flipH="1">
              <a:off x="6804248" y="2924944"/>
              <a:ext cx="1152128" cy="1272320"/>
            </a:xfrm>
            <a:prstGeom prst="line">
              <a:avLst/>
            </a:prstGeom>
            <a:ln>
              <a:solidFill>
                <a:schemeClr val="accent3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869197564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2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2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2990" grpId="0" animBg="1"/>
      <p:bldP spid="382991" grpId="0"/>
      <p:bldP spid="382992" grpId="0" animBg="1"/>
      <p:bldP spid="382993" grpId="0"/>
      <p:bldP spid="382995" grpId="0" autoUpdateAnimBg="0"/>
      <p:bldP spid="382996" grpId="0" autoUpdateAnimBg="0"/>
      <p:bldP spid="382997" grpId="0" animBg="1"/>
      <p:bldP spid="382998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ce réservé du numéro de diapositive 4"/>
          <p:cNvSpPr>
            <a:spLocks noGrp="1"/>
          </p:cNvSpPr>
          <p:nvPr>
            <p:ph type="sldNum" sz="quarter" idx="12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/>
            <a:fld id="{BB162A49-D4CF-4929-BAED-5FD7B0200938}" type="slidenum">
              <a:rPr lang="fr-FR" sz="1200" smtClean="0">
                <a:latin typeface="Arial Black" pitchFamily="34" charset="0"/>
              </a:rPr>
              <a:pPr eaLnBrk="1" hangingPunct="1"/>
              <a:t>6</a:t>
            </a:fld>
            <a:endParaRPr lang="fr-FR" sz="1200" smtClean="0">
              <a:latin typeface="Arial Black" pitchFamily="34" charset="0"/>
            </a:endParaRPr>
          </a:p>
        </p:txBody>
      </p:sp>
      <p:sp>
        <p:nvSpPr>
          <p:cNvPr id="384002" name="Text Box 2"/>
          <p:cNvSpPr txBox="1">
            <a:spLocks noChangeArrowheads="1"/>
          </p:cNvSpPr>
          <p:nvPr/>
        </p:nvSpPr>
        <p:spPr bwMode="auto">
          <a:xfrm>
            <a:off x="359020" y="748738"/>
            <a:ext cx="3009110" cy="44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129" tIns="38564" rIns="77129" bIns="38564" anchor="ctr">
            <a:spAutoFit/>
          </a:bodyPr>
          <a:lstStyle>
            <a:lvl1pPr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85763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771525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15728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54463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018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4590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9162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3734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FR" b="1" dirty="0">
                <a:solidFill>
                  <a:schemeClr val="tx2"/>
                </a:solidFill>
                <a:latin typeface="Arial" charset="0"/>
                <a:cs typeface="Arial" charset="0"/>
              </a:rPr>
              <a:t>2</a:t>
            </a:r>
            <a:r>
              <a:rPr lang="fr-FR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. Notion de charge</a:t>
            </a:r>
          </a:p>
        </p:txBody>
      </p:sp>
      <p:sp>
        <p:nvSpPr>
          <p:cNvPr id="384003" name="Text Box 3"/>
          <p:cNvSpPr txBox="1">
            <a:spLocks noChangeArrowheads="1"/>
          </p:cNvSpPr>
          <p:nvPr/>
        </p:nvSpPr>
        <p:spPr bwMode="auto">
          <a:xfrm>
            <a:off x="279889" y="1379539"/>
            <a:ext cx="8641373" cy="649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sz="1800" dirty="0" smtClean="0">
                <a:cs typeface="Arial" pitchFamily="34" charset="0"/>
              </a:rPr>
              <a:t>La charge est la quantité de travail qu’u</a:t>
            </a:r>
            <a:r>
              <a:rPr lang="fr-FR" altLang="ja-JP" sz="1800" dirty="0" smtClean="0">
                <a:cs typeface="Arial" pitchFamily="34" charset="0"/>
              </a:rPr>
              <a:t>n équipement </a:t>
            </a:r>
            <a:r>
              <a:rPr lang="fr-FR" altLang="ja-JP" sz="1800" u="sng" dirty="0" smtClean="0">
                <a:cs typeface="Arial" pitchFamily="34" charset="0"/>
              </a:rPr>
              <a:t>doit</a:t>
            </a:r>
            <a:r>
              <a:rPr lang="fr-FR" altLang="ja-JP" sz="1800" dirty="0" smtClean="0">
                <a:cs typeface="Arial" pitchFamily="34" charset="0"/>
              </a:rPr>
              <a:t> fournir sur une période de temps donnée.</a:t>
            </a:r>
            <a:endParaRPr lang="fr-FR" sz="1800" dirty="0" smtClean="0">
              <a:cs typeface="Arial" pitchFamily="34" charset="0"/>
            </a:endParaRPr>
          </a:p>
        </p:txBody>
      </p:sp>
      <p:sp>
        <p:nvSpPr>
          <p:cNvPr id="384004" name="Text Box 4"/>
          <p:cNvSpPr txBox="1">
            <a:spLocks noChangeArrowheads="1"/>
          </p:cNvSpPr>
          <p:nvPr/>
        </p:nvSpPr>
        <p:spPr bwMode="auto">
          <a:xfrm>
            <a:off x="2652509" y="1861956"/>
            <a:ext cx="5533292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sz="1800" dirty="0" smtClean="0">
                <a:cs typeface="Arial" pitchFamily="34" charset="0"/>
              </a:rPr>
              <a:t>-&gt; dépend de planification de la demande.</a:t>
            </a:r>
          </a:p>
        </p:txBody>
      </p:sp>
      <p:sp>
        <p:nvSpPr>
          <p:cNvPr id="384005" name="Text Box 5"/>
          <p:cNvSpPr txBox="1">
            <a:spLocks noChangeArrowheads="1"/>
          </p:cNvSpPr>
          <p:nvPr/>
        </p:nvSpPr>
        <p:spPr bwMode="auto">
          <a:xfrm>
            <a:off x="511420" y="2492896"/>
            <a:ext cx="8106508" cy="34073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i="1" dirty="0" smtClean="0">
                <a:cs typeface="Arial" pitchFamily="34" charset="0"/>
              </a:rPr>
              <a:t>Charge Utile ou théorique  </a:t>
            </a:r>
            <a:r>
              <a:rPr lang="fr-FR" i="1" dirty="0" smtClean="0">
                <a:cs typeface="Arial" pitchFamily="34" charset="0"/>
              </a:rPr>
              <a:t>= nombre de pièces à fabriquer x temps gamme </a:t>
            </a:r>
          </a:p>
        </p:txBody>
      </p:sp>
      <p:sp>
        <p:nvSpPr>
          <p:cNvPr id="384006" name="Text Box 6"/>
          <p:cNvSpPr txBox="1">
            <a:spLocks noChangeArrowheads="1"/>
          </p:cNvSpPr>
          <p:nvPr/>
        </p:nvSpPr>
        <p:spPr bwMode="auto">
          <a:xfrm>
            <a:off x="5650523" y="2989155"/>
            <a:ext cx="2209800" cy="371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800" i="1" dirty="0">
                <a:latin typeface="Arial" charset="0"/>
                <a:ea typeface="ＭＳ Ｐゴシック" charset="0"/>
                <a:cs typeface="Arial" charset="0"/>
              </a:rPr>
              <a:t>-&gt; heures/machine</a:t>
            </a:r>
          </a:p>
        </p:txBody>
      </p:sp>
      <p:pic>
        <p:nvPicPr>
          <p:cNvPr id="10249" name="Picture 17" descr="MC900346317[1]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8862" y="3898900"/>
            <a:ext cx="870438" cy="75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4018" name="Text Box 18"/>
          <p:cNvSpPr txBox="1">
            <a:spLocks noChangeArrowheads="1"/>
          </p:cNvSpPr>
          <p:nvPr/>
        </p:nvSpPr>
        <p:spPr bwMode="auto">
          <a:xfrm>
            <a:off x="571500" y="5441043"/>
            <a:ext cx="8349762" cy="37151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fr-FR" sz="1800" i="1" dirty="0" smtClean="0">
                <a:cs typeface="Arial" pitchFamily="34" charset="0"/>
              </a:rPr>
              <a:t>Charge totale = (nombre de pièces à fabriquer x temps gamme</a:t>
            </a:r>
            <a:r>
              <a:rPr lang="fr-FR" sz="1800" i="1" dirty="0" smtClean="0">
                <a:cs typeface="Arial" pitchFamily="34" charset="0"/>
              </a:rPr>
              <a:t>) + temps inutiles</a:t>
            </a:r>
            <a:endParaRPr lang="fr-FR" sz="1800" i="1" dirty="0" smtClean="0">
              <a:cs typeface="Arial" pitchFamily="34" charset="0"/>
            </a:endParaRPr>
          </a:p>
        </p:txBody>
      </p:sp>
      <p:sp>
        <p:nvSpPr>
          <p:cNvPr id="384019" name="Text Box 19"/>
          <p:cNvSpPr txBox="1">
            <a:spLocks noChangeArrowheads="1"/>
          </p:cNvSpPr>
          <p:nvPr/>
        </p:nvSpPr>
        <p:spPr bwMode="auto">
          <a:xfrm>
            <a:off x="4216547" y="6021288"/>
            <a:ext cx="3163765" cy="371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sz="1800" i="1" dirty="0">
                <a:latin typeface="Arial" charset="0"/>
                <a:ea typeface="ＭＳ Ｐゴシック" charset="0"/>
                <a:cs typeface="Arial" charset="0"/>
              </a:rPr>
              <a:t>-&gt; heures/machine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2195736" y="3898900"/>
            <a:ext cx="6264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+ temps </a:t>
            </a:r>
            <a:r>
              <a:rPr lang="fr-FR" u="sng" dirty="0" smtClean="0"/>
              <a:t>in</a:t>
            </a:r>
            <a:r>
              <a:rPr lang="fr-FR" dirty="0" smtClean="0"/>
              <a:t>utiles</a:t>
            </a:r>
            <a:endParaRPr lang="fr-FR" dirty="0"/>
          </a:p>
        </p:txBody>
      </p:sp>
      <p:sp>
        <p:nvSpPr>
          <p:cNvPr id="13" name="Rectangle 21"/>
          <p:cNvSpPr>
            <a:spLocks noChangeArrowheads="1"/>
          </p:cNvSpPr>
          <p:nvPr/>
        </p:nvSpPr>
        <p:spPr bwMode="auto">
          <a:xfrm>
            <a:off x="4198480" y="3895382"/>
            <a:ext cx="4477976" cy="371513"/>
          </a:xfrm>
          <a:prstGeom prst="rect">
            <a:avLst/>
          </a:prstGeom>
          <a:noFill/>
          <a:ln w="9525">
            <a:solidFill>
              <a:schemeClr val="accent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fr-FR" dirty="0" smtClean="0">
                <a:solidFill>
                  <a:srgbClr val="FF0000"/>
                </a:solidFill>
                <a:cs typeface="Arial" pitchFamily="34" charset="0"/>
              </a:rPr>
              <a:t>arrêts  (pannes</a:t>
            </a:r>
            <a:r>
              <a:rPr lang="fr-FR" dirty="0">
                <a:solidFill>
                  <a:srgbClr val="FF0000"/>
                </a:solidFill>
                <a:cs typeface="Arial" pitchFamily="34" charset="0"/>
              </a:rPr>
              <a:t>, </a:t>
            </a:r>
            <a:r>
              <a:rPr lang="fr-FR" dirty="0" smtClean="0">
                <a:solidFill>
                  <a:srgbClr val="FF0000"/>
                </a:solidFill>
                <a:cs typeface="Arial" pitchFamily="34" charset="0"/>
              </a:rPr>
              <a:t>attentes …)</a:t>
            </a:r>
            <a:endParaRPr lang="fr-FR" dirty="0">
              <a:solidFill>
                <a:srgbClr val="FF0000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7395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4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4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4002" grpId="0" autoUpdateAnimBg="0"/>
      <p:bldP spid="384003" grpId="0" autoUpdateAnimBg="0"/>
      <p:bldP spid="384004" grpId="0"/>
      <p:bldP spid="384005" grpId="0" animBg="1"/>
      <p:bldP spid="384006" grpId="0"/>
      <p:bldP spid="384018" grpId="0" animBg="1"/>
      <p:bldP spid="384019" grpId="0"/>
      <p:bldP spid="2" grpId="0"/>
      <p:bldP spid="1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772816"/>
            <a:ext cx="8147248" cy="33672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 smtClean="0"/>
              <a:t>Calcul du </a:t>
            </a:r>
            <a:r>
              <a:rPr lang="fr-FR" sz="1800" dirty="0" smtClean="0"/>
              <a:t>Taux de Rendement Synthétique </a:t>
            </a:r>
            <a:endParaRPr lang="fr-FR" sz="1800" dirty="0"/>
          </a:p>
          <a:p>
            <a:endParaRPr lang="fr-FR" sz="1800" dirty="0" smtClean="0"/>
          </a:p>
          <a:p>
            <a:r>
              <a:rPr lang="fr-FR" sz="1800" dirty="0" smtClean="0"/>
              <a:t>TRS= Charge Utile / </a:t>
            </a:r>
            <a:r>
              <a:rPr lang="fr-FR" sz="1800" dirty="0"/>
              <a:t>C</a:t>
            </a:r>
            <a:r>
              <a:rPr lang="fr-FR" sz="1800" dirty="0" smtClean="0"/>
              <a:t>harge Totale</a:t>
            </a:r>
          </a:p>
          <a:p>
            <a:pPr marL="0" indent="0">
              <a:buNone/>
            </a:pPr>
            <a:r>
              <a:rPr lang="fr-FR" sz="1800" dirty="0" smtClean="0"/>
              <a:t>ou</a:t>
            </a:r>
            <a:endParaRPr lang="fr-FR" sz="1800" dirty="0"/>
          </a:p>
          <a:p>
            <a:r>
              <a:rPr lang="fr-FR" sz="1800" dirty="0" smtClean="0"/>
              <a:t>TRS = </a:t>
            </a:r>
            <a:r>
              <a:rPr lang="fr-FR" sz="2000" dirty="0" smtClean="0"/>
              <a:t>Temps Utile /</a:t>
            </a:r>
            <a:r>
              <a:rPr lang="fr-FR" sz="2000" dirty="0"/>
              <a:t> </a:t>
            </a:r>
            <a:r>
              <a:rPr lang="fr-FR" sz="2000" dirty="0" smtClean="0"/>
              <a:t>T</a:t>
            </a:r>
            <a:r>
              <a:rPr lang="fr-FR" sz="2000" dirty="0" smtClean="0"/>
              <a:t>emps Requis</a:t>
            </a:r>
            <a:endParaRPr lang="fr-FR" sz="2000" dirty="0" smtClean="0"/>
          </a:p>
          <a:p>
            <a:endParaRPr lang="fr-FR" sz="1800" dirty="0" smtClean="0"/>
          </a:p>
          <a:p>
            <a:r>
              <a:rPr lang="fr-FR" sz="1800" dirty="0" smtClean="0"/>
              <a:t>TRS= (Temps requis-</a:t>
            </a:r>
            <a:r>
              <a:rPr lang="el-GR" sz="1800" dirty="0" smtClean="0"/>
              <a:t>Σ</a:t>
            </a:r>
            <a:r>
              <a:rPr lang="fr-FR" sz="1800" dirty="0" smtClean="0"/>
              <a:t>(temps inutiles))/ </a:t>
            </a:r>
            <a:r>
              <a:rPr lang="fr-FR" sz="1800" dirty="0" smtClean="0"/>
              <a:t>(Temps requis)</a:t>
            </a:r>
          </a:p>
          <a:p>
            <a:endParaRPr lang="fr-FR" sz="1800" dirty="0" smtClean="0"/>
          </a:p>
          <a:p>
            <a:r>
              <a:rPr lang="fr-FR" sz="1800" dirty="0" smtClean="0"/>
              <a:t>Temps inutiles ?</a:t>
            </a:r>
            <a:endParaRPr lang="fr-FR" sz="1800" dirty="0" smtClean="0"/>
          </a:p>
          <a:p>
            <a:endParaRPr lang="fr-FR" sz="180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F6C7-4EE8-447E-AE2F-D343230930FC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611560" y="731709"/>
            <a:ext cx="5149119" cy="44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129" tIns="38564" rIns="77129" bIns="38564" anchor="ctr">
            <a:spAutoFit/>
          </a:bodyPr>
          <a:lstStyle>
            <a:lvl1pPr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85763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771525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15728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54463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018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4590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9162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3734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FR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3. Les indicateurs de performance</a:t>
            </a:r>
          </a:p>
        </p:txBody>
      </p:sp>
    </p:spTree>
    <p:extLst>
      <p:ext uri="{BB962C8B-B14F-4D97-AF65-F5344CB8AC3E}">
        <p14:creationId xmlns:p14="http://schemas.microsoft.com/office/powerpoint/2010/main" val="2216436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4581128"/>
            <a:ext cx="8568952" cy="2088231"/>
          </a:xfrm>
        </p:spPr>
        <p:txBody>
          <a:bodyPr>
            <a:normAutofit fontScale="92500" lnSpcReduction="10000"/>
          </a:bodyPr>
          <a:lstStyle/>
          <a:p>
            <a:r>
              <a:rPr lang="fr-FR" sz="1400" u="sng" dirty="0" smtClean="0"/>
              <a:t>Temps </a:t>
            </a:r>
            <a:r>
              <a:rPr lang="fr-FR" sz="1400" u="sng" dirty="0" smtClean="0"/>
              <a:t>total ou Temps d’ouverture</a:t>
            </a:r>
            <a:r>
              <a:rPr lang="fr-FR" sz="1400" dirty="0" smtClean="0"/>
              <a:t>:  par ex 8h/jour</a:t>
            </a:r>
            <a:endParaRPr lang="fr-FR" sz="1400" dirty="0"/>
          </a:p>
          <a:p>
            <a:endParaRPr lang="fr-FR" sz="1400" dirty="0" smtClean="0"/>
          </a:p>
          <a:p>
            <a:r>
              <a:rPr lang="fr-FR" sz="1400" u="sng" dirty="0" smtClean="0"/>
              <a:t>Temps requis  </a:t>
            </a:r>
            <a:r>
              <a:rPr lang="fr-FR" sz="1400" dirty="0" smtClean="0"/>
              <a:t>: Temps d’ouverture – Temps non requis</a:t>
            </a:r>
            <a:endParaRPr lang="fr-FR" sz="1400" dirty="0" smtClean="0"/>
          </a:p>
          <a:p>
            <a:pPr lvl="1"/>
            <a:endParaRPr lang="fr-FR" sz="1400" dirty="0" smtClean="0"/>
          </a:p>
          <a:p>
            <a:r>
              <a:rPr lang="fr-FR" sz="1400" u="sng" dirty="0" smtClean="0"/>
              <a:t>Temps non requis </a:t>
            </a:r>
            <a:r>
              <a:rPr lang="fr-FR" sz="1400" dirty="0" smtClean="0"/>
              <a:t>: comprend les temps volontaires de non fonctionnement pour la production </a:t>
            </a:r>
          </a:p>
          <a:p>
            <a:pPr marL="0" indent="0">
              <a:buNone/>
            </a:pPr>
            <a:r>
              <a:rPr lang="fr-FR" sz="1400" dirty="0"/>
              <a:t> </a:t>
            </a:r>
            <a:r>
              <a:rPr lang="fr-FR" sz="1400" dirty="0" smtClean="0"/>
              <a:t>     </a:t>
            </a:r>
            <a:r>
              <a:rPr lang="fr-FR" sz="1400" dirty="0" smtClean="0"/>
              <a:t>(pauses</a:t>
            </a:r>
            <a:r>
              <a:rPr lang="fr-FR" sz="1400" dirty="0" smtClean="0"/>
              <a:t>, essais…)</a:t>
            </a:r>
          </a:p>
          <a:p>
            <a:endParaRPr lang="fr-FR" sz="1400" dirty="0" smtClean="0"/>
          </a:p>
          <a:p>
            <a:r>
              <a:rPr lang="fr-FR" sz="1400" u="sng" dirty="0" smtClean="0"/>
              <a:t>Le temps utile </a:t>
            </a:r>
            <a:r>
              <a:rPr lang="fr-FR" sz="1400" dirty="0" smtClean="0"/>
              <a:t>: c’est la durée </a:t>
            </a:r>
            <a:r>
              <a:rPr lang="fr-FR" sz="1400" u="sng" dirty="0" smtClean="0"/>
              <a:t>théorique</a:t>
            </a:r>
            <a:r>
              <a:rPr lang="fr-FR" sz="1400" dirty="0" smtClean="0"/>
              <a:t> pendant laquelle l’équipement produit des pièces conformes à la cadence standard</a:t>
            </a:r>
            <a:endParaRPr lang="fr-FR" sz="1400" dirty="0"/>
          </a:p>
        </p:txBody>
      </p:sp>
      <p:grpSp>
        <p:nvGrpSpPr>
          <p:cNvPr id="9" name="Groupe 8"/>
          <p:cNvGrpSpPr/>
          <p:nvPr/>
        </p:nvGrpSpPr>
        <p:grpSpPr>
          <a:xfrm>
            <a:off x="857224" y="1274283"/>
            <a:ext cx="7429552" cy="2908775"/>
            <a:chOff x="857224" y="1274283"/>
            <a:chExt cx="7429552" cy="2908775"/>
          </a:xfrm>
        </p:grpSpPr>
        <p:cxnSp>
          <p:nvCxnSpPr>
            <p:cNvPr id="10" name="Connecteur droit avec flèche 9"/>
            <p:cNvCxnSpPr/>
            <p:nvPr/>
          </p:nvCxnSpPr>
          <p:spPr>
            <a:xfrm>
              <a:off x="857224" y="3498850"/>
              <a:ext cx="4929222" cy="1588"/>
            </a:xfrm>
            <a:prstGeom prst="straightConnector1">
              <a:avLst/>
            </a:prstGeom>
            <a:ln w="3175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necteur droit avec flèche 12"/>
            <p:cNvCxnSpPr/>
            <p:nvPr/>
          </p:nvCxnSpPr>
          <p:spPr>
            <a:xfrm>
              <a:off x="866401" y="4183058"/>
              <a:ext cx="6277367" cy="0"/>
            </a:xfrm>
            <a:prstGeom prst="straightConnector1">
              <a:avLst/>
            </a:prstGeom>
            <a:ln w="31750">
              <a:solidFill>
                <a:schemeClr val="tx1"/>
              </a:solidFill>
              <a:headEnd type="arrow"/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" name="Groupe 1"/>
            <p:cNvGrpSpPr/>
            <p:nvPr/>
          </p:nvGrpSpPr>
          <p:grpSpPr>
            <a:xfrm>
              <a:off x="857224" y="1274283"/>
              <a:ext cx="7429552" cy="2666360"/>
              <a:chOff x="857224" y="1857364"/>
              <a:chExt cx="7429552" cy="2666360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857224" y="1857364"/>
                <a:ext cx="7429552" cy="500066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Temps  Total (période de référence)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5" name="Rectangle 4"/>
              <p:cNvSpPr/>
              <p:nvPr/>
            </p:nvSpPr>
            <p:spPr>
              <a:xfrm>
                <a:off x="857224" y="2357430"/>
                <a:ext cx="6286544" cy="500066"/>
              </a:xfrm>
              <a:prstGeom prst="rect">
                <a:avLst/>
              </a:prstGeom>
              <a:solidFill>
                <a:srgbClr val="FFFFCC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Temps requis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7143768" y="2357430"/>
                <a:ext cx="1143008" cy="50006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rgbClr val="FFFF00"/>
                    </a:solidFill>
                  </a:rPr>
                  <a:t>T non requis</a:t>
                </a:r>
                <a:endParaRPr lang="fr-FR" dirty="0">
                  <a:solidFill>
                    <a:srgbClr val="FFFF00"/>
                  </a:solidFill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857224" y="2857496"/>
                <a:ext cx="4929222" cy="500066"/>
              </a:xfrm>
              <a:prstGeom prst="rect">
                <a:avLst/>
              </a:prstGeom>
              <a:solidFill>
                <a:srgbClr val="99FF66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Temps Utile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5786446" y="2857496"/>
                <a:ext cx="1357322" cy="500066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fr-FR" dirty="0" smtClean="0">
                    <a:solidFill>
                      <a:schemeClr val="tx1"/>
                    </a:solidFill>
                  </a:rPr>
                  <a:t>Temps perdu</a:t>
                </a:r>
                <a:endParaRPr lang="fr-FR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15" name="ZoneTexte 14"/>
              <p:cNvSpPr txBox="1"/>
              <p:nvPr/>
            </p:nvSpPr>
            <p:spPr>
              <a:xfrm>
                <a:off x="857224" y="3500438"/>
                <a:ext cx="492004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FR" sz="1400" dirty="0" smtClean="0"/>
                  <a:t>Temps</a:t>
                </a:r>
                <a:r>
                  <a:rPr lang="fr-FR" sz="1400" u="sng" dirty="0" smtClean="0"/>
                  <a:t> théorique </a:t>
                </a:r>
                <a:r>
                  <a:rPr lang="fr-FR" sz="1400" dirty="0" smtClean="0"/>
                  <a:t>de production des pièces bonnes à la cadence standard (1)</a:t>
                </a:r>
                <a:endParaRPr lang="fr-FR" sz="1400" dirty="0"/>
              </a:p>
            </p:txBody>
          </p:sp>
          <p:sp>
            <p:nvSpPr>
              <p:cNvPr id="16" name="ZoneTexte 15"/>
              <p:cNvSpPr txBox="1"/>
              <p:nvPr/>
            </p:nvSpPr>
            <p:spPr>
              <a:xfrm>
                <a:off x="886684" y="4215947"/>
                <a:ext cx="279371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fr-FR" sz="1400" dirty="0" smtClean="0"/>
                  <a:t>Temps utile + temps perdus (4) </a:t>
                </a:r>
                <a:endParaRPr lang="fr-FR" sz="1400" dirty="0"/>
              </a:p>
            </p:txBody>
          </p:sp>
        </p:grpSp>
      </p:grpSp>
      <p:sp>
        <p:nvSpPr>
          <p:cNvPr id="18" name="Espace réservé du numéro de diapositive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F6C7-4EE8-447E-AE2F-D343230930FC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19" name="Text Box 2"/>
          <p:cNvSpPr txBox="1">
            <a:spLocks noChangeArrowheads="1"/>
          </p:cNvSpPr>
          <p:nvPr/>
        </p:nvSpPr>
        <p:spPr bwMode="auto">
          <a:xfrm>
            <a:off x="751863" y="568007"/>
            <a:ext cx="6037183" cy="44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129" tIns="38564" rIns="77129" bIns="38564" anchor="ctr">
            <a:spAutoFit/>
          </a:bodyPr>
          <a:lstStyle>
            <a:lvl1pPr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85763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771525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15728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54463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018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4590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9162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3734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FR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3. Les indicateurs de performance - TRS</a:t>
            </a:r>
          </a:p>
        </p:txBody>
      </p:sp>
    </p:spTree>
    <p:extLst>
      <p:ext uri="{BB962C8B-B14F-4D97-AF65-F5344CB8AC3E}">
        <p14:creationId xmlns:p14="http://schemas.microsoft.com/office/powerpoint/2010/main" val="1705010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9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86924" y="1015220"/>
            <a:ext cx="8333548" cy="510956"/>
          </a:xfrm>
        </p:spPr>
        <p:txBody>
          <a:bodyPr>
            <a:noAutofit/>
          </a:bodyPr>
          <a:lstStyle/>
          <a:p>
            <a:r>
              <a:rPr lang="fr-FR" sz="1800" dirty="0"/>
              <a:t/>
            </a:r>
            <a:br>
              <a:rPr lang="fr-FR" sz="1800" dirty="0"/>
            </a:br>
            <a:r>
              <a:rPr lang="fr-FR" sz="1800" dirty="0" smtClean="0"/>
              <a:t>Détail des temps perdus</a:t>
            </a:r>
            <a:endParaRPr lang="fr-FR" sz="18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35496" y="1484783"/>
            <a:ext cx="8765660" cy="5087487"/>
          </a:xfrm>
        </p:spPr>
        <p:txBody>
          <a:bodyPr>
            <a:normAutofit fontScale="85000" lnSpcReduction="20000"/>
          </a:bodyPr>
          <a:lstStyle/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pPr>
              <a:buNone/>
            </a:pPr>
            <a:r>
              <a:rPr lang="fr-FR" dirty="0" smtClean="0"/>
              <a:t>                                         </a:t>
            </a:r>
            <a:endParaRPr lang="fr-FR" dirty="0"/>
          </a:p>
        </p:txBody>
      </p:sp>
      <p:sp>
        <p:nvSpPr>
          <p:cNvPr id="19" name="Espace réservé du numéro de diapositive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F6C7-4EE8-447E-AE2F-D343230930FC}" type="slidenum">
              <a:rPr lang="fr-FR" smtClean="0"/>
              <a:pPr/>
              <a:t>9</a:t>
            </a:fld>
            <a:endParaRPr lang="fr-FR"/>
          </a:p>
        </p:txBody>
      </p:sp>
      <p:grpSp>
        <p:nvGrpSpPr>
          <p:cNvPr id="9" name="Groupe 8"/>
          <p:cNvGrpSpPr/>
          <p:nvPr/>
        </p:nvGrpSpPr>
        <p:grpSpPr>
          <a:xfrm>
            <a:off x="571472" y="1793930"/>
            <a:ext cx="8429684" cy="4731414"/>
            <a:chOff x="571472" y="1793930"/>
            <a:chExt cx="8429684" cy="4731414"/>
          </a:xfrm>
        </p:grpSpPr>
        <p:sp>
          <p:nvSpPr>
            <p:cNvPr id="4" name="Rectangle 3"/>
            <p:cNvSpPr/>
            <p:nvPr/>
          </p:nvSpPr>
          <p:spPr>
            <a:xfrm>
              <a:off x="571472" y="1793930"/>
              <a:ext cx="8429684" cy="500066"/>
            </a:xfrm>
            <a:prstGeom prst="rect">
              <a:avLst/>
            </a:prstGeom>
            <a:solidFill>
              <a:srgbClr val="FFFFCC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Temps requis (4)</a:t>
              </a:r>
              <a:endParaRPr lang="fr-FR" sz="16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6228184" y="2524840"/>
              <a:ext cx="2772972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Perte &lt;-&gt; arrêts machine  ( c)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7668344" y="2946058"/>
              <a:ext cx="1332812" cy="64807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Arrêts induits (c2)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6228184" y="2953468"/>
              <a:ext cx="1440160" cy="640662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dirty="0" smtClean="0">
                  <a:solidFill>
                    <a:schemeClr val="tx1"/>
                  </a:solidFill>
                </a:rPr>
                <a:t>Arrêts propres  (pannes) (c1)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571472" y="3739286"/>
              <a:ext cx="3503882" cy="1214446"/>
            </a:xfrm>
            <a:prstGeom prst="rect">
              <a:avLst/>
            </a:prstGeom>
            <a:solidFill>
              <a:srgbClr val="99FF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Temps  de marche net (2)</a:t>
              </a:r>
              <a:endParaRPr lang="fr-FR" sz="1600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075354" y="3739286"/>
              <a:ext cx="2152830" cy="42862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Perte de productivité (b)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4075354" y="4167914"/>
              <a:ext cx="1143008" cy="7858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fr-FR" sz="1400" dirty="0" err="1" smtClean="0">
                  <a:solidFill>
                    <a:schemeClr val="tx1"/>
                  </a:solidFill>
                </a:rPr>
                <a:t>Ralentisse-ments</a:t>
              </a:r>
              <a:r>
                <a:rPr lang="fr-FR" sz="1400" dirty="0" smtClean="0">
                  <a:solidFill>
                    <a:schemeClr val="tx1"/>
                  </a:solidFill>
                </a:rPr>
                <a:t> (b1)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218362" y="4167914"/>
              <a:ext cx="1009822" cy="78581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Micro-arrêts (b2)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71472" y="5097748"/>
              <a:ext cx="1643074" cy="1427595"/>
            </a:xfrm>
            <a:prstGeom prst="rect">
              <a:avLst/>
            </a:prstGeom>
            <a:solidFill>
              <a:srgbClr val="66FF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Temps Utile (1)</a:t>
              </a:r>
            </a:p>
            <a:p>
              <a:pPr algn="ctr"/>
              <a:endParaRPr lang="fr-FR" sz="16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(= T.  de bon fonctionnement )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2214546" y="5610354"/>
              <a:ext cx="930404" cy="9149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fr-FR" sz="1400" dirty="0">
                  <a:solidFill>
                    <a:schemeClr val="tx1"/>
                  </a:solidFill>
                </a:rPr>
                <a:t>P</a:t>
              </a:r>
              <a:r>
                <a:rPr lang="fr-FR" sz="1400" dirty="0" smtClean="0">
                  <a:solidFill>
                    <a:schemeClr val="tx1"/>
                  </a:solidFill>
                </a:rPr>
                <a:t>ertes  </a:t>
              </a:r>
              <a:r>
                <a:rPr lang="fr-FR" sz="1400" dirty="0" err="1" smtClean="0">
                  <a:solidFill>
                    <a:schemeClr val="tx1"/>
                  </a:solidFill>
                </a:rPr>
                <a:t>démar-rage</a:t>
              </a:r>
              <a:r>
                <a:rPr lang="fr-FR" sz="1400" dirty="0" smtClean="0">
                  <a:solidFill>
                    <a:schemeClr val="tx1"/>
                  </a:solidFill>
                </a:rPr>
                <a:t> (a1)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3144950" y="5610354"/>
              <a:ext cx="930404" cy="91499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Défauts (a2)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214546" y="5097748"/>
              <a:ext cx="1860808" cy="51260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Pertes de</a:t>
              </a:r>
            </a:p>
            <a:p>
              <a:pPr algn="ctr"/>
              <a:r>
                <a:rPr lang="fr-FR" sz="1400" dirty="0" smtClean="0">
                  <a:solidFill>
                    <a:schemeClr val="tx1"/>
                  </a:solidFill>
                </a:rPr>
                <a:t>NON Q (a)</a:t>
              </a:r>
              <a:endParaRPr lang="fr-FR" sz="1400" dirty="0">
                <a:solidFill>
                  <a:schemeClr val="tx1"/>
                </a:solidFill>
              </a:endParaRPr>
            </a:p>
          </p:txBody>
        </p:sp>
        <p:sp>
          <p:nvSpPr>
            <p:cNvPr id="5" name="Rectangle 4"/>
            <p:cNvSpPr/>
            <p:nvPr/>
          </p:nvSpPr>
          <p:spPr>
            <a:xfrm>
              <a:off x="571472" y="2524840"/>
              <a:ext cx="5656712" cy="1069290"/>
            </a:xfrm>
            <a:prstGeom prst="rect">
              <a:avLst/>
            </a:prstGeom>
            <a:solidFill>
              <a:srgbClr val="CCFF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600" dirty="0" smtClean="0">
                  <a:solidFill>
                    <a:schemeClr val="tx1"/>
                  </a:solidFill>
                </a:rPr>
                <a:t>Temps  de marche brut (3)</a:t>
              </a:r>
              <a:endParaRPr lang="fr-FR" sz="1600" dirty="0">
                <a:solidFill>
                  <a:schemeClr val="tx1"/>
                </a:solidFill>
              </a:endParaRPr>
            </a:p>
          </p:txBody>
        </p:sp>
      </p:grpSp>
      <p:sp>
        <p:nvSpPr>
          <p:cNvPr id="20" name="Text Box 2"/>
          <p:cNvSpPr txBox="1">
            <a:spLocks noChangeArrowheads="1"/>
          </p:cNvSpPr>
          <p:nvPr/>
        </p:nvSpPr>
        <p:spPr bwMode="auto">
          <a:xfrm>
            <a:off x="735839" y="568006"/>
            <a:ext cx="6037183" cy="44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2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77129" tIns="38564" rIns="77129" bIns="38564" anchor="ctr">
            <a:spAutoFit/>
          </a:bodyPr>
          <a:lstStyle>
            <a:lvl1pPr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385763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771525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15728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1544638" defTabSz="771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0018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4590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29162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373438" defTabSz="771525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r>
              <a:rPr lang="fr-FR" b="1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3. Les indicateurs de performance - TRS</a:t>
            </a:r>
          </a:p>
        </p:txBody>
      </p:sp>
    </p:spTree>
    <p:extLst>
      <p:ext uri="{BB962C8B-B14F-4D97-AF65-F5344CB8AC3E}">
        <p14:creationId xmlns:p14="http://schemas.microsoft.com/office/powerpoint/2010/main" val="1652375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Personnalisé 9">
      <a:dk1>
        <a:sysClr val="windowText" lastClr="000000"/>
      </a:dk1>
      <a:lt1>
        <a:sysClr val="window" lastClr="FFFFFF"/>
      </a:lt1>
      <a:dk2>
        <a:srgbClr val="3E3D2D"/>
      </a:dk2>
      <a:lt2>
        <a:srgbClr val="FF6700"/>
      </a:lt2>
      <a:accent1>
        <a:srgbClr val="FFA365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452</TotalTime>
  <Words>1273</Words>
  <Application>Microsoft Office PowerPoint</Application>
  <PresentationFormat>Affichage à l'écran (4:3)</PresentationFormat>
  <Paragraphs>224</Paragraphs>
  <Slides>18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19" baseType="lpstr">
      <vt:lpstr>Débit</vt:lpstr>
      <vt:lpstr>CSI Management Industriel</vt:lpstr>
      <vt:lpstr>TRS 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 Détail des temps perdus</vt:lpstr>
      <vt:lpstr> Détail des temps perdus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Gestion des capacités</dc:title>
  <dc:creator>coco</dc:creator>
  <cp:lastModifiedBy>BARDEL Corine</cp:lastModifiedBy>
  <cp:revision>30</cp:revision>
  <dcterms:created xsi:type="dcterms:W3CDTF">2013-01-29T08:14:21Z</dcterms:created>
  <dcterms:modified xsi:type="dcterms:W3CDTF">2015-09-10T07:50:13Z</dcterms:modified>
</cp:coreProperties>
</file>