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  <p:sldMasterId id="2147483665" r:id="rId2"/>
    <p:sldMasterId id="2147483661" r:id="rId3"/>
  </p:sldMasterIdLst>
  <p:notesMasterIdLst>
    <p:notesMasterId r:id="rId19"/>
  </p:notesMasterIdLst>
  <p:handoutMasterIdLst>
    <p:handoutMasterId r:id="rId20"/>
  </p:handoutMasterIdLst>
  <p:sldIdLst>
    <p:sldId id="553" r:id="rId4"/>
    <p:sldId id="544" r:id="rId5"/>
    <p:sldId id="551" r:id="rId6"/>
    <p:sldId id="554" r:id="rId7"/>
    <p:sldId id="552" r:id="rId8"/>
    <p:sldId id="555" r:id="rId9"/>
    <p:sldId id="556" r:id="rId10"/>
    <p:sldId id="557" r:id="rId11"/>
    <p:sldId id="558" r:id="rId12"/>
    <p:sldId id="560" r:id="rId13"/>
    <p:sldId id="559" r:id="rId14"/>
    <p:sldId id="561" r:id="rId15"/>
    <p:sldId id="543" r:id="rId16"/>
    <p:sldId id="550" r:id="rId17"/>
    <p:sldId id="514" r:id="rId18"/>
  </p:sldIdLst>
  <p:sldSz cx="9144000" cy="6858000" type="screen4x3"/>
  <p:notesSz cx="10234613" cy="70993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F10D"/>
    <a:srgbClr val="FD480F"/>
    <a:srgbClr val="007E39"/>
    <a:srgbClr val="81DEFF"/>
    <a:srgbClr val="8E2562"/>
    <a:srgbClr val="F29400"/>
    <a:srgbClr val="58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48" autoAdjust="0"/>
    <p:restoredTop sz="86400" autoAdjust="0"/>
  </p:normalViewPr>
  <p:slideViewPr>
    <p:cSldViewPr snapToGrid="0">
      <p:cViewPr varScale="1">
        <p:scale>
          <a:sx n="60" d="100"/>
          <a:sy n="60" d="100"/>
        </p:scale>
        <p:origin x="17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-2100" y="-102"/>
      </p:cViewPr>
      <p:guideLst>
        <p:guide orient="horz" pos="2236"/>
        <p:guide pos="3224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Quenehen" userId="15e94d58-9959-45af-b071-93e3915cdca3" providerId="ADAL" clId="{58167B69-250F-405B-863A-B84B9297A756}"/>
    <pc:docChg chg="undo custSel addSld modSld modMainMaster">
      <pc:chgData name="Anthony Quenehen" userId="15e94d58-9959-45af-b071-93e3915cdca3" providerId="ADAL" clId="{58167B69-250F-405B-863A-B84B9297A756}" dt="2017-12-11T10:31:45.542" v="1183" actId="20577"/>
      <pc:docMkLst>
        <pc:docMk/>
      </pc:docMkLst>
      <pc:sldChg chg="addSp delSp modSp">
        <pc:chgData name="Anthony Quenehen" userId="15e94d58-9959-45af-b071-93e3915cdca3" providerId="ADAL" clId="{58167B69-250F-405B-863A-B84B9297A756}" dt="2017-12-01T09:43:38.951" v="52" actId="1076"/>
        <pc:sldMkLst>
          <pc:docMk/>
          <pc:sldMk cId="2136236805" sldId="543"/>
        </pc:sldMkLst>
        <pc:spChg chg="add mod">
          <ac:chgData name="Anthony Quenehen" userId="15e94d58-9959-45af-b071-93e3915cdca3" providerId="ADAL" clId="{58167B69-250F-405B-863A-B84B9297A756}" dt="2017-12-01T09:43:38.951" v="52" actId="1076"/>
          <ac:spMkLst>
            <pc:docMk/>
            <pc:sldMk cId="2136236805" sldId="543"/>
            <ac:spMk id="11" creationId="{329BA606-D841-4276-816F-E56A68E9602F}"/>
          </ac:spMkLst>
        </pc:spChg>
        <pc:spChg chg="del mod">
          <ac:chgData name="Anthony Quenehen" userId="15e94d58-9959-45af-b071-93e3915cdca3" providerId="ADAL" clId="{58167B69-250F-405B-863A-B84B9297A756}" dt="2017-12-01T09:41:27.919" v="36" actId="478"/>
          <ac:spMkLst>
            <pc:docMk/>
            <pc:sldMk cId="2136236805" sldId="543"/>
            <ac:spMk id="12" creationId="{00000000-0000-0000-0000-000000000000}"/>
          </ac:spMkLst>
        </pc:spChg>
        <pc:cxnChg chg="add mod">
          <ac:chgData name="Anthony Quenehen" userId="15e94d58-9959-45af-b071-93e3915cdca3" providerId="ADAL" clId="{58167B69-250F-405B-863A-B84B9297A756}" dt="2017-12-01T09:42:14.073" v="48" actId="1076"/>
          <ac:cxnSpMkLst>
            <pc:docMk/>
            <pc:sldMk cId="2136236805" sldId="543"/>
            <ac:cxnSpMk id="10" creationId="{55854721-4FDD-45D7-95E1-ACC55448AD1E}"/>
          </ac:cxnSpMkLst>
        </pc:cxnChg>
      </pc:sldChg>
      <pc:sldChg chg="addSp delSp modSp">
        <pc:chgData name="Anthony Quenehen" userId="15e94d58-9959-45af-b071-93e3915cdca3" providerId="ADAL" clId="{58167B69-250F-405B-863A-B84B9297A756}" dt="2017-12-11T10:28:05.066" v="1053" actId="207"/>
        <pc:sldMkLst>
          <pc:docMk/>
          <pc:sldMk cId="1018982162" sldId="544"/>
        </pc:sldMkLst>
        <pc:spChg chg="add del mod">
          <ac:chgData name="Anthony Quenehen" userId="15e94d58-9959-45af-b071-93e3915cdca3" providerId="ADAL" clId="{58167B69-250F-405B-863A-B84B9297A756}" dt="2017-12-11T10:03:07.005" v="101" actId="478"/>
          <ac:spMkLst>
            <pc:docMk/>
            <pc:sldMk cId="1018982162" sldId="544"/>
            <ac:spMk id="2" creationId="{797716C4-23BB-47C1-A561-76E34F1633CA}"/>
          </ac:spMkLst>
        </pc:spChg>
        <pc:spChg chg="add mod">
          <ac:chgData name="Anthony Quenehen" userId="15e94d58-9959-45af-b071-93e3915cdca3" providerId="ADAL" clId="{58167B69-250F-405B-863A-B84B9297A756}" dt="2017-12-11T10:19:24.033" v="572" actId="1076"/>
          <ac:spMkLst>
            <pc:docMk/>
            <pc:sldMk cId="1018982162" sldId="544"/>
            <ac:spMk id="4" creationId="{E5C22CF0-C263-42B1-8469-36D9FBDE5D37}"/>
          </ac:spMkLst>
        </pc:spChg>
        <pc:spChg chg="add mod">
          <ac:chgData name="Anthony Quenehen" userId="15e94d58-9959-45af-b071-93e3915cdca3" providerId="ADAL" clId="{58167B69-250F-405B-863A-B84B9297A756}" dt="2017-12-11T10:19:46.451" v="626" actId="20577"/>
          <ac:spMkLst>
            <pc:docMk/>
            <pc:sldMk cId="1018982162" sldId="544"/>
            <ac:spMk id="5" creationId="{B25C28A4-5C4D-4AAF-9A63-72301CE96FF2}"/>
          </ac:spMkLst>
        </pc:spChg>
        <pc:graphicFrameChg chg="add mod modGraphic">
          <ac:chgData name="Anthony Quenehen" userId="15e94d58-9959-45af-b071-93e3915cdca3" providerId="ADAL" clId="{58167B69-250F-405B-863A-B84B9297A756}" dt="2017-12-11T10:28:05.066" v="1053" actId="207"/>
          <ac:graphicFrameMkLst>
            <pc:docMk/>
            <pc:sldMk cId="1018982162" sldId="544"/>
            <ac:graphicFrameMk id="3" creationId="{44FCA28D-AFED-4B70-BCC7-CAD9BBEED933}"/>
          </ac:graphicFrameMkLst>
        </pc:graphicFrameChg>
      </pc:sldChg>
      <pc:sldChg chg="addSp delSp modSp add">
        <pc:chgData name="Anthony Quenehen" userId="15e94d58-9959-45af-b071-93e3915cdca3" providerId="ADAL" clId="{58167B69-250F-405B-863A-B84B9297A756}" dt="2017-12-11T10:31:45.542" v="1183" actId="20577"/>
        <pc:sldMkLst>
          <pc:docMk/>
          <pc:sldMk cId="3161166261" sldId="551"/>
        </pc:sldMkLst>
        <pc:spChg chg="del mod">
          <ac:chgData name="Anthony Quenehen" userId="15e94d58-9959-45af-b071-93e3915cdca3" providerId="ADAL" clId="{58167B69-250F-405B-863A-B84B9297A756}" dt="2017-12-11T10:20:00.681" v="630" actId="478"/>
          <ac:spMkLst>
            <pc:docMk/>
            <pc:sldMk cId="3161166261" sldId="551"/>
            <ac:spMk id="2" creationId="{1B8FB38B-30E5-4F11-BBD5-D564E8D9E76C}"/>
          </ac:spMkLst>
        </pc:spChg>
        <pc:spChg chg="add mod">
          <ac:chgData name="Anthony Quenehen" userId="15e94d58-9959-45af-b071-93e3915cdca3" providerId="ADAL" clId="{58167B69-250F-405B-863A-B84B9297A756}" dt="2017-12-11T10:20:14.583" v="671" actId="20577"/>
          <ac:spMkLst>
            <pc:docMk/>
            <pc:sldMk cId="3161166261" sldId="551"/>
            <ac:spMk id="3" creationId="{A8E37F94-C246-40E3-9654-8574C7DE7A07}"/>
          </ac:spMkLst>
        </pc:spChg>
        <pc:spChg chg="add mod">
          <ac:chgData name="Anthony Quenehen" userId="15e94d58-9959-45af-b071-93e3915cdca3" providerId="ADAL" clId="{58167B69-250F-405B-863A-B84B9297A756}" dt="2017-12-11T10:26:51.171" v="1040" actId="14100"/>
          <ac:spMkLst>
            <pc:docMk/>
            <pc:sldMk cId="3161166261" sldId="551"/>
            <ac:spMk id="4" creationId="{C01E6EFE-E3C4-4568-8013-EFA9EEA16263}"/>
          </ac:spMkLst>
        </pc:spChg>
        <pc:spChg chg="add mod">
          <ac:chgData name="Anthony Quenehen" userId="15e94d58-9959-45af-b071-93e3915cdca3" providerId="ADAL" clId="{58167B69-250F-405B-863A-B84B9297A756}" dt="2017-12-11T10:22:36.343" v="811" actId="1076"/>
          <ac:spMkLst>
            <pc:docMk/>
            <pc:sldMk cId="3161166261" sldId="551"/>
            <ac:spMk id="5" creationId="{BF7D2CDA-7FBE-49FD-90AA-D4E7B123F8B3}"/>
          </ac:spMkLst>
        </pc:spChg>
        <pc:spChg chg="add mod">
          <ac:chgData name="Anthony Quenehen" userId="15e94d58-9959-45af-b071-93e3915cdca3" providerId="ADAL" clId="{58167B69-250F-405B-863A-B84B9297A756}" dt="2017-12-11T10:26:53.839" v="1041" actId="14100"/>
          <ac:spMkLst>
            <pc:docMk/>
            <pc:sldMk cId="3161166261" sldId="551"/>
            <ac:spMk id="6" creationId="{8BABD7A8-333F-4FBD-AC9A-17870CAE2ED3}"/>
          </ac:spMkLst>
        </pc:spChg>
        <pc:spChg chg="add mod">
          <ac:chgData name="Anthony Quenehen" userId="15e94d58-9959-45af-b071-93e3915cdca3" providerId="ADAL" clId="{58167B69-250F-405B-863A-B84B9297A756}" dt="2017-12-11T10:23:48.147" v="912" actId="1076"/>
          <ac:spMkLst>
            <pc:docMk/>
            <pc:sldMk cId="3161166261" sldId="551"/>
            <ac:spMk id="7" creationId="{30FEEC77-1CDA-44E5-BE5A-9995C27CE3FF}"/>
          </ac:spMkLst>
        </pc:spChg>
        <pc:spChg chg="add mod">
          <ac:chgData name="Anthony Quenehen" userId="15e94d58-9959-45af-b071-93e3915cdca3" providerId="ADAL" clId="{58167B69-250F-405B-863A-B84B9297A756}" dt="2017-12-11T10:26:46.179" v="1039" actId="14100"/>
          <ac:spMkLst>
            <pc:docMk/>
            <pc:sldMk cId="3161166261" sldId="551"/>
            <ac:spMk id="8" creationId="{CFEEC26D-46DB-48B0-A829-F260BE36A854}"/>
          </ac:spMkLst>
        </pc:spChg>
        <pc:spChg chg="add mod">
          <ac:chgData name="Anthony Quenehen" userId="15e94d58-9959-45af-b071-93e3915cdca3" providerId="ADAL" clId="{58167B69-250F-405B-863A-B84B9297A756}" dt="2017-12-11T10:26:40.251" v="1038" actId="1076"/>
          <ac:spMkLst>
            <pc:docMk/>
            <pc:sldMk cId="3161166261" sldId="551"/>
            <ac:spMk id="9" creationId="{FEDA7C48-F138-4FF0-81C4-9AD1CA3002D4}"/>
          </ac:spMkLst>
        </pc:spChg>
        <pc:spChg chg="add mod">
          <ac:chgData name="Anthony Quenehen" userId="15e94d58-9959-45af-b071-93e3915cdca3" providerId="ADAL" clId="{58167B69-250F-405B-863A-B84B9297A756}" dt="2017-12-11T10:30:37.735" v="1135" actId="20577"/>
          <ac:spMkLst>
            <pc:docMk/>
            <pc:sldMk cId="3161166261" sldId="551"/>
            <ac:spMk id="10" creationId="{28EBCD9E-0182-4BBC-B7D8-7DBA24B65BDC}"/>
          </ac:spMkLst>
        </pc:spChg>
        <pc:spChg chg="add del mod">
          <ac:chgData name="Anthony Quenehen" userId="15e94d58-9959-45af-b071-93e3915cdca3" providerId="ADAL" clId="{58167B69-250F-405B-863A-B84B9297A756}" dt="2017-12-11T10:29:15.028" v="1098"/>
          <ac:spMkLst>
            <pc:docMk/>
            <pc:sldMk cId="3161166261" sldId="551"/>
            <ac:spMk id="11" creationId="{95CDA573-B70E-4EAE-A2D3-3B6CFEDF6D1B}"/>
          </ac:spMkLst>
        </pc:spChg>
        <pc:spChg chg="add mod">
          <ac:chgData name="Anthony Quenehen" userId="15e94d58-9959-45af-b071-93e3915cdca3" providerId="ADAL" clId="{58167B69-250F-405B-863A-B84B9297A756}" dt="2017-12-11T10:31:45.542" v="1183" actId="20577"/>
          <ac:spMkLst>
            <pc:docMk/>
            <pc:sldMk cId="3161166261" sldId="551"/>
            <ac:spMk id="12" creationId="{FA9FD2E6-5D26-41C4-90C3-578FF28C2E8E}"/>
          </ac:spMkLst>
        </pc:spChg>
      </pc:sldChg>
      <pc:sldMasterChg chg="modSp">
        <pc:chgData name="Anthony Quenehen" userId="15e94d58-9959-45af-b071-93e3915cdca3" providerId="ADAL" clId="{58167B69-250F-405B-863A-B84B9297A756}" dt="2017-12-11T10:02:40.497" v="99" actId="6549"/>
        <pc:sldMasterMkLst>
          <pc:docMk/>
          <pc:sldMasterMk cId="0" sldId="2147483648"/>
        </pc:sldMasterMkLst>
        <pc:spChg chg="mod">
          <ac:chgData name="Anthony Quenehen" userId="15e94d58-9959-45af-b071-93e3915cdca3" providerId="ADAL" clId="{58167B69-250F-405B-863A-B84B9297A756}" dt="2017-12-11T10:02:40.497" v="99" actId="6549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Anthony Quenehen" userId="15e94d58-9959-45af-b071-93e3915cdca3" providerId="ADAL" clId="{58167B69-250F-405B-863A-B84B9297A756}" dt="2017-12-11T10:02:30.820" v="81" actId="20577"/>
          <ac:spMkLst>
            <pc:docMk/>
            <pc:sldMasterMk cId="0" sldId="2147483648"/>
            <ac:spMk id="9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D1944-F080-4D8D-80CA-C95512DAD15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329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458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022" y="0"/>
            <a:ext cx="4435304" cy="35458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3005" y="3371809"/>
            <a:ext cx="8188606" cy="3194520"/>
          </a:xfrm>
          <a:prstGeom prst="rect">
            <a:avLst/>
          </a:prstGeom>
        </p:spPr>
        <p:txBody>
          <a:bodyPr vert="horz" lIns="94759" tIns="47380" rIns="94759" bIns="4738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3619"/>
            <a:ext cx="4435304" cy="35458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022" y="6743619"/>
            <a:ext cx="4435304" cy="35458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29799F-19DA-4352-8C0D-A5C62DCFAD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7922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2231"/>
            <a:ext cx="8496300" cy="1052513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rgbClr val="8E2562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TITRE DE VOTRE PRÉSENTATION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 hasCustomPrompt="1"/>
          </p:nvPr>
        </p:nvSpPr>
        <p:spPr>
          <a:xfrm>
            <a:off x="179388" y="1196975"/>
            <a:ext cx="6840537" cy="287338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VOTRE NOM – DATE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 userDrawn="1"/>
        </p:nvSpPr>
        <p:spPr>
          <a:xfrm>
            <a:off x="251520" y="1196752"/>
            <a:ext cx="5760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1"/>
                </a:solidFill>
                <a:latin typeface="Arial Black" pitchFamily="34" charset="0"/>
              </a:rPr>
              <a:t>TAPEZ VOTRE NOM ET LA DATE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6255" y="864419"/>
            <a:ext cx="8229600" cy="463138"/>
          </a:xfrm>
          <a:prstGeom prst="rect">
            <a:avLst/>
          </a:prstGeom>
        </p:spPr>
        <p:txBody>
          <a:bodyPr/>
          <a:lstStyle>
            <a:lvl1pPr algn="l">
              <a:defRPr sz="2000" i="1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11"/>
          </p:nvPr>
        </p:nvSpPr>
        <p:spPr>
          <a:xfrm>
            <a:off x="179512" y="1124744"/>
            <a:ext cx="1800225" cy="15843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2997200"/>
            <a:ext cx="1800200" cy="1151880"/>
          </a:xfrm>
          <a:prstGeom prst="rect">
            <a:avLst/>
          </a:prstGeom>
        </p:spPr>
        <p:txBody>
          <a:bodyPr/>
          <a:lstStyle>
            <a:lvl1pPr>
              <a:buNone/>
              <a:defRPr sz="1200" b="1">
                <a:solidFill>
                  <a:srgbClr val="8E256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Relance</a:t>
            </a: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21" name="ZoneTexte 20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467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1124744"/>
            <a:ext cx="1800200" cy="1151880"/>
          </a:xfrm>
          <a:prstGeom prst="rect">
            <a:avLst/>
          </a:prstGeom>
        </p:spPr>
        <p:txBody>
          <a:bodyPr/>
          <a:lstStyle>
            <a:lvl1pPr>
              <a:buNone/>
              <a:defRPr sz="1200" b="1">
                <a:solidFill>
                  <a:srgbClr val="8E256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Relance</a:t>
            </a:r>
          </a:p>
        </p:txBody>
      </p:sp>
      <p:sp>
        <p:nvSpPr>
          <p:cNvPr id="9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59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Clr>
                <a:srgbClr val="8E2562"/>
              </a:buClr>
              <a:buFont typeface="Wingdings 3" pitchFamily="18" charset="2"/>
              <a:buChar char=""/>
              <a:defRPr sz="12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Titre 1</a:t>
            </a:r>
          </a:p>
          <a:p>
            <a:pPr lvl="0"/>
            <a:r>
              <a:rPr lang="fr-FR" dirty="0"/>
              <a:t>Titre 2</a:t>
            </a:r>
          </a:p>
        </p:txBody>
      </p:sp>
      <p:sp>
        <p:nvSpPr>
          <p:cNvPr id="12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11"/>
          </p:nvPr>
        </p:nvSpPr>
        <p:spPr>
          <a:xfrm>
            <a:off x="179512" y="1124744"/>
            <a:ext cx="1800225" cy="15843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2997200"/>
            <a:ext cx="1800200" cy="1151880"/>
          </a:xfrm>
          <a:prstGeom prst="rect">
            <a:avLst/>
          </a:prstGeom>
        </p:spPr>
        <p:txBody>
          <a:bodyPr/>
          <a:lstStyle>
            <a:lvl1pPr>
              <a:buNone/>
              <a:defRPr sz="1200" b="1">
                <a:solidFill>
                  <a:srgbClr val="8E256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Relance</a:t>
            </a: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21" name="ZoneTexte 20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1124744"/>
            <a:ext cx="1800200" cy="1151880"/>
          </a:xfrm>
          <a:prstGeom prst="rect">
            <a:avLst/>
          </a:prstGeom>
        </p:spPr>
        <p:txBody>
          <a:bodyPr/>
          <a:lstStyle>
            <a:lvl1pPr>
              <a:buNone/>
              <a:defRPr sz="1200" b="1">
                <a:solidFill>
                  <a:srgbClr val="8E256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Relance</a:t>
            </a:r>
          </a:p>
        </p:txBody>
      </p:sp>
      <p:sp>
        <p:nvSpPr>
          <p:cNvPr id="9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88640"/>
            <a:ext cx="3238128" cy="434479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23728" y="1124744"/>
            <a:ext cx="6400800" cy="360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>
                <a:solidFill>
                  <a:srgbClr val="F294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Titre de la page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1628800"/>
            <a:ext cx="3600450" cy="1368425"/>
          </a:xfrm>
          <a:prstGeom prst="rect">
            <a:avLst/>
          </a:prstGeom>
        </p:spPr>
        <p:txBody>
          <a:bodyPr/>
          <a:lstStyle>
            <a:lvl1pPr>
              <a:buClr>
                <a:srgbClr val="8E2562"/>
              </a:buClr>
              <a:buFont typeface="Wingdings 3" pitchFamily="18" charset="2"/>
              <a:buChar char=""/>
              <a:defRPr sz="12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Titre 1</a:t>
            </a:r>
          </a:p>
          <a:p>
            <a:pPr lvl="0"/>
            <a:r>
              <a:rPr lang="fr-FR" dirty="0"/>
              <a:t>Titre 2</a:t>
            </a:r>
          </a:p>
        </p:txBody>
      </p:sp>
      <p:sp>
        <p:nvSpPr>
          <p:cNvPr id="12" name="Espace réservé du contenu 15"/>
          <p:cNvSpPr>
            <a:spLocks noGrp="1"/>
          </p:cNvSpPr>
          <p:nvPr>
            <p:ph sz="quarter" idx="14" hasCustomPrompt="1"/>
          </p:nvPr>
        </p:nvSpPr>
        <p:spPr>
          <a:xfrm>
            <a:off x="179512" y="6596782"/>
            <a:ext cx="4464050" cy="36061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fr-FR" dirty="0"/>
              <a:t>Nom de la présentation - date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 userDrawn="1"/>
        </p:nvSpPr>
        <p:spPr>
          <a:xfrm>
            <a:off x="0" y="0"/>
            <a:ext cx="8229600" cy="4631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 baseline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/>
              <a:t>ORIA –GIM2 </a:t>
            </a:r>
            <a:endParaRPr lang="fr-FR" dirty="0"/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828800" y="3200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F294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 rot="19961621">
            <a:off x="8651671" y="6278009"/>
            <a:ext cx="755576" cy="764704"/>
          </a:xfrm>
          <a:prstGeom prst="rect">
            <a:avLst/>
          </a:prstGeom>
          <a:solidFill>
            <a:srgbClr val="58585A"/>
          </a:solidFill>
          <a:ln>
            <a:noFill/>
          </a:ln>
          <a:effectLst>
            <a:outerShdw blurRad="127000" dir="12960000" sx="103000" sy="103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0" y="-27384"/>
            <a:ext cx="7164288" cy="719652"/>
          </a:xfrm>
          <a:prstGeom prst="rect">
            <a:avLst/>
          </a:prstGeom>
          <a:solidFill>
            <a:srgbClr val="8E2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3200" b="1" smtClean="0"/>
              <a:t>Elts</a:t>
            </a:r>
            <a:r>
              <a:rPr lang="fr-FR" sz="3200" b="1" baseline="0" smtClean="0"/>
              <a:t> de Gestion de production – partie 2</a:t>
            </a:r>
            <a:endParaRPr lang="fr-FR" sz="3200" b="1" dirty="0"/>
          </a:p>
        </p:txBody>
      </p:sp>
      <p:pic>
        <p:nvPicPr>
          <p:cNvPr id="10" name="Image 9" descr="AM ParisTech logo copie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904508" y="-27384"/>
            <a:ext cx="2239492" cy="725655"/>
          </a:xfrm>
          <a:prstGeom prst="rect">
            <a:avLst/>
          </a:prstGeom>
        </p:spPr>
      </p:pic>
      <p:sp>
        <p:nvSpPr>
          <p:cNvPr id="13" name="ZoneTexte 12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3200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F294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 rot="19961621">
            <a:off x="8651671" y="6278009"/>
            <a:ext cx="755576" cy="764704"/>
          </a:xfrm>
          <a:prstGeom prst="rect">
            <a:avLst/>
          </a:prstGeom>
          <a:solidFill>
            <a:srgbClr val="58585A"/>
          </a:solidFill>
          <a:ln>
            <a:noFill/>
          </a:ln>
          <a:effectLst>
            <a:outerShdw blurRad="127000" dir="12960000" sx="103000" sy="103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-27384"/>
            <a:ext cx="7164288" cy="719652"/>
          </a:xfrm>
          <a:prstGeom prst="rect">
            <a:avLst/>
          </a:prstGeom>
          <a:solidFill>
            <a:srgbClr val="8E2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 descr="AM ParisTech logo copi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04508" y="-27384"/>
            <a:ext cx="2239492" cy="725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8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3200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F294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 rot="19961621">
            <a:off x="8651671" y="6278009"/>
            <a:ext cx="755576" cy="764704"/>
          </a:xfrm>
          <a:prstGeom prst="rect">
            <a:avLst/>
          </a:prstGeom>
          <a:solidFill>
            <a:srgbClr val="58585A"/>
          </a:solidFill>
          <a:ln>
            <a:noFill/>
          </a:ln>
          <a:effectLst>
            <a:outerShdw blurRad="127000" dir="12960000" sx="103000" sy="103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-27384"/>
            <a:ext cx="7164288" cy="719652"/>
          </a:xfrm>
          <a:prstGeom prst="rect">
            <a:avLst/>
          </a:prstGeom>
          <a:solidFill>
            <a:srgbClr val="8E2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 descr="AM ParisTech logo copi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04508" y="-27384"/>
            <a:ext cx="2239492" cy="7256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3" Type="http://schemas.openxmlformats.org/officeDocument/2006/relationships/image" Target="../media/image9.png"/><Relationship Id="rId7" Type="http://schemas.openxmlformats.org/officeDocument/2006/relationships/hyperlink" Target="http://brucemctague.com/wp-content/uploads/2011/04/mass-customization_car.jpg" TargetMode="External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Objectif : améliorer l’efficience</a:t>
            </a:r>
            <a:endParaRPr lang="en-GB"/>
          </a:p>
        </p:txBody>
      </p:sp>
      <p:sp>
        <p:nvSpPr>
          <p:cNvPr id="3" name="ZoneTexte 2"/>
          <p:cNvSpPr txBox="1"/>
          <p:nvPr/>
        </p:nvSpPr>
        <p:spPr>
          <a:xfrm>
            <a:off x="729342" y="1480457"/>
            <a:ext cx="75002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Se rapprocher du nombre de process optimal</a:t>
            </a:r>
          </a:p>
          <a:p>
            <a:pPr marL="457200" indent="-457200" algn="l"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Eliminer les “fractions” de process</a:t>
            </a:r>
          </a:p>
          <a:p>
            <a:pPr marL="457200" indent="-457200" algn="l"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Que chaque “gain” sur des operations se reflete sur l’efficience. 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24542" y="3024577"/>
            <a:ext cx="5878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Et aussi : maintenir l’efficience dans le temps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27314" y="3645368"/>
            <a:ext cx="6139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la demande baisse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4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739297"/>
            <a:ext cx="7761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la demande évolue (baisse) : TT1 -&gt; TT2</a:t>
            </a:r>
          </a:p>
        </p:txBody>
      </p:sp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702523" y="2997046"/>
            <a:ext cx="2557462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5" name="Rectangle 45"/>
          <p:cNvSpPr>
            <a:spLocks noChangeArrowheads="1"/>
          </p:cNvSpPr>
          <p:nvPr/>
        </p:nvSpPr>
        <p:spPr bwMode="auto">
          <a:xfrm>
            <a:off x="3259985" y="2997046"/>
            <a:ext cx="4054475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1507385" y="3384396"/>
            <a:ext cx="563563" cy="393700"/>
            <a:chOff x="1712" y="2784"/>
            <a:chExt cx="576" cy="344"/>
          </a:xfrm>
        </p:grpSpPr>
        <p:sp>
          <p:nvSpPr>
            <p:cNvPr id="7" name="Oval 5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8" name="Arc 5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2193185" y="3384396"/>
            <a:ext cx="561975" cy="393700"/>
            <a:chOff x="1712" y="2784"/>
            <a:chExt cx="576" cy="344"/>
          </a:xfrm>
        </p:grpSpPr>
        <p:sp>
          <p:nvSpPr>
            <p:cNvPr id="10" name="Oval 53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1" name="Arc 54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" name="Group 55"/>
          <p:cNvGrpSpPr>
            <a:grpSpLocks/>
          </p:cNvGrpSpPr>
          <p:nvPr/>
        </p:nvGrpSpPr>
        <p:grpSpPr bwMode="auto">
          <a:xfrm>
            <a:off x="2955185" y="3384396"/>
            <a:ext cx="563563" cy="393700"/>
            <a:chOff x="1712" y="2784"/>
            <a:chExt cx="576" cy="344"/>
          </a:xfrm>
        </p:grpSpPr>
        <p:sp>
          <p:nvSpPr>
            <p:cNvPr id="13" name="Oval 5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4" name="Arc 5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" name="Group 58"/>
          <p:cNvGrpSpPr>
            <a:grpSpLocks/>
          </p:cNvGrpSpPr>
          <p:nvPr/>
        </p:nvGrpSpPr>
        <p:grpSpPr bwMode="auto">
          <a:xfrm>
            <a:off x="4555385" y="3384396"/>
            <a:ext cx="563563" cy="393700"/>
            <a:chOff x="1712" y="2784"/>
            <a:chExt cx="576" cy="344"/>
          </a:xfrm>
        </p:grpSpPr>
        <p:sp>
          <p:nvSpPr>
            <p:cNvPr id="16" name="Oval 5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7" name="Arc 6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8" name="Oval 61"/>
          <p:cNvSpPr>
            <a:spLocks noChangeArrowheads="1"/>
          </p:cNvSpPr>
          <p:nvPr/>
        </p:nvSpPr>
        <p:spPr bwMode="auto">
          <a:xfrm>
            <a:off x="6720735" y="3378046"/>
            <a:ext cx="328613" cy="3841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19" name="Arc 62"/>
          <p:cNvSpPr>
            <a:spLocks/>
          </p:cNvSpPr>
          <p:nvPr/>
        </p:nvSpPr>
        <p:spPr bwMode="auto">
          <a:xfrm rot="5400000">
            <a:off x="6810429" y="3407415"/>
            <a:ext cx="165100" cy="563562"/>
          </a:xfrm>
          <a:custGeom>
            <a:avLst/>
            <a:gdLst>
              <a:gd name="T0" fmla="*/ 0 w 21600"/>
              <a:gd name="T1" fmla="*/ 0 h 43199"/>
              <a:gd name="T2" fmla="*/ 2147483647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AutoShape 63"/>
          <p:cNvSpPr>
            <a:spLocks noChangeArrowheads="1"/>
          </p:cNvSpPr>
          <p:nvPr/>
        </p:nvSpPr>
        <p:spPr bwMode="auto">
          <a:xfrm rot="5400000">
            <a:off x="6804079" y="3302640"/>
            <a:ext cx="165100" cy="315912"/>
          </a:xfrm>
          <a:prstGeom prst="moon">
            <a:avLst>
              <a:gd name="adj" fmla="val 374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grpSp>
        <p:nvGrpSpPr>
          <p:cNvPr id="21" name="Group 64"/>
          <p:cNvGrpSpPr>
            <a:grpSpLocks/>
          </p:cNvGrpSpPr>
          <p:nvPr/>
        </p:nvGrpSpPr>
        <p:grpSpPr bwMode="auto">
          <a:xfrm>
            <a:off x="5926985" y="3384396"/>
            <a:ext cx="563563" cy="393700"/>
            <a:chOff x="1712" y="2784"/>
            <a:chExt cx="576" cy="344"/>
          </a:xfrm>
        </p:grpSpPr>
        <p:sp>
          <p:nvSpPr>
            <p:cNvPr id="22" name="Oval 6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3" name="Arc 6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4" name="Group 67"/>
          <p:cNvGrpSpPr>
            <a:grpSpLocks/>
          </p:cNvGrpSpPr>
          <p:nvPr/>
        </p:nvGrpSpPr>
        <p:grpSpPr bwMode="auto">
          <a:xfrm>
            <a:off x="5241185" y="3384396"/>
            <a:ext cx="563563" cy="393700"/>
            <a:chOff x="1712" y="2784"/>
            <a:chExt cx="576" cy="344"/>
          </a:xfrm>
        </p:grpSpPr>
        <p:sp>
          <p:nvSpPr>
            <p:cNvPr id="25" name="Oval 6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6" name="Arc 6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7" name="Group 91"/>
          <p:cNvGrpSpPr>
            <a:grpSpLocks/>
          </p:cNvGrpSpPr>
          <p:nvPr/>
        </p:nvGrpSpPr>
        <p:grpSpPr bwMode="auto">
          <a:xfrm>
            <a:off x="821585" y="3384396"/>
            <a:ext cx="563563" cy="393700"/>
            <a:chOff x="1712" y="2784"/>
            <a:chExt cx="576" cy="344"/>
          </a:xfrm>
        </p:grpSpPr>
        <p:sp>
          <p:nvSpPr>
            <p:cNvPr id="28" name="Oval 92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9" name="Arc 93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0" name="Group 94"/>
          <p:cNvGrpSpPr>
            <a:grpSpLocks/>
          </p:cNvGrpSpPr>
          <p:nvPr/>
        </p:nvGrpSpPr>
        <p:grpSpPr bwMode="auto">
          <a:xfrm>
            <a:off x="3869585" y="3384396"/>
            <a:ext cx="563563" cy="393700"/>
            <a:chOff x="1712" y="2784"/>
            <a:chExt cx="576" cy="344"/>
          </a:xfrm>
        </p:grpSpPr>
        <p:sp>
          <p:nvSpPr>
            <p:cNvPr id="31" name="Oval 9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32" name="Arc 9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93386" y="3018864"/>
            <a:ext cx="1911229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Pre 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292560" y="2997046"/>
            <a:ext cx="148117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 flipV="1">
            <a:off x="257020" y="2814245"/>
            <a:ext cx="7928517" cy="44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V="1">
            <a:off x="636158" y="1241923"/>
            <a:ext cx="0" cy="1683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V="1">
            <a:off x="646751" y="1464947"/>
            <a:ext cx="6528009" cy="4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89034" y="1531854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1557208" y="1531854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258810" y="1513958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031855" y="1514253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3890694" y="1520998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4622885" y="1513958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5285211" y="1509552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5993382" y="1487250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6643465" y="1743728"/>
            <a:ext cx="343495" cy="10850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ZoneTexte 73"/>
          <p:cNvSpPr txBox="1"/>
          <p:nvPr/>
        </p:nvSpPr>
        <p:spPr>
          <a:xfrm>
            <a:off x="7527069" y="3018864"/>
            <a:ext cx="11039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8,8 process </a:t>
            </a:r>
          </a:p>
          <a:p>
            <a:pPr algn="l"/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&gt; 9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-39510" y="1299421"/>
            <a:ext cx="1846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TT1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Connecteur droit 75"/>
          <p:cNvCxnSpPr/>
          <p:nvPr/>
        </p:nvCxnSpPr>
        <p:spPr>
          <a:xfrm flipV="1">
            <a:off x="636158" y="1171524"/>
            <a:ext cx="6528009" cy="4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V="1">
            <a:off x="7314460" y="1139407"/>
            <a:ext cx="0" cy="325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7298710" y="951334"/>
            <a:ext cx="1846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TT2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535259" y="4393580"/>
            <a:ext cx="69918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TT2 – TT1 &lt; (0,8xTT1 / 8) -&gt; pas de reduction de process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b="1" smtClean="0">
                <a:latin typeface="Arial" panose="020B0604020202020204" pitchFamily="34" charset="0"/>
                <a:cs typeface="Arial" panose="020B0604020202020204" pitchFamily="34" charset="0"/>
              </a:rPr>
              <a:t>Baisse de l’efficience</a:t>
            </a:r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411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/>
          <p:cNvCxnSpPr/>
          <p:nvPr/>
        </p:nvCxnSpPr>
        <p:spPr>
          <a:xfrm flipV="1">
            <a:off x="470017" y="3033132"/>
            <a:ext cx="7928517" cy="44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/>
          <p:cNvCxnSpPr/>
          <p:nvPr/>
        </p:nvCxnSpPr>
        <p:spPr>
          <a:xfrm flipV="1">
            <a:off x="637286" y="1460810"/>
            <a:ext cx="0" cy="1683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475601" y="3144644"/>
            <a:ext cx="563563" cy="393700"/>
            <a:chOff x="1712" y="2784"/>
            <a:chExt cx="576" cy="344"/>
          </a:xfrm>
        </p:grpSpPr>
        <p:sp>
          <p:nvSpPr>
            <p:cNvPr id="6" name="Oval 5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7" name="Arc 5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2161401" y="3144644"/>
            <a:ext cx="561975" cy="393700"/>
            <a:chOff x="1712" y="2784"/>
            <a:chExt cx="576" cy="344"/>
          </a:xfrm>
        </p:grpSpPr>
        <p:sp>
          <p:nvSpPr>
            <p:cNvPr id="9" name="Oval 53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0" name="Arc 54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2923401" y="3144644"/>
            <a:ext cx="563563" cy="393700"/>
            <a:chOff x="1712" y="2784"/>
            <a:chExt cx="576" cy="344"/>
          </a:xfrm>
        </p:grpSpPr>
        <p:sp>
          <p:nvSpPr>
            <p:cNvPr id="12" name="Oval 5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3" name="Arc 5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" name="Group 58"/>
          <p:cNvGrpSpPr>
            <a:grpSpLocks/>
          </p:cNvGrpSpPr>
          <p:nvPr/>
        </p:nvGrpSpPr>
        <p:grpSpPr bwMode="auto">
          <a:xfrm>
            <a:off x="4523601" y="3144644"/>
            <a:ext cx="563563" cy="393700"/>
            <a:chOff x="1712" y="2784"/>
            <a:chExt cx="576" cy="344"/>
          </a:xfrm>
        </p:grpSpPr>
        <p:sp>
          <p:nvSpPr>
            <p:cNvPr id="15" name="Oval 5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6" name="Arc 6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7" name="Group 64"/>
          <p:cNvGrpSpPr>
            <a:grpSpLocks/>
          </p:cNvGrpSpPr>
          <p:nvPr/>
        </p:nvGrpSpPr>
        <p:grpSpPr bwMode="auto">
          <a:xfrm>
            <a:off x="5895201" y="3144644"/>
            <a:ext cx="563563" cy="393700"/>
            <a:chOff x="1712" y="2784"/>
            <a:chExt cx="576" cy="344"/>
          </a:xfrm>
        </p:grpSpPr>
        <p:sp>
          <p:nvSpPr>
            <p:cNvPr id="18" name="Oval 6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9" name="Arc 6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" name="Group 67"/>
          <p:cNvGrpSpPr>
            <a:grpSpLocks/>
          </p:cNvGrpSpPr>
          <p:nvPr/>
        </p:nvGrpSpPr>
        <p:grpSpPr bwMode="auto">
          <a:xfrm>
            <a:off x="5209401" y="3144644"/>
            <a:ext cx="563563" cy="393700"/>
            <a:chOff x="1712" y="2784"/>
            <a:chExt cx="576" cy="344"/>
          </a:xfrm>
        </p:grpSpPr>
        <p:sp>
          <p:nvSpPr>
            <p:cNvPr id="21" name="Oval 6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2" name="Arc 6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3" name="Group 91"/>
          <p:cNvGrpSpPr>
            <a:grpSpLocks/>
          </p:cNvGrpSpPr>
          <p:nvPr/>
        </p:nvGrpSpPr>
        <p:grpSpPr bwMode="auto">
          <a:xfrm>
            <a:off x="789801" y="3144644"/>
            <a:ext cx="563563" cy="393700"/>
            <a:chOff x="1712" y="2784"/>
            <a:chExt cx="576" cy="344"/>
          </a:xfrm>
        </p:grpSpPr>
        <p:sp>
          <p:nvSpPr>
            <p:cNvPr id="24" name="Oval 92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5" name="Arc 93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6" name="Group 94"/>
          <p:cNvGrpSpPr>
            <a:grpSpLocks/>
          </p:cNvGrpSpPr>
          <p:nvPr/>
        </p:nvGrpSpPr>
        <p:grpSpPr bwMode="auto">
          <a:xfrm>
            <a:off x="3837801" y="3144644"/>
            <a:ext cx="563563" cy="393700"/>
            <a:chOff x="1712" y="2784"/>
            <a:chExt cx="576" cy="344"/>
          </a:xfrm>
        </p:grpSpPr>
        <p:sp>
          <p:nvSpPr>
            <p:cNvPr id="27" name="Oval 9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8" name="Arc 9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29" name="Connecteur droit 28"/>
          <p:cNvCxnSpPr/>
          <p:nvPr/>
        </p:nvCxnSpPr>
        <p:spPr>
          <a:xfrm flipV="1">
            <a:off x="637286" y="1962615"/>
            <a:ext cx="6200078" cy="4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890162" y="1750741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1558336" y="1750741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2259938" y="1732845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3032983" y="1733140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3891822" y="1739885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4624013" y="1732845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286339" y="1728439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994510" y="1706137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ZoneTexte 37"/>
          <p:cNvSpPr txBox="1"/>
          <p:nvPr/>
        </p:nvSpPr>
        <p:spPr>
          <a:xfrm>
            <a:off x="36676" y="1846861"/>
            <a:ext cx="95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7,5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Connecteur droit 38"/>
          <p:cNvCxnSpPr/>
          <p:nvPr/>
        </p:nvCxnSpPr>
        <p:spPr>
          <a:xfrm flipV="1">
            <a:off x="637286" y="1680378"/>
            <a:ext cx="6200078" cy="44606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0" y="1521650"/>
            <a:ext cx="95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8,25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753894" y="1607111"/>
            <a:ext cx="157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H Suppl.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6676" y="836341"/>
            <a:ext cx="7423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on a implémenté 8 process + H sup.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79141" y="3769112"/>
            <a:ext cx="8240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TT2 peut être atteind en modifiant le TTapparent :</a:t>
            </a: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(réduction du volume d’heure Supp.)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b="1" smtClean="0">
                <a:latin typeface="Arial" panose="020B0604020202020204" pitchFamily="34" charset="0"/>
                <a:cs typeface="Arial" panose="020B0604020202020204" pitchFamily="34" charset="0"/>
              </a:rPr>
              <a:t>L’efficience reste constante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52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Remarques:</a:t>
            </a:r>
            <a:br>
              <a:rPr lang="en-GB" smtClean="0"/>
            </a:br>
            <a:r>
              <a:rPr lang="en-GB"/>
              <a:t/>
            </a:r>
            <a:br>
              <a:rPr lang="en-GB"/>
            </a:br>
            <a:endParaRPr lang="en-GB"/>
          </a:p>
        </p:txBody>
      </p:sp>
      <p:sp>
        <p:nvSpPr>
          <p:cNvPr id="4" name="ZoneTexte 3"/>
          <p:cNvSpPr txBox="1"/>
          <p:nvPr/>
        </p:nvSpPr>
        <p:spPr>
          <a:xfrm>
            <a:off x="278780" y="1594624"/>
            <a:ext cx="77612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L’évaluation de l’efficience avec l’utilisation des heures supplémentaires ne tient pas compte du changement de coût horaire au passage en H sup.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Les limites de ce type de production flexible sont fixées par le volume maximal autorisé d’heures supplémentaires, qui peut varier d’une organisation à l’autre.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0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586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06930" y="2841853"/>
            <a:ext cx="476200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Muda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elimination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172200" y="5221228"/>
            <a:ext cx="2596735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solving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 rot="16200000">
            <a:off x="4974214" y="3723468"/>
            <a:ext cx="1978673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Just in Time</a:t>
            </a:r>
          </a:p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ZoneTexte 4"/>
          <p:cNvSpPr txBox="1"/>
          <p:nvPr/>
        </p:nvSpPr>
        <p:spPr>
          <a:xfrm rot="16200000">
            <a:off x="1883002" y="3722983"/>
            <a:ext cx="1977702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Jidoka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006929" y="5605152"/>
            <a:ext cx="4762005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Standardized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kaizen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006930" y="5221886"/>
            <a:ext cx="2165271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Visual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Mgt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006930" y="6005262"/>
            <a:ext cx="4762005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Motivation /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Sense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rapèze 12"/>
          <p:cNvSpPr/>
          <p:nvPr/>
        </p:nvSpPr>
        <p:spPr>
          <a:xfrm>
            <a:off x="2006930" y="1246910"/>
            <a:ext cx="4762004" cy="1594944"/>
          </a:xfrm>
          <a:prstGeom prst="trapezoid">
            <a:avLst>
              <a:gd name="adj" fmla="val 85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Customer satisfaction</a:t>
            </a:r>
          </a:p>
          <a:p>
            <a:pPr algn="ctr"/>
            <a:r>
              <a:rPr lang="fr-FR" sz="2400" dirty="0" err="1"/>
              <a:t>Cost</a:t>
            </a:r>
            <a:r>
              <a:rPr lang="fr-FR" sz="2400" dirty="0"/>
              <a:t> / Lead Time / </a:t>
            </a:r>
            <a:r>
              <a:rPr lang="fr-FR" sz="2400" dirty="0" err="1"/>
              <a:t>Quality</a:t>
            </a:r>
            <a:endParaRPr lang="fr-FR" sz="2400" dirty="0"/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5854721-4FDD-45D7-95E1-ACC55448AD1E}"/>
              </a:ext>
            </a:extLst>
          </p:cNvPr>
          <p:cNvCxnSpPr/>
          <p:nvPr/>
        </p:nvCxnSpPr>
        <p:spPr>
          <a:xfrm>
            <a:off x="3965371" y="5428786"/>
            <a:ext cx="413657" cy="0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329BA606-D841-4276-816F-E56A68E9602F}"/>
              </a:ext>
            </a:extLst>
          </p:cNvPr>
          <p:cNvSpPr/>
          <p:nvPr/>
        </p:nvSpPr>
        <p:spPr>
          <a:xfrm>
            <a:off x="2190775" y="5140941"/>
            <a:ext cx="1706137" cy="55756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23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63140" y="1970456"/>
            <a:ext cx="4286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>
                <a:latin typeface="Arial Black" pitchFamily="34" charset="0"/>
              </a:rPr>
              <a:t>Merci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0572">
            <a:off x="1066147" y="3477060"/>
            <a:ext cx="7771729" cy="2163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215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179511" y="6572272"/>
            <a:ext cx="5110945" cy="360610"/>
          </a:xfrm>
        </p:spPr>
        <p:txBody>
          <a:bodyPr/>
          <a:lstStyle/>
          <a:p>
            <a:r>
              <a:rPr lang="fr-FR" dirty="0"/>
              <a:t>JP Decocq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4449996" y="2195398"/>
            <a:ext cx="1912917" cy="1181667"/>
            <a:chOff x="1287463" y="1016794"/>
            <a:chExt cx="6359525" cy="5885667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763713" y="1016794"/>
              <a:ext cx="5195888" cy="5472112"/>
            </a:xfrm>
            <a:prstGeom prst="rect">
              <a:avLst/>
            </a:prstGeom>
            <a:noFill/>
            <a:ln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4189413" y="3775075"/>
              <a:ext cx="144462" cy="1460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1287463" y="5314270"/>
              <a:ext cx="6359525" cy="1379538"/>
              <a:chOff x="811" y="3423"/>
              <a:chExt cx="4006" cy="869"/>
            </a:xfrm>
          </p:grpSpPr>
          <p:sp>
            <p:nvSpPr>
              <p:cNvPr id="9" name="Text Box 10"/>
              <p:cNvSpPr txBox="1">
                <a:spLocks noChangeArrowheads="1"/>
              </p:cNvSpPr>
              <p:nvPr/>
            </p:nvSpPr>
            <p:spPr bwMode="auto">
              <a:xfrm>
                <a:off x="811" y="3521"/>
                <a:ext cx="856" cy="6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fr-FR" altLang="fr-FR" sz="800" b="1" dirty="0">
                    <a:solidFill>
                      <a:srgbClr val="339933"/>
                    </a:solidFill>
                  </a:rPr>
                  <a:t>0%</a:t>
                </a:r>
              </a:p>
            </p:txBody>
          </p:sp>
          <p:sp>
            <p:nvSpPr>
              <p:cNvPr id="10" name="Text Box 11"/>
              <p:cNvSpPr txBox="1">
                <a:spLocks noChangeArrowheads="1"/>
              </p:cNvSpPr>
              <p:nvPr/>
            </p:nvSpPr>
            <p:spPr bwMode="auto">
              <a:xfrm>
                <a:off x="3760" y="3423"/>
                <a:ext cx="1057" cy="8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fr-FR" altLang="fr-FR" sz="800" b="1" dirty="0">
                    <a:solidFill>
                      <a:srgbClr val="339933"/>
                    </a:solidFill>
                  </a:rPr>
                  <a:t>100</a:t>
                </a:r>
                <a:r>
                  <a:rPr lang="fr-FR" altLang="fr-FR" sz="1200" b="1" dirty="0">
                    <a:solidFill>
                      <a:srgbClr val="339933"/>
                    </a:solidFill>
                  </a:rPr>
                  <a:t>%</a:t>
                </a:r>
              </a:p>
            </p:txBody>
          </p:sp>
          <p:sp>
            <p:nvSpPr>
              <p:cNvPr id="12" name="AutoShape 14"/>
              <p:cNvSpPr>
                <a:spLocks noChangeArrowheads="1"/>
              </p:cNvSpPr>
              <p:nvPr/>
            </p:nvSpPr>
            <p:spPr bwMode="auto">
              <a:xfrm rot="13356844">
                <a:off x="1746" y="3521"/>
                <a:ext cx="136" cy="136"/>
              </a:xfrm>
              <a:prstGeom prst="rtTriangle">
                <a:avLst/>
              </a:prstGeom>
              <a:solidFill>
                <a:srgbClr val="339966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3" name="AutoShape 15"/>
              <p:cNvSpPr>
                <a:spLocks noChangeArrowheads="1"/>
              </p:cNvSpPr>
              <p:nvPr/>
            </p:nvSpPr>
            <p:spPr bwMode="auto">
              <a:xfrm rot="13356844">
                <a:off x="2562" y="3521"/>
                <a:ext cx="136" cy="136"/>
              </a:xfrm>
              <a:prstGeom prst="rtTriangle">
                <a:avLst/>
              </a:prstGeom>
              <a:solidFill>
                <a:srgbClr val="339966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" name="AutoShape 16"/>
              <p:cNvSpPr>
                <a:spLocks noChangeArrowheads="1"/>
              </p:cNvSpPr>
              <p:nvPr/>
            </p:nvSpPr>
            <p:spPr bwMode="auto">
              <a:xfrm rot="13356844">
                <a:off x="3424" y="3521"/>
                <a:ext cx="136" cy="136"/>
              </a:xfrm>
              <a:prstGeom prst="rtTriangle">
                <a:avLst/>
              </a:prstGeom>
              <a:solidFill>
                <a:srgbClr val="339966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5" name="Group 25"/>
            <p:cNvGrpSpPr>
              <a:grpSpLocks/>
            </p:cNvGrpSpPr>
            <p:nvPr/>
          </p:nvGrpSpPr>
          <p:grpSpPr bwMode="auto">
            <a:xfrm>
              <a:off x="4856161" y="2205038"/>
              <a:ext cx="1727200" cy="3024187"/>
              <a:chOff x="3107" y="1389"/>
              <a:chExt cx="1088" cy="1905"/>
            </a:xfrm>
          </p:grpSpPr>
          <p:sp>
            <p:nvSpPr>
              <p:cNvPr id="16" name="AutoShape 17"/>
              <p:cNvSpPr>
                <a:spLocks noChangeArrowheads="1"/>
              </p:cNvSpPr>
              <p:nvPr/>
            </p:nvSpPr>
            <p:spPr bwMode="auto">
              <a:xfrm rot="6149239">
                <a:off x="3560" y="2296"/>
                <a:ext cx="136" cy="136"/>
              </a:xfrm>
              <a:prstGeom prst="rtTriangle">
                <a:avLst/>
              </a:prstGeom>
              <a:solidFill>
                <a:srgbClr val="008080"/>
              </a:solidFill>
              <a:ln w="9525">
                <a:solidFill>
                  <a:srgbClr val="00808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7" name="AutoShape 18"/>
              <p:cNvSpPr>
                <a:spLocks noChangeArrowheads="1"/>
              </p:cNvSpPr>
              <p:nvPr/>
            </p:nvSpPr>
            <p:spPr bwMode="auto">
              <a:xfrm rot="6149239">
                <a:off x="4059" y="3158"/>
                <a:ext cx="136" cy="136"/>
              </a:xfrm>
              <a:prstGeom prst="rtTriangle">
                <a:avLst/>
              </a:prstGeom>
              <a:solidFill>
                <a:srgbClr val="008080"/>
              </a:solidFill>
              <a:ln w="9525">
                <a:solidFill>
                  <a:srgbClr val="00808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8" name="AutoShape 19"/>
              <p:cNvSpPr>
                <a:spLocks noChangeArrowheads="1"/>
              </p:cNvSpPr>
              <p:nvPr/>
            </p:nvSpPr>
            <p:spPr bwMode="auto">
              <a:xfrm rot="6149239">
                <a:off x="3107" y="1389"/>
                <a:ext cx="136" cy="136"/>
              </a:xfrm>
              <a:prstGeom prst="rtTriangle">
                <a:avLst/>
              </a:prstGeom>
              <a:solidFill>
                <a:srgbClr val="008080"/>
              </a:solidFill>
              <a:ln w="9525">
                <a:solidFill>
                  <a:srgbClr val="00808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9" name="Group 26"/>
            <p:cNvGrpSpPr>
              <a:grpSpLocks/>
            </p:cNvGrpSpPr>
            <p:nvPr/>
          </p:nvGrpSpPr>
          <p:grpSpPr bwMode="auto">
            <a:xfrm>
              <a:off x="2370813" y="1989138"/>
              <a:ext cx="1655763" cy="2951162"/>
              <a:chOff x="1610" y="1253"/>
              <a:chExt cx="1043" cy="1859"/>
            </a:xfrm>
          </p:grpSpPr>
          <p:sp>
            <p:nvSpPr>
              <p:cNvPr id="20" name="AutoShape 21"/>
              <p:cNvSpPr>
                <a:spLocks noChangeArrowheads="1"/>
              </p:cNvSpPr>
              <p:nvPr/>
            </p:nvSpPr>
            <p:spPr bwMode="auto">
              <a:xfrm rot="-882786">
                <a:off x="1610" y="2976"/>
                <a:ext cx="136" cy="136"/>
              </a:xfrm>
              <a:prstGeom prst="rtTriangle">
                <a:avLst/>
              </a:prstGeom>
              <a:solidFill>
                <a:srgbClr val="996633"/>
              </a:solidFill>
              <a:ln w="9525">
                <a:solidFill>
                  <a:srgbClr val="9966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1" name="AutoShape 22"/>
              <p:cNvSpPr>
                <a:spLocks noChangeArrowheads="1"/>
              </p:cNvSpPr>
              <p:nvPr/>
            </p:nvSpPr>
            <p:spPr bwMode="auto">
              <a:xfrm rot="-882786">
                <a:off x="2517" y="1253"/>
                <a:ext cx="136" cy="136"/>
              </a:xfrm>
              <a:prstGeom prst="rtTriangle">
                <a:avLst/>
              </a:prstGeom>
              <a:solidFill>
                <a:srgbClr val="996633"/>
              </a:solidFill>
              <a:ln w="9525">
                <a:solidFill>
                  <a:srgbClr val="9966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2" name="AutoShape 23"/>
              <p:cNvSpPr>
                <a:spLocks noChangeArrowheads="1"/>
              </p:cNvSpPr>
              <p:nvPr/>
            </p:nvSpPr>
            <p:spPr bwMode="auto">
              <a:xfrm rot="-882786">
                <a:off x="2064" y="2115"/>
                <a:ext cx="136" cy="136"/>
              </a:xfrm>
              <a:prstGeom prst="rtTriangle">
                <a:avLst/>
              </a:prstGeom>
              <a:solidFill>
                <a:srgbClr val="996633"/>
              </a:solidFill>
              <a:ln w="9525">
                <a:solidFill>
                  <a:srgbClr val="9966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H="1" flipV="1">
              <a:off x="3981450" y="3381375"/>
              <a:ext cx="215900" cy="3603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 flipV="1">
              <a:off x="4427538" y="3500438"/>
              <a:ext cx="649287" cy="3127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5857424" y="2849095"/>
              <a:ext cx="1414723" cy="95636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200" b="1" dirty="0"/>
                <a:t>Délai</a:t>
              </a: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2012367" y="2918323"/>
              <a:ext cx="1373621" cy="95636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200" b="1" dirty="0"/>
                <a:t>Coût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3728319" y="5946098"/>
              <a:ext cx="1813409" cy="95636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200" b="1" dirty="0"/>
                <a:t>Qualité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423900" y="3283509"/>
              <a:ext cx="877444" cy="564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73441" y="3196370"/>
              <a:ext cx="438722" cy="564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355" y="2240622"/>
            <a:ext cx="2413570" cy="1383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123" y="2079195"/>
            <a:ext cx="2116402" cy="146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77" y="2666063"/>
            <a:ext cx="1335415" cy="69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" descr="http://brucemctague.com/wp-content/uploads/2011/04/mass-customization_car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769" y="877408"/>
            <a:ext cx="1607829" cy="116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430" y="879165"/>
            <a:ext cx="1977095" cy="1162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21" y="3540983"/>
            <a:ext cx="3932659" cy="2855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 34" descr="cim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7609" y="3653340"/>
            <a:ext cx="3842316" cy="2743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Connecteur droit 32"/>
          <p:cNvCxnSpPr/>
          <p:nvPr/>
        </p:nvCxnSpPr>
        <p:spPr>
          <a:xfrm>
            <a:off x="4419600" y="1008961"/>
            <a:ext cx="0" cy="5131644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14" y="1927764"/>
            <a:ext cx="1270512" cy="684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7" y="1051088"/>
            <a:ext cx="1909023" cy="395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25352"/>
            <a:ext cx="2328862" cy="1264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itre 5"/>
          <p:cNvSpPr>
            <a:spLocks noGrp="1"/>
          </p:cNvSpPr>
          <p:nvPr>
            <p:ph type="ctrTitle"/>
          </p:nvPr>
        </p:nvSpPr>
        <p:spPr>
          <a:xfrm>
            <a:off x="228601" y="142852"/>
            <a:ext cx="6486098" cy="434479"/>
          </a:xfrm>
        </p:spPr>
        <p:txBody>
          <a:bodyPr/>
          <a:lstStyle/>
          <a:p>
            <a:pPr algn="ctr"/>
            <a:r>
              <a:rPr lang="fr-FR" b="1" dirty="0"/>
              <a:t>Programme de formation OGI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208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0371" y="10668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1. Se rapprocher du nombre optimal :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600" y="1774371"/>
            <a:ext cx="6945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Méthode d’équilibrage précédente : les temps d’attente d’un process ne peuvent pas être exploités par les autres process :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87286" y="3080657"/>
            <a:ext cx="667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1.1 : Affiner les temps d’operations par la décomposition (ordre de grandeur = 1s) pour mieux “remplir chaque process…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87286" y="4528457"/>
            <a:ext cx="6335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1.2. Implanter les machines pour “dissocier” l’affectation des process des contraintes de sequence des opérateurs.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98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57200" y="1295399"/>
            <a:ext cx="6335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1.2. Implanter les machines pour “dissocier” l’affectation des process des contraintes de sequence des opérateurs.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6273" y="2575932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10</a:t>
            </a:r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126272" y="4177990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10</a:t>
            </a: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48108" y="2575932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20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969943" y="2575931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3</a:t>
            </a:r>
            <a:r>
              <a:rPr lang="en-GB" smtClean="0"/>
              <a:t>0</a:t>
            </a: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973662" y="4177989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3</a:t>
            </a:r>
            <a:r>
              <a:rPr lang="en-GB" smtClean="0"/>
              <a:t>0</a:t>
            </a: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088997" y="4177989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20</a:t>
            </a:r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14876" y="2575930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40</a:t>
            </a:r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667693" y="4657489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40</a:t>
            </a:r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813613" y="2575930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50</a:t>
            </a: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758546" y="2575929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60</a:t>
            </a: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088997" y="5111923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60</a:t>
            </a:r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969942" y="5116587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50</a:t>
            </a:r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680381" y="2575928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70</a:t>
            </a:r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126271" y="5111923"/>
            <a:ext cx="680225" cy="379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70</a:t>
            </a:r>
            <a:endParaRPr lang="en-GB"/>
          </a:p>
        </p:txBody>
      </p:sp>
      <p:cxnSp>
        <p:nvCxnSpPr>
          <p:cNvPr id="19" name="Connecteur droit avec flèche 18"/>
          <p:cNvCxnSpPr/>
          <p:nvPr/>
        </p:nvCxnSpPr>
        <p:spPr>
          <a:xfrm flipV="1">
            <a:off x="1126271" y="3189249"/>
            <a:ext cx="6523466" cy="44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rme libre 19"/>
          <p:cNvSpPr/>
          <p:nvPr/>
        </p:nvSpPr>
        <p:spPr>
          <a:xfrm>
            <a:off x="1137424" y="4686501"/>
            <a:ext cx="2345412" cy="355152"/>
          </a:xfrm>
          <a:custGeom>
            <a:avLst/>
            <a:gdLst>
              <a:gd name="connsiteX0" fmla="*/ 0 w 2345412"/>
              <a:gd name="connsiteY0" fmla="*/ 63919 h 355152"/>
              <a:gd name="connsiteX1" fmla="*/ 55756 w 2345412"/>
              <a:gd name="connsiteY1" fmla="*/ 75070 h 355152"/>
              <a:gd name="connsiteX2" fmla="*/ 189571 w 2345412"/>
              <a:gd name="connsiteY2" fmla="*/ 52767 h 355152"/>
              <a:gd name="connsiteX3" fmla="*/ 312235 w 2345412"/>
              <a:gd name="connsiteY3" fmla="*/ 41616 h 355152"/>
              <a:gd name="connsiteX4" fmla="*/ 1304693 w 2345412"/>
              <a:gd name="connsiteY4" fmla="*/ 19314 h 355152"/>
              <a:gd name="connsiteX5" fmla="*/ 1750742 w 2345412"/>
              <a:gd name="connsiteY5" fmla="*/ 8162 h 355152"/>
              <a:gd name="connsiteX6" fmla="*/ 2129883 w 2345412"/>
              <a:gd name="connsiteY6" fmla="*/ 19314 h 355152"/>
              <a:gd name="connsiteX7" fmla="*/ 2207942 w 2345412"/>
              <a:gd name="connsiteY7" fmla="*/ 52767 h 355152"/>
              <a:gd name="connsiteX8" fmla="*/ 2241396 w 2345412"/>
              <a:gd name="connsiteY8" fmla="*/ 63919 h 355152"/>
              <a:gd name="connsiteX9" fmla="*/ 2297152 w 2345412"/>
              <a:gd name="connsiteY9" fmla="*/ 86221 h 355152"/>
              <a:gd name="connsiteX10" fmla="*/ 2308303 w 2345412"/>
              <a:gd name="connsiteY10" fmla="*/ 119675 h 355152"/>
              <a:gd name="connsiteX11" fmla="*/ 2341756 w 2345412"/>
              <a:gd name="connsiteY11" fmla="*/ 153128 h 355152"/>
              <a:gd name="connsiteX12" fmla="*/ 1795347 w 2345412"/>
              <a:gd name="connsiteY12" fmla="*/ 275792 h 355152"/>
              <a:gd name="connsiteX13" fmla="*/ 1661532 w 2345412"/>
              <a:gd name="connsiteY13" fmla="*/ 298094 h 355152"/>
              <a:gd name="connsiteX14" fmla="*/ 1583474 w 2345412"/>
              <a:gd name="connsiteY14" fmla="*/ 320397 h 355152"/>
              <a:gd name="connsiteX15" fmla="*/ 847493 w 2345412"/>
              <a:gd name="connsiteY15" fmla="*/ 331548 h 355152"/>
              <a:gd name="connsiteX16" fmla="*/ 223025 w 2345412"/>
              <a:gd name="connsiteY16" fmla="*/ 342699 h 355152"/>
              <a:gd name="connsiteX17" fmla="*/ 111513 w 2345412"/>
              <a:gd name="connsiteY17" fmla="*/ 309245 h 355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345412" h="355152">
                <a:moveTo>
                  <a:pt x="0" y="63919"/>
                </a:moveTo>
                <a:cubicBezTo>
                  <a:pt x="18585" y="67636"/>
                  <a:pt x="36803" y="75070"/>
                  <a:pt x="55756" y="75070"/>
                </a:cubicBezTo>
                <a:cubicBezTo>
                  <a:pt x="188359" y="75070"/>
                  <a:pt x="101479" y="64513"/>
                  <a:pt x="189571" y="52767"/>
                </a:cubicBezTo>
                <a:cubicBezTo>
                  <a:pt x="230267" y="47341"/>
                  <a:pt x="271347" y="45333"/>
                  <a:pt x="312235" y="41616"/>
                </a:cubicBezTo>
                <a:cubicBezTo>
                  <a:pt x="664224" y="-46381"/>
                  <a:pt x="324079" y="35004"/>
                  <a:pt x="1304693" y="19314"/>
                </a:cubicBezTo>
                <a:lnTo>
                  <a:pt x="1750742" y="8162"/>
                </a:lnTo>
                <a:cubicBezTo>
                  <a:pt x="1877122" y="11879"/>
                  <a:pt x="2003632" y="12489"/>
                  <a:pt x="2129883" y="19314"/>
                </a:cubicBezTo>
                <a:cubicBezTo>
                  <a:pt x="2149834" y="20392"/>
                  <a:pt x="2194222" y="46887"/>
                  <a:pt x="2207942" y="52767"/>
                </a:cubicBezTo>
                <a:cubicBezTo>
                  <a:pt x="2218746" y="57397"/>
                  <a:pt x="2230390" y="59792"/>
                  <a:pt x="2241396" y="63919"/>
                </a:cubicBezTo>
                <a:cubicBezTo>
                  <a:pt x="2260138" y="70947"/>
                  <a:pt x="2278567" y="78787"/>
                  <a:pt x="2297152" y="86221"/>
                </a:cubicBezTo>
                <a:cubicBezTo>
                  <a:pt x="2300869" y="97372"/>
                  <a:pt x="2301783" y="109895"/>
                  <a:pt x="2308303" y="119675"/>
                </a:cubicBezTo>
                <a:cubicBezTo>
                  <a:pt x="2317050" y="132796"/>
                  <a:pt x="2339358" y="137541"/>
                  <a:pt x="2341756" y="153128"/>
                </a:cubicBezTo>
                <a:cubicBezTo>
                  <a:pt x="2385995" y="440688"/>
                  <a:pt x="2018512" y="271142"/>
                  <a:pt x="1795347" y="275792"/>
                </a:cubicBezTo>
                <a:cubicBezTo>
                  <a:pt x="1722944" y="284842"/>
                  <a:pt x="1718838" y="281721"/>
                  <a:pt x="1661532" y="298094"/>
                </a:cubicBezTo>
                <a:cubicBezTo>
                  <a:pt x="1641647" y="303775"/>
                  <a:pt x="1602834" y="319844"/>
                  <a:pt x="1583474" y="320397"/>
                </a:cubicBezTo>
                <a:cubicBezTo>
                  <a:pt x="1338219" y="327404"/>
                  <a:pt x="1092820" y="327831"/>
                  <a:pt x="847493" y="331548"/>
                </a:cubicBezTo>
                <a:cubicBezTo>
                  <a:pt x="503237" y="360235"/>
                  <a:pt x="613550" y="361295"/>
                  <a:pt x="223025" y="342699"/>
                </a:cubicBezTo>
                <a:cubicBezTo>
                  <a:pt x="104116" y="337037"/>
                  <a:pt x="111513" y="367665"/>
                  <a:pt x="111513" y="309245"/>
                </a:cubicBez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311791"/>
              </p:ext>
            </p:extLst>
          </p:nvPr>
        </p:nvGraphicFramePr>
        <p:xfrm>
          <a:off x="5296828" y="3380717"/>
          <a:ext cx="323385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928">
                  <a:extLst>
                    <a:ext uri="{9D8B030D-6E8A-4147-A177-3AD203B41FA5}">
                      <a16:colId xmlns:a16="http://schemas.microsoft.com/office/drawing/2014/main" val="521695615"/>
                    </a:ext>
                  </a:extLst>
                </a:gridCol>
                <a:gridCol w="1616928">
                  <a:extLst>
                    <a:ext uri="{9D8B030D-6E8A-4147-A177-3AD203B41FA5}">
                      <a16:colId xmlns:a16="http://schemas.microsoft.com/office/drawing/2014/main" val="2907514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Operation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Tps (s)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121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25s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146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20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30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826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30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25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881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40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20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918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50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15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345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60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30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11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mtClean="0"/>
                        <a:t>70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35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592001"/>
                  </a:ext>
                </a:extLst>
              </a:tr>
            </a:tbl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998030" y="5655834"/>
            <a:ext cx="3475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Avec un Tps ouverture de 450 ‘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2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57200" y="1059366"/>
            <a:ext cx="79285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Etablir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 les efficiences atteignables par la métode précédente avec des demandes quotidiennes de :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150 pieces  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300 pieces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450 pieces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57561" y="4036741"/>
            <a:ext cx="7660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Puis établir les efficiences réalisables avec une implantation type “ligne en U”.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black">
          <a:xfrm>
            <a:off x="76200" y="620713"/>
            <a:ext cx="8823325" cy="525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endParaRPr lang="en-US" altLang="ja-JP" sz="1800" u="sng" dirty="0">
              <a:latin typeface="Arial" charset="0"/>
              <a:ea typeface="ＭＳ Ｐゴシック" pitchFamily="50" charset="-128"/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altLang="ja-JP" sz="1800" u="sng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50" charset="-128"/>
            </a:endParaRPr>
          </a:p>
          <a:p>
            <a:pPr marL="285750" indent="-285750" eaLnBrk="1" hangingPunct="1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endParaRPr lang="en-US" altLang="ja-JP" sz="1800" dirty="0">
              <a:latin typeface="Arial" charset="0"/>
              <a:ea typeface="ＭＳ Ｐゴシック" pitchFamily="50" charset="-128"/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altLang="ja-JP" sz="1800" dirty="0"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788" y="1477963"/>
            <a:ext cx="304958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1882775"/>
            <a:ext cx="5427662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346075" y="820738"/>
            <a:ext cx="8547100" cy="520700"/>
          </a:xfrm>
          <a:prstGeom prst="rect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marL="479425" indent="-479425">
              <a:lnSpc>
                <a:spcPct val="125000"/>
              </a:lnSpc>
              <a:spcAft>
                <a:spcPct val="50000"/>
              </a:spcAft>
              <a:buSzPct val="100000"/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25000"/>
              </a:lnSpc>
              <a:spcAft>
                <a:spcPct val="50000"/>
              </a:spcAft>
              <a:buSzPct val="100000"/>
              <a:buChar char="-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25000"/>
              </a:lnSpc>
              <a:spcAft>
                <a:spcPct val="50000"/>
              </a:spcAft>
              <a:buSzPct val="100000"/>
              <a:buChar char="›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25000"/>
              </a:lnSpc>
              <a:spcAft>
                <a:spcPct val="50000"/>
              </a:spcAft>
              <a:buSzPct val="100000"/>
              <a:buFont typeface="Times" panose="02020603050405020304" pitchFamily="18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25000"/>
              </a:lnSpc>
              <a:spcAft>
                <a:spcPct val="50000"/>
              </a:spcAft>
              <a:buSzPct val="100000"/>
              <a:buChar char="-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50000"/>
              </a:spcAft>
              <a:buSzPct val="100000"/>
              <a:buChar char="-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50000"/>
              </a:spcAft>
              <a:buSzPct val="100000"/>
              <a:buChar char="-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50000"/>
              </a:spcAft>
              <a:buSzPct val="100000"/>
              <a:buChar char="-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50000"/>
              </a:spcAft>
              <a:buSzPct val="100000"/>
              <a:buChar char="-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>
                <a:srgbClr val="FC0404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fr-BE" altLang="ja-JP" sz="2400" b="1" smtClean="0"/>
              <a:t>Application : </a:t>
            </a:r>
            <a:endParaRPr lang="en-GB" altLang="ja-JP" sz="2400" b="1" dirty="0" smtClean="0"/>
          </a:p>
        </p:txBody>
      </p:sp>
      <p:graphicFrame>
        <p:nvGraphicFramePr>
          <p:cNvPr id="7" name="Table 1"/>
          <p:cNvGraphicFramePr>
            <a:graphicFrameLocks noGrp="1"/>
          </p:cNvGraphicFramePr>
          <p:nvPr/>
        </p:nvGraphicFramePr>
        <p:xfrm>
          <a:off x="155575" y="1920875"/>
          <a:ext cx="2984500" cy="4818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58">
                <a:tc>
                  <a:txBody>
                    <a:bodyPr/>
                    <a:lstStyle/>
                    <a:p>
                      <a:pPr algn="ctr"/>
                      <a:r>
                        <a:rPr lang="fr-BE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Takt</a:t>
                      </a:r>
                      <a:r>
                        <a:rPr lang="fr-B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Time (s/part)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Sigma C/T</a:t>
                      </a:r>
                    </a:p>
                    <a:p>
                      <a:pPr algn="ctr"/>
                      <a:r>
                        <a:rPr lang="fr-B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(s)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Ideal</a:t>
                      </a:r>
                      <a:r>
                        <a:rPr lang="fr-B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BE" sz="12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Qty</a:t>
                      </a:r>
                      <a:r>
                        <a:rPr lang="fr-B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BE" sz="12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operators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975"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2606"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423"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712092"/>
              </p:ext>
            </p:extLst>
          </p:nvPr>
        </p:nvGraphicFramePr>
        <p:xfrm>
          <a:off x="6162675" y="1936750"/>
          <a:ext cx="2879725" cy="478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09">
                <a:tc>
                  <a:txBody>
                    <a:bodyPr/>
                    <a:lstStyle/>
                    <a:p>
                      <a:pPr algn="ctr"/>
                      <a:r>
                        <a:rPr lang="fr-BE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Yamazumi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1" marR="91421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6049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1" marR="91421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6049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1" marR="91421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0605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1" marR="91421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6078538" y="2449513"/>
            <a:ext cx="2863850" cy="1425575"/>
            <a:chOff x="6078538" y="2449741"/>
            <a:chExt cx="2864569" cy="1425347"/>
          </a:xfrm>
        </p:grpSpPr>
        <p:sp>
          <p:nvSpPr>
            <p:cNvPr id="10" name="Rectangle 109"/>
            <p:cNvSpPr>
              <a:spLocks noChangeArrowheads="1"/>
            </p:cNvSpPr>
            <p:nvPr/>
          </p:nvSpPr>
          <p:spPr bwMode="auto">
            <a:xfrm>
              <a:off x="6496049" y="2717801"/>
              <a:ext cx="465138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11" name="Rectangle 120"/>
            <p:cNvSpPr>
              <a:spLocks noChangeArrowheads="1"/>
            </p:cNvSpPr>
            <p:nvPr/>
          </p:nvSpPr>
          <p:spPr bwMode="auto">
            <a:xfrm>
              <a:off x="6384925" y="2717007"/>
              <a:ext cx="2495550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12" name="Rectangle 124"/>
            <p:cNvSpPr>
              <a:spLocks noChangeArrowheads="1"/>
            </p:cNvSpPr>
            <p:nvPr/>
          </p:nvSpPr>
          <p:spPr bwMode="auto">
            <a:xfrm>
              <a:off x="6505575" y="3636963"/>
              <a:ext cx="465138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13" name="Rectangle 125"/>
            <p:cNvSpPr>
              <a:spLocks noChangeArrowheads="1"/>
            </p:cNvSpPr>
            <p:nvPr/>
          </p:nvSpPr>
          <p:spPr bwMode="auto">
            <a:xfrm>
              <a:off x="6384925" y="3722688"/>
              <a:ext cx="2346325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pic>
          <p:nvPicPr>
            <p:cNvPr id="14" name="Picture 13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0025" y="3743325"/>
              <a:ext cx="360363" cy="131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4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6019" y="2503260"/>
              <a:ext cx="233362" cy="8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2"/>
            <p:cNvSpPr txBox="1">
              <a:spLocks noChangeArrowheads="1"/>
            </p:cNvSpPr>
            <p:nvPr/>
          </p:nvSpPr>
          <p:spPr bwMode="auto">
            <a:xfrm>
              <a:off x="7887568" y="2449741"/>
              <a:ext cx="105553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fr-BE" altLang="en-US" sz="800"/>
                <a:t>Takt Time=180s</a:t>
              </a:r>
              <a:endParaRPr lang="en-GB" altLang="en-US" sz="800"/>
            </a:p>
          </p:txBody>
        </p:sp>
        <p:cxnSp>
          <p:nvCxnSpPr>
            <p:cNvPr id="17" name="Straight Connector 4"/>
            <p:cNvCxnSpPr>
              <a:cxnSpLocks noChangeShapeType="1"/>
            </p:cNvCxnSpPr>
            <p:nvPr/>
          </p:nvCxnSpPr>
          <p:spPr bwMode="auto">
            <a:xfrm flipH="1">
              <a:off x="6372200" y="2689225"/>
              <a:ext cx="9525" cy="10541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TextBox 125"/>
            <p:cNvSpPr txBox="1">
              <a:spLocks noChangeArrowheads="1"/>
            </p:cNvSpPr>
            <p:nvPr/>
          </p:nvSpPr>
          <p:spPr bwMode="auto">
            <a:xfrm>
              <a:off x="6078538" y="2611210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fr-BE" altLang="en-US" sz="800"/>
                <a:t>180</a:t>
              </a:r>
              <a:endParaRPr lang="en-GB" altLang="en-US" sz="800"/>
            </a:p>
          </p:txBody>
        </p:sp>
        <p:cxnSp>
          <p:nvCxnSpPr>
            <p:cNvPr id="19" name="Straight Connector 7"/>
            <p:cNvCxnSpPr>
              <a:cxnSpLocks noChangeShapeType="1"/>
            </p:cNvCxnSpPr>
            <p:nvPr/>
          </p:nvCxnSpPr>
          <p:spPr bwMode="auto">
            <a:xfrm flipV="1">
              <a:off x="6505575" y="2727326"/>
              <a:ext cx="7938" cy="995363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29"/>
            <p:cNvCxnSpPr>
              <a:cxnSpLocks noChangeShapeType="1"/>
            </p:cNvCxnSpPr>
            <p:nvPr/>
          </p:nvCxnSpPr>
          <p:spPr bwMode="auto">
            <a:xfrm flipV="1">
              <a:off x="6961213" y="2721669"/>
              <a:ext cx="7938" cy="995363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10"/>
            <p:cNvCxnSpPr>
              <a:cxnSpLocks noChangeShapeType="1"/>
            </p:cNvCxnSpPr>
            <p:nvPr/>
          </p:nvCxnSpPr>
          <p:spPr bwMode="auto">
            <a:xfrm>
              <a:off x="6523038" y="2717007"/>
              <a:ext cx="457200" cy="10319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" name="TextBox 132"/>
            <p:cNvSpPr txBox="1">
              <a:spLocks noChangeArrowheads="1"/>
            </p:cNvSpPr>
            <p:nvPr/>
          </p:nvSpPr>
          <p:spPr bwMode="auto">
            <a:xfrm>
              <a:off x="6097663" y="3096658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90</a:t>
              </a:r>
              <a:endParaRPr lang="en-GB" altLang="en-US" sz="800"/>
            </a:p>
          </p:txBody>
        </p:sp>
        <p:sp>
          <p:nvSpPr>
            <p:cNvPr id="23" name="TextBox 133"/>
            <p:cNvSpPr txBox="1">
              <a:spLocks noChangeArrowheads="1"/>
            </p:cNvSpPr>
            <p:nvPr/>
          </p:nvSpPr>
          <p:spPr bwMode="auto">
            <a:xfrm>
              <a:off x="6084168" y="3285674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60</a:t>
              </a:r>
              <a:endParaRPr lang="en-GB" altLang="en-US" sz="800"/>
            </a:p>
          </p:txBody>
        </p:sp>
        <p:sp>
          <p:nvSpPr>
            <p:cNvPr id="24" name="TextBox 134"/>
            <p:cNvSpPr txBox="1">
              <a:spLocks noChangeArrowheads="1"/>
            </p:cNvSpPr>
            <p:nvPr/>
          </p:nvSpPr>
          <p:spPr bwMode="auto">
            <a:xfrm>
              <a:off x="6098815" y="3458032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30</a:t>
              </a:r>
              <a:endParaRPr lang="en-GB" altLang="en-US" sz="800"/>
            </a:p>
          </p:txBody>
        </p:sp>
        <p:sp>
          <p:nvSpPr>
            <p:cNvPr id="25" name="TextBox 135"/>
            <p:cNvSpPr txBox="1">
              <a:spLocks noChangeArrowheads="1"/>
            </p:cNvSpPr>
            <p:nvPr/>
          </p:nvSpPr>
          <p:spPr bwMode="auto">
            <a:xfrm>
              <a:off x="6081428" y="2925312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120</a:t>
              </a:r>
              <a:endParaRPr lang="en-GB" altLang="en-US" sz="800"/>
            </a:p>
          </p:txBody>
        </p:sp>
        <p:sp>
          <p:nvSpPr>
            <p:cNvPr id="26" name="TextBox 136"/>
            <p:cNvSpPr txBox="1">
              <a:spLocks noChangeArrowheads="1"/>
            </p:cNvSpPr>
            <p:nvPr/>
          </p:nvSpPr>
          <p:spPr bwMode="auto">
            <a:xfrm>
              <a:off x="6081428" y="2753519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150</a:t>
              </a:r>
              <a:endParaRPr lang="en-GB" altLang="en-US" sz="800"/>
            </a:p>
          </p:txBody>
        </p:sp>
        <p:sp>
          <p:nvSpPr>
            <p:cNvPr id="27" name="TextBox 137"/>
            <p:cNvSpPr txBox="1">
              <a:spLocks noChangeArrowheads="1"/>
            </p:cNvSpPr>
            <p:nvPr/>
          </p:nvSpPr>
          <p:spPr bwMode="auto">
            <a:xfrm>
              <a:off x="6078538" y="3610432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0</a:t>
              </a:r>
              <a:endParaRPr lang="en-GB" altLang="en-US" sz="800"/>
            </a:p>
          </p:txBody>
        </p:sp>
        <p:cxnSp>
          <p:nvCxnSpPr>
            <p:cNvPr id="28" name="Straight Connector 12"/>
            <p:cNvCxnSpPr>
              <a:cxnSpLocks noChangeShapeType="1"/>
            </p:cNvCxnSpPr>
            <p:nvPr/>
          </p:nvCxnSpPr>
          <p:spPr bwMode="auto">
            <a:xfrm>
              <a:off x="6503481" y="3464383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140"/>
            <p:cNvCxnSpPr>
              <a:cxnSpLocks noChangeShapeType="1"/>
            </p:cNvCxnSpPr>
            <p:nvPr/>
          </p:nvCxnSpPr>
          <p:spPr bwMode="auto">
            <a:xfrm>
              <a:off x="6503481" y="3285674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Straight Connector 141"/>
            <p:cNvCxnSpPr>
              <a:cxnSpLocks noChangeShapeType="1"/>
            </p:cNvCxnSpPr>
            <p:nvPr/>
          </p:nvCxnSpPr>
          <p:spPr bwMode="auto">
            <a:xfrm>
              <a:off x="6495517" y="3140305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142"/>
            <p:cNvCxnSpPr>
              <a:cxnSpLocks noChangeShapeType="1"/>
            </p:cNvCxnSpPr>
            <p:nvPr/>
          </p:nvCxnSpPr>
          <p:spPr bwMode="auto">
            <a:xfrm>
              <a:off x="6513513" y="3033034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Straight Connector 143"/>
            <p:cNvCxnSpPr>
              <a:cxnSpLocks noChangeShapeType="1"/>
            </p:cNvCxnSpPr>
            <p:nvPr/>
          </p:nvCxnSpPr>
          <p:spPr bwMode="auto">
            <a:xfrm>
              <a:off x="6513513" y="2916924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144"/>
            <p:cNvCxnSpPr>
              <a:cxnSpLocks noChangeShapeType="1"/>
            </p:cNvCxnSpPr>
            <p:nvPr/>
          </p:nvCxnSpPr>
          <p:spPr bwMode="auto">
            <a:xfrm>
              <a:off x="6513513" y="2826654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4" name="Straight Connector 15"/>
          <p:cNvCxnSpPr>
            <a:cxnSpLocks noChangeShapeType="1"/>
            <a:stCxn id="11" idx="3"/>
            <a:endCxn id="18" idx="3"/>
          </p:cNvCxnSpPr>
          <p:nvPr/>
        </p:nvCxnSpPr>
        <p:spPr bwMode="auto">
          <a:xfrm flipH="1" flipV="1">
            <a:off x="6453188" y="2719388"/>
            <a:ext cx="2427287" cy="317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5" name="Group 25"/>
          <p:cNvGrpSpPr>
            <a:grpSpLocks/>
          </p:cNvGrpSpPr>
          <p:nvPr/>
        </p:nvGrpSpPr>
        <p:grpSpPr bwMode="auto">
          <a:xfrm>
            <a:off x="6088063" y="3948113"/>
            <a:ext cx="2811462" cy="1381125"/>
            <a:chOff x="6088063" y="3948113"/>
            <a:chExt cx="2811462" cy="1381000"/>
          </a:xfrm>
        </p:grpSpPr>
        <p:sp>
          <p:nvSpPr>
            <p:cNvPr id="36" name="TextBox 155"/>
            <p:cNvSpPr txBox="1">
              <a:spLocks noChangeArrowheads="1"/>
            </p:cNvSpPr>
            <p:nvPr/>
          </p:nvSpPr>
          <p:spPr bwMode="auto">
            <a:xfrm>
              <a:off x="6088063" y="4058449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fr-BE" altLang="en-US" sz="800"/>
                <a:t>180</a:t>
              </a:r>
              <a:endParaRPr lang="en-GB" altLang="en-US" sz="800"/>
            </a:p>
          </p:txBody>
        </p:sp>
        <p:sp>
          <p:nvSpPr>
            <p:cNvPr id="37" name="TextBox 159"/>
            <p:cNvSpPr txBox="1">
              <a:spLocks noChangeArrowheads="1"/>
            </p:cNvSpPr>
            <p:nvPr/>
          </p:nvSpPr>
          <p:spPr bwMode="auto">
            <a:xfrm>
              <a:off x="6107188" y="4543897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90</a:t>
              </a:r>
              <a:endParaRPr lang="en-GB" altLang="en-US" sz="800"/>
            </a:p>
          </p:txBody>
        </p:sp>
        <p:sp>
          <p:nvSpPr>
            <p:cNvPr id="38" name="TextBox 160"/>
            <p:cNvSpPr txBox="1">
              <a:spLocks noChangeArrowheads="1"/>
            </p:cNvSpPr>
            <p:nvPr/>
          </p:nvSpPr>
          <p:spPr bwMode="auto">
            <a:xfrm>
              <a:off x="6093693" y="4732913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60</a:t>
              </a:r>
              <a:endParaRPr lang="en-GB" altLang="en-US" sz="800"/>
            </a:p>
          </p:txBody>
        </p:sp>
        <p:sp>
          <p:nvSpPr>
            <p:cNvPr id="39" name="TextBox 161"/>
            <p:cNvSpPr txBox="1">
              <a:spLocks noChangeArrowheads="1"/>
            </p:cNvSpPr>
            <p:nvPr/>
          </p:nvSpPr>
          <p:spPr bwMode="auto">
            <a:xfrm>
              <a:off x="6108340" y="4905271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30</a:t>
              </a:r>
              <a:endParaRPr lang="en-GB" altLang="en-US" sz="800"/>
            </a:p>
          </p:txBody>
        </p:sp>
        <p:sp>
          <p:nvSpPr>
            <p:cNvPr id="40" name="TextBox 162"/>
            <p:cNvSpPr txBox="1">
              <a:spLocks noChangeArrowheads="1"/>
            </p:cNvSpPr>
            <p:nvPr/>
          </p:nvSpPr>
          <p:spPr bwMode="auto">
            <a:xfrm>
              <a:off x="6090953" y="4372551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120</a:t>
              </a:r>
              <a:endParaRPr lang="en-GB" altLang="en-US" sz="800"/>
            </a:p>
          </p:txBody>
        </p:sp>
        <p:sp>
          <p:nvSpPr>
            <p:cNvPr id="41" name="TextBox 163"/>
            <p:cNvSpPr txBox="1">
              <a:spLocks noChangeArrowheads="1"/>
            </p:cNvSpPr>
            <p:nvPr/>
          </p:nvSpPr>
          <p:spPr bwMode="auto">
            <a:xfrm>
              <a:off x="6090953" y="4200758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150</a:t>
              </a:r>
              <a:endParaRPr lang="en-GB" altLang="en-US" sz="800"/>
            </a:p>
          </p:txBody>
        </p:sp>
        <p:sp>
          <p:nvSpPr>
            <p:cNvPr id="42" name="TextBox 164"/>
            <p:cNvSpPr txBox="1">
              <a:spLocks noChangeArrowheads="1"/>
            </p:cNvSpPr>
            <p:nvPr/>
          </p:nvSpPr>
          <p:spPr bwMode="auto">
            <a:xfrm>
              <a:off x="6088063" y="5057671"/>
              <a:ext cx="3753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fr-BE" altLang="en-US" sz="800"/>
                <a:t>0</a:t>
              </a:r>
              <a:endParaRPr lang="en-GB" altLang="en-US" sz="800"/>
            </a:p>
          </p:txBody>
        </p:sp>
        <p:grpSp>
          <p:nvGrpSpPr>
            <p:cNvPr id="43" name="Group 24"/>
            <p:cNvGrpSpPr>
              <a:grpSpLocks/>
            </p:cNvGrpSpPr>
            <p:nvPr/>
          </p:nvGrpSpPr>
          <p:grpSpPr bwMode="auto">
            <a:xfrm>
              <a:off x="6162675" y="3948113"/>
              <a:ext cx="2736850" cy="1381000"/>
              <a:chOff x="6162675" y="3948113"/>
              <a:chExt cx="2736850" cy="1381000"/>
            </a:xfrm>
          </p:grpSpPr>
          <p:sp>
            <p:nvSpPr>
              <p:cNvPr id="44" name="AutoShape 128"/>
              <p:cNvSpPr>
                <a:spLocks noChangeAspect="1" noChangeArrowheads="1" noTextEdit="1"/>
              </p:cNvSpPr>
              <p:nvPr/>
            </p:nvSpPr>
            <p:spPr bwMode="auto">
              <a:xfrm>
                <a:off x="6162675" y="3948113"/>
                <a:ext cx="2736850" cy="1300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pic>
            <p:nvPicPr>
              <p:cNvPr id="45" name="Picture 14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48525" y="5213226"/>
                <a:ext cx="423863" cy="115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Rectangle 120"/>
              <p:cNvSpPr>
                <a:spLocks noChangeArrowheads="1"/>
              </p:cNvSpPr>
              <p:nvPr/>
            </p:nvSpPr>
            <p:spPr bwMode="auto">
              <a:xfrm>
                <a:off x="6375375" y="4640837"/>
                <a:ext cx="2495550" cy="11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47" name="Rectangle 124"/>
              <p:cNvSpPr>
                <a:spLocks noChangeArrowheads="1"/>
              </p:cNvSpPr>
              <p:nvPr/>
            </p:nvSpPr>
            <p:spPr bwMode="auto">
              <a:xfrm>
                <a:off x="6515100" y="5084202"/>
                <a:ext cx="465138" cy="952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48" name="Rectangle 125"/>
              <p:cNvSpPr>
                <a:spLocks noChangeArrowheads="1"/>
              </p:cNvSpPr>
              <p:nvPr/>
            </p:nvSpPr>
            <p:spPr bwMode="auto">
              <a:xfrm>
                <a:off x="6394450" y="5169927"/>
                <a:ext cx="2346325" cy="952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GB" altLang="en-US"/>
              </a:p>
            </p:txBody>
          </p:sp>
          <p:pic>
            <p:nvPicPr>
              <p:cNvPr id="49" name="Picture 13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59550" y="5190564"/>
                <a:ext cx="360363" cy="1317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0" name="Picture 148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55544" y="3950499"/>
                <a:ext cx="233362" cy="85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" name="TextBox 153"/>
              <p:cNvSpPr txBox="1">
                <a:spLocks noChangeArrowheads="1"/>
              </p:cNvSpPr>
              <p:nvPr/>
            </p:nvSpPr>
            <p:spPr bwMode="auto">
              <a:xfrm>
                <a:off x="7783513" y="4402498"/>
                <a:ext cx="105553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fr-BE" altLang="en-US" sz="800"/>
                  <a:t>Takt Time=90s</a:t>
                </a:r>
                <a:endParaRPr lang="en-GB" altLang="en-US" sz="800"/>
              </a:p>
            </p:txBody>
          </p:sp>
          <p:cxnSp>
            <p:nvCxnSpPr>
              <p:cNvPr id="52" name="Straight Connector 154"/>
              <p:cNvCxnSpPr>
                <a:cxnSpLocks noChangeShapeType="1"/>
              </p:cNvCxnSpPr>
              <p:nvPr/>
            </p:nvCxnSpPr>
            <p:spPr bwMode="auto">
              <a:xfrm flipH="1">
                <a:off x="6381725" y="4136464"/>
                <a:ext cx="9525" cy="105410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3" name="Straight Connector 156"/>
              <p:cNvCxnSpPr>
                <a:cxnSpLocks noChangeShapeType="1"/>
              </p:cNvCxnSpPr>
              <p:nvPr/>
            </p:nvCxnSpPr>
            <p:spPr bwMode="auto">
              <a:xfrm flipH="1" flipV="1">
                <a:off x="6513946" y="4663514"/>
                <a:ext cx="1154" cy="506415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4" name="Straight Connector 157"/>
              <p:cNvCxnSpPr>
                <a:cxnSpLocks noChangeShapeType="1"/>
              </p:cNvCxnSpPr>
              <p:nvPr/>
            </p:nvCxnSpPr>
            <p:spPr bwMode="auto">
              <a:xfrm flipH="1" flipV="1">
                <a:off x="6969124" y="4655419"/>
                <a:ext cx="1614" cy="508853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5" name="Straight Connector 158"/>
              <p:cNvCxnSpPr>
                <a:cxnSpLocks noChangeShapeType="1"/>
              </p:cNvCxnSpPr>
              <p:nvPr/>
            </p:nvCxnSpPr>
            <p:spPr bwMode="auto">
              <a:xfrm>
                <a:off x="6504013" y="4650260"/>
                <a:ext cx="457200" cy="10319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6" name="Straight Connector 165"/>
              <p:cNvCxnSpPr>
                <a:cxnSpLocks noChangeShapeType="1"/>
              </p:cNvCxnSpPr>
              <p:nvPr/>
            </p:nvCxnSpPr>
            <p:spPr bwMode="auto">
              <a:xfrm>
                <a:off x="6513006" y="4911622"/>
                <a:ext cx="46567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7" name="Straight Connector 174"/>
              <p:cNvCxnSpPr>
                <a:cxnSpLocks noChangeShapeType="1"/>
              </p:cNvCxnSpPr>
              <p:nvPr/>
            </p:nvCxnSpPr>
            <p:spPr bwMode="auto">
              <a:xfrm flipH="1" flipV="1">
                <a:off x="6374966" y="4643100"/>
                <a:ext cx="2426567" cy="3632"/>
              </a:xfrm>
              <a:prstGeom prst="line">
                <a:avLst/>
              </a:prstGeom>
              <a:noFill/>
              <a:ln w="38100" algn="ctr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8" name="Straight Connector 175"/>
              <p:cNvCxnSpPr>
                <a:cxnSpLocks noChangeShapeType="1"/>
              </p:cNvCxnSpPr>
              <p:nvPr/>
            </p:nvCxnSpPr>
            <p:spPr bwMode="auto">
              <a:xfrm flipH="1" flipV="1">
                <a:off x="7219156" y="4656610"/>
                <a:ext cx="795" cy="522843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9" name="Straight Connector 176"/>
              <p:cNvCxnSpPr>
                <a:cxnSpLocks noChangeShapeType="1"/>
              </p:cNvCxnSpPr>
              <p:nvPr/>
            </p:nvCxnSpPr>
            <p:spPr bwMode="auto">
              <a:xfrm>
                <a:off x="6516216" y="4656609"/>
                <a:ext cx="46567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0" name="Straight Connector 180"/>
              <p:cNvCxnSpPr>
                <a:cxnSpLocks noChangeShapeType="1"/>
              </p:cNvCxnSpPr>
              <p:nvPr/>
            </p:nvCxnSpPr>
            <p:spPr bwMode="auto">
              <a:xfrm flipH="1" flipV="1">
                <a:off x="7675265" y="4656093"/>
                <a:ext cx="795" cy="522843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1" name="Straight Connector 181"/>
              <p:cNvCxnSpPr>
                <a:cxnSpLocks noChangeShapeType="1"/>
              </p:cNvCxnSpPr>
              <p:nvPr/>
            </p:nvCxnSpPr>
            <p:spPr bwMode="auto">
              <a:xfrm>
                <a:off x="7209595" y="4656610"/>
                <a:ext cx="46567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2" name="Straight Connector 182"/>
              <p:cNvCxnSpPr>
                <a:cxnSpLocks noChangeShapeType="1"/>
              </p:cNvCxnSpPr>
              <p:nvPr/>
            </p:nvCxnSpPr>
            <p:spPr bwMode="auto">
              <a:xfrm>
                <a:off x="7209595" y="5084202"/>
                <a:ext cx="46567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3" name="Straight Connector 183"/>
              <p:cNvCxnSpPr>
                <a:cxnSpLocks noChangeShapeType="1"/>
              </p:cNvCxnSpPr>
              <p:nvPr/>
            </p:nvCxnSpPr>
            <p:spPr bwMode="auto">
              <a:xfrm>
                <a:off x="7219156" y="4949052"/>
                <a:ext cx="46567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4" name="Straight Connector 184"/>
              <p:cNvCxnSpPr>
                <a:cxnSpLocks noChangeShapeType="1"/>
              </p:cNvCxnSpPr>
              <p:nvPr/>
            </p:nvCxnSpPr>
            <p:spPr bwMode="auto">
              <a:xfrm>
                <a:off x="7219156" y="4840635"/>
                <a:ext cx="46567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5" name="TextBox 211"/>
          <p:cNvSpPr txBox="1">
            <a:spLocks noChangeArrowheads="1"/>
          </p:cNvSpPr>
          <p:nvPr/>
        </p:nvSpPr>
        <p:spPr bwMode="auto">
          <a:xfrm>
            <a:off x="6107113" y="5487988"/>
            <a:ext cx="3762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fr-BE" altLang="en-US" sz="800"/>
              <a:t>180</a:t>
            </a:r>
            <a:endParaRPr lang="en-GB" altLang="en-US" sz="800"/>
          </a:p>
        </p:txBody>
      </p:sp>
      <p:sp>
        <p:nvSpPr>
          <p:cNvPr id="66" name="TextBox 212"/>
          <p:cNvSpPr txBox="1">
            <a:spLocks noChangeArrowheads="1"/>
          </p:cNvSpPr>
          <p:nvPr/>
        </p:nvSpPr>
        <p:spPr bwMode="auto">
          <a:xfrm>
            <a:off x="6126163" y="5972175"/>
            <a:ext cx="3762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90</a:t>
            </a:r>
            <a:endParaRPr lang="en-GB" altLang="en-US" sz="800"/>
          </a:p>
        </p:txBody>
      </p:sp>
      <p:sp>
        <p:nvSpPr>
          <p:cNvPr id="67" name="TextBox 213"/>
          <p:cNvSpPr txBox="1">
            <a:spLocks noChangeArrowheads="1"/>
          </p:cNvSpPr>
          <p:nvPr/>
        </p:nvSpPr>
        <p:spPr bwMode="auto">
          <a:xfrm>
            <a:off x="6113463" y="6162675"/>
            <a:ext cx="3746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60</a:t>
            </a:r>
            <a:endParaRPr lang="en-GB" altLang="en-US" sz="800"/>
          </a:p>
        </p:txBody>
      </p:sp>
      <p:sp>
        <p:nvSpPr>
          <p:cNvPr id="68" name="TextBox 214"/>
          <p:cNvSpPr txBox="1">
            <a:spLocks noChangeArrowheads="1"/>
          </p:cNvSpPr>
          <p:nvPr/>
        </p:nvSpPr>
        <p:spPr bwMode="auto">
          <a:xfrm>
            <a:off x="6127750" y="6334125"/>
            <a:ext cx="374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30</a:t>
            </a:r>
            <a:endParaRPr lang="en-GB" altLang="en-US" sz="800"/>
          </a:p>
        </p:txBody>
      </p:sp>
      <p:sp>
        <p:nvSpPr>
          <p:cNvPr id="69" name="TextBox 215"/>
          <p:cNvSpPr txBox="1">
            <a:spLocks noChangeArrowheads="1"/>
          </p:cNvSpPr>
          <p:nvPr/>
        </p:nvSpPr>
        <p:spPr bwMode="auto">
          <a:xfrm>
            <a:off x="6110288" y="5802313"/>
            <a:ext cx="3746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120</a:t>
            </a:r>
            <a:endParaRPr lang="en-GB" altLang="en-US" sz="800"/>
          </a:p>
        </p:txBody>
      </p:sp>
      <p:sp>
        <p:nvSpPr>
          <p:cNvPr id="70" name="TextBox 216"/>
          <p:cNvSpPr txBox="1">
            <a:spLocks noChangeArrowheads="1"/>
          </p:cNvSpPr>
          <p:nvPr/>
        </p:nvSpPr>
        <p:spPr bwMode="auto">
          <a:xfrm>
            <a:off x="6110288" y="5629275"/>
            <a:ext cx="374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150</a:t>
            </a:r>
            <a:endParaRPr lang="en-GB" altLang="en-US" sz="800"/>
          </a:p>
        </p:txBody>
      </p:sp>
      <p:sp>
        <p:nvSpPr>
          <p:cNvPr id="71" name="TextBox 217"/>
          <p:cNvSpPr txBox="1">
            <a:spLocks noChangeArrowheads="1"/>
          </p:cNvSpPr>
          <p:nvPr/>
        </p:nvSpPr>
        <p:spPr bwMode="auto">
          <a:xfrm>
            <a:off x="6107113" y="6486525"/>
            <a:ext cx="3762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BE" altLang="en-US" sz="800"/>
              <a:t>0</a:t>
            </a:r>
            <a:endParaRPr lang="en-GB" altLang="en-US" sz="800"/>
          </a:p>
        </p:txBody>
      </p:sp>
      <p:grpSp>
        <p:nvGrpSpPr>
          <p:cNvPr id="72" name="Group 218"/>
          <p:cNvGrpSpPr>
            <a:grpSpLocks/>
          </p:cNvGrpSpPr>
          <p:nvPr/>
        </p:nvGrpSpPr>
        <p:grpSpPr bwMode="auto">
          <a:xfrm>
            <a:off x="6181725" y="5376863"/>
            <a:ext cx="2736850" cy="1382712"/>
            <a:chOff x="6162675" y="3948113"/>
            <a:chExt cx="2736850" cy="1382587"/>
          </a:xfrm>
        </p:grpSpPr>
        <p:pic>
          <p:nvPicPr>
            <p:cNvPr id="73" name="Picture 9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9226" y="5197675"/>
              <a:ext cx="411493" cy="133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AutoShape 128"/>
            <p:cNvSpPr>
              <a:spLocks noChangeAspect="1" noChangeArrowheads="1" noTextEdit="1"/>
            </p:cNvSpPr>
            <p:nvPr/>
          </p:nvSpPr>
          <p:spPr bwMode="auto">
            <a:xfrm>
              <a:off x="6162675" y="3948113"/>
              <a:ext cx="2736850" cy="1300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pic>
          <p:nvPicPr>
            <p:cNvPr id="75" name="Picture 14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8525" y="5213226"/>
              <a:ext cx="423863" cy="115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" name="Rectangle 120"/>
            <p:cNvSpPr>
              <a:spLocks noChangeArrowheads="1"/>
            </p:cNvSpPr>
            <p:nvPr/>
          </p:nvSpPr>
          <p:spPr bwMode="auto">
            <a:xfrm>
              <a:off x="6394450" y="4859685"/>
              <a:ext cx="2495550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77" name="Rectangle 124"/>
            <p:cNvSpPr>
              <a:spLocks noChangeArrowheads="1"/>
            </p:cNvSpPr>
            <p:nvPr/>
          </p:nvSpPr>
          <p:spPr bwMode="auto">
            <a:xfrm>
              <a:off x="6514641" y="5047091"/>
              <a:ext cx="465138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78" name="Rectangle 125"/>
            <p:cNvSpPr>
              <a:spLocks noChangeArrowheads="1"/>
            </p:cNvSpPr>
            <p:nvPr/>
          </p:nvSpPr>
          <p:spPr bwMode="auto">
            <a:xfrm>
              <a:off x="6394450" y="5169927"/>
              <a:ext cx="2346325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GB" altLang="en-US"/>
            </a:p>
          </p:txBody>
        </p:sp>
        <p:pic>
          <p:nvPicPr>
            <p:cNvPr id="79" name="Picture 13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9550" y="5190564"/>
              <a:ext cx="360363" cy="131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14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5544" y="3950499"/>
              <a:ext cx="233362" cy="8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" name="TextBox 227"/>
            <p:cNvSpPr txBox="1">
              <a:spLocks noChangeArrowheads="1"/>
            </p:cNvSpPr>
            <p:nvPr/>
          </p:nvSpPr>
          <p:spPr bwMode="auto">
            <a:xfrm>
              <a:off x="7818511" y="4582044"/>
              <a:ext cx="105553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fr-BE" altLang="en-US" sz="800"/>
                <a:t>Takt Time=60s</a:t>
              </a:r>
              <a:endParaRPr lang="en-GB" altLang="en-US" sz="800"/>
            </a:p>
          </p:txBody>
        </p:sp>
        <p:cxnSp>
          <p:nvCxnSpPr>
            <p:cNvPr id="82" name="Straight Connector 228"/>
            <p:cNvCxnSpPr>
              <a:cxnSpLocks noChangeShapeType="1"/>
            </p:cNvCxnSpPr>
            <p:nvPr/>
          </p:nvCxnSpPr>
          <p:spPr bwMode="auto">
            <a:xfrm flipH="1">
              <a:off x="6381725" y="4136464"/>
              <a:ext cx="9525" cy="10541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Straight Connector 229"/>
            <p:cNvCxnSpPr>
              <a:cxnSpLocks noChangeShapeType="1"/>
            </p:cNvCxnSpPr>
            <p:nvPr/>
          </p:nvCxnSpPr>
          <p:spPr bwMode="auto">
            <a:xfrm flipV="1">
              <a:off x="6515100" y="4859685"/>
              <a:ext cx="2022" cy="310245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Straight Connector 230"/>
            <p:cNvCxnSpPr>
              <a:cxnSpLocks noChangeShapeType="1"/>
            </p:cNvCxnSpPr>
            <p:nvPr/>
          </p:nvCxnSpPr>
          <p:spPr bwMode="auto">
            <a:xfrm flipH="1" flipV="1">
              <a:off x="6969660" y="4858512"/>
              <a:ext cx="1078" cy="305761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Straight Connector 233"/>
            <p:cNvCxnSpPr>
              <a:cxnSpLocks noChangeShapeType="1"/>
            </p:cNvCxnSpPr>
            <p:nvPr/>
          </p:nvCxnSpPr>
          <p:spPr bwMode="auto">
            <a:xfrm flipH="1" flipV="1">
              <a:off x="6394450" y="4843386"/>
              <a:ext cx="2426567" cy="3632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234"/>
            <p:cNvCxnSpPr>
              <a:cxnSpLocks noChangeShapeType="1"/>
            </p:cNvCxnSpPr>
            <p:nvPr/>
          </p:nvCxnSpPr>
          <p:spPr bwMode="auto">
            <a:xfrm flipV="1">
              <a:off x="7219952" y="4847018"/>
              <a:ext cx="2945" cy="332439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Straight Connector 235"/>
            <p:cNvCxnSpPr>
              <a:cxnSpLocks noChangeShapeType="1"/>
            </p:cNvCxnSpPr>
            <p:nvPr/>
          </p:nvCxnSpPr>
          <p:spPr bwMode="auto">
            <a:xfrm>
              <a:off x="6506896" y="4857035"/>
              <a:ext cx="46567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Straight Connector 236"/>
            <p:cNvCxnSpPr>
              <a:cxnSpLocks noChangeShapeType="1"/>
            </p:cNvCxnSpPr>
            <p:nvPr/>
          </p:nvCxnSpPr>
          <p:spPr bwMode="auto">
            <a:xfrm flipV="1">
              <a:off x="7676061" y="4851297"/>
              <a:ext cx="4985" cy="32764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237"/>
            <p:cNvCxnSpPr>
              <a:cxnSpLocks noChangeShapeType="1"/>
            </p:cNvCxnSpPr>
            <p:nvPr/>
          </p:nvCxnSpPr>
          <p:spPr bwMode="auto">
            <a:xfrm>
              <a:off x="7208496" y="4857035"/>
              <a:ext cx="46567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0" name="Straight Connector 239"/>
            <p:cNvCxnSpPr>
              <a:cxnSpLocks noChangeShapeType="1"/>
            </p:cNvCxnSpPr>
            <p:nvPr/>
          </p:nvCxnSpPr>
          <p:spPr bwMode="auto">
            <a:xfrm>
              <a:off x="7219156" y="5012993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Straight Connector 240"/>
            <p:cNvCxnSpPr>
              <a:cxnSpLocks noChangeShapeType="1"/>
            </p:cNvCxnSpPr>
            <p:nvPr/>
          </p:nvCxnSpPr>
          <p:spPr bwMode="auto">
            <a:xfrm>
              <a:off x="7930542" y="5086386"/>
              <a:ext cx="46567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92" name="Straight Connector 241"/>
          <p:cNvCxnSpPr>
            <a:cxnSpLocks noChangeShapeType="1"/>
          </p:cNvCxnSpPr>
          <p:nvPr/>
        </p:nvCxnSpPr>
        <p:spPr bwMode="auto">
          <a:xfrm>
            <a:off x="7950200" y="6288088"/>
            <a:ext cx="46513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Connector 242"/>
          <p:cNvCxnSpPr>
            <a:cxnSpLocks noChangeShapeType="1"/>
          </p:cNvCxnSpPr>
          <p:nvPr/>
        </p:nvCxnSpPr>
        <p:spPr bwMode="auto">
          <a:xfrm flipV="1">
            <a:off x="7962900" y="6286500"/>
            <a:ext cx="4763" cy="3206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Straight Connector 244"/>
          <p:cNvCxnSpPr>
            <a:cxnSpLocks noChangeShapeType="1"/>
          </p:cNvCxnSpPr>
          <p:nvPr/>
        </p:nvCxnSpPr>
        <p:spPr bwMode="auto">
          <a:xfrm flipV="1">
            <a:off x="8410575" y="6294438"/>
            <a:ext cx="3175" cy="32226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Straight Connector 245"/>
          <p:cNvCxnSpPr>
            <a:cxnSpLocks noChangeShapeType="1"/>
          </p:cNvCxnSpPr>
          <p:nvPr/>
        </p:nvCxnSpPr>
        <p:spPr bwMode="auto">
          <a:xfrm>
            <a:off x="7950200" y="6376988"/>
            <a:ext cx="4651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" name="Rounded Rectangle 100"/>
          <p:cNvSpPr>
            <a:spLocks noChangeArrowheads="1"/>
          </p:cNvSpPr>
          <p:nvPr/>
        </p:nvSpPr>
        <p:spPr bwMode="auto">
          <a:xfrm>
            <a:off x="-1545431" y="4054659"/>
            <a:ext cx="504825" cy="262857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7" name="Rounded Rectangle 257"/>
          <p:cNvSpPr>
            <a:spLocks noChangeArrowheads="1"/>
          </p:cNvSpPr>
          <p:nvPr/>
        </p:nvSpPr>
        <p:spPr bwMode="auto">
          <a:xfrm>
            <a:off x="2440385" y="2563629"/>
            <a:ext cx="504825" cy="3270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8" name="Rounded Rectangle 258"/>
          <p:cNvSpPr>
            <a:spLocks noChangeArrowheads="1"/>
          </p:cNvSpPr>
          <p:nvPr/>
        </p:nvSpPr>
        <p:spPr bwMode="auto">
          <a:xfrm>
            <a:off x="-3642361" y="4540251"/>
            <a:ext cx="2708275" cy="126206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9" name="Rounded Rectangle 259"/>
          <p:cNvSpPr>
            <a:spLocks noChangeArrowheads="1"/>
          </p:cNvSpPr>
          <p:nvPr/>
        </p:nvSpPr>
        <p:spPr bwMode="auto">
          <a:xfrm>
            <a:off x="9739071" y="2496141"/>
            <a:ext cx="2794000" cy="1398587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0" name="Rounded Rectangle 261"/>
          <p:cNvSpPr>
            <a:spLocks noChangeArrowheads="1"/>
          </p:cNvSpPr>
          <p:nvPr/>
        </p:nvSpPr>
        <p:spPr bwMode="auto">
          <a:xfrm>
            <a:off x="-1609725" y="4532975"/>
            <a:ext cx="504825" cy="360363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1" name="Rounded Rectangle 262"/>
          <p:cNvSpPr>
            <a:spLocks noChangeArrowheads="1"/>
          </p:cNvSpPr>
          <p:nvPr/>
        </p:nvSpPr>
        <p:spPr bwMode="auto">
          <a:xfrm>
            <a:off x="1701800" y="3990975"/>
            <a:ext cx="504825" cy="360363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2" name="Rounded Rectangle 263"/>
          <p:cNvSpPr>
            <a:spLocks noChangeArrowheads="1"/>
          </p:cNvSpPr>
          <p:nvPr/>
        </p:nvSpPr>
        <p:spPr bwMode="auto">
          <a:xfrm>
            <a:off x="2447925" y="3998913"/>
            <a:ext cx="504825" cy="36195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3" name="Rounded Rectangle 264"/>
          <p:cNvSpPr>
            <a:spLocks noChangeArrowheads="1"/>
          </p:cNvSpPr>
          <p:nvPr/>
        </p:nvSpPr>
        <p:spPr bwMode="auto">
          <a:xfrm>
            <a:off x="3214687" y="5356798"/>
            <a:ext cx="2711450" cy="1328737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4" name="Rounded Rectangle 265"/>
          <p:cNvSpPr>
            <a:spLocks noChangeArrowheads="1"/>
          </p:cNvSpPr>
          <p:nvPr/>
        </p:nvSpPr>
        <p:spPr bwMode="auto">
          <a:xfrm>
            <a:off x="9909811" y="4136481"/>
            <a:ext cx="2800350" cy="13557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5" name="Rounded Rectangle 267"/>
          <p:cNvSpPr>
            <a:spLocks noChangeArrowheads="1"/>
          </p:cNvSpPr>
          <p:nvPr/>
        </p:nvSpPr>
        <p:spPr bwMode="auto">
          <a:xfrm>
            <a:off x="-894593" y="5955166"/>
            <a:ext cx="498475" cy="379413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6" name="Rounded Rectangle 268"/>
          <p:cNvSpPr>
            <a:spLocks noChangeArrowheads="1"/>
          </p:cNvSpPr>
          <p:nvPr/>
        </p:nvSpPr>
        <p:spPr bwMode="auto">
          <a:xfrm>
            <a:off x="1704975" y="5422900"/>
            <a:ext cx="498475" cy="379413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7" name="Rounded Rectangle 269"/>
          <p:cNvSpPr>
            <a:spLocks noChangeArrowheads="1"/>
          </p:cNvSpPr>
          <p:nvPr/>
        </p:nvSpPr>
        <p:spPr bwMode="auto">
          <a:xfrm>
            <a:off x="2447925" y="5440363"/>
            <a:ext cx="498475" cy="3794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8" name="Rounded Rectangle 270"/>
          <p:cNvSpPr>
            <a:spLocks noChangeArrowheads="1"/>
          </p:cNvSpPr>
          <p:nvPr/>
        </p:nvSpPr>
        <p:spPr bwMode="auto">
          <a:xfrm>
            <a:off x="-3174088" y="2469379"/>
            <a:ext cx="2697163" cy="126365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9" name="Rounded Rectangle 271"/>
          <p:cNvSpPr>
            <a:spLocks noChangeArrowheads="1"/>
          </p:cNvSpPr>
          <p:nvPr/>
        </p:nvSpPr>
        <p:spPr bwMode="auto">
          <a:xfrm>
            <a:off x="6228443" y="5356764"/>
            <a:ext cx="2776537" cy="13747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35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23024" y="992459"/>
            <a:ext cx="4817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2. Eliminer les “fractions de process”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91015" y="1583473"/>
            <a:ext cx="6657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Connecter un nombre plus important de process quand cela est possible pour mieux absorber les fractions :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69201" y="2482263"/>
            <a:ext cx="186769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Pre 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56515" y="2536238"/>
            <a:ext cx="401955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015" y="2536238"/>
            <a:ext cx="28321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60502" y="2493375"/>
            <a:ext cx="148117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1365715" y="2960100"/>
            <a:ext cx="563563" cy="393700"/>
            <a:chOff x="1712" y="2784"/>
            <a:chExt cx="576" cy="344"/>
          </a:xfrm>
        </p:grpSpPr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1" name="Arc 8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2051515" y="2960100"/>
            <a:ext cx="561975" cy="393700"/>
            <a:chOff x="1712" y="2784"/>
            <a:chExt cx="576" cy="344"/>
          </a:xfrm>
        </p:grpSpPr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4" name="Arc 1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2737315" y="2960100"/>
            <a:ext cx="563563" cy="393700"/>
            <a:chOff x="1824" y="1824"/>
            <a:chExt cx="384" cy="248"/>
          </a:xfrm>
        </p:grpSpPr>
        <p:grpSp>
          <p:nvGrpSpPr>
            <p:cNvPr id="16" name="Group 13"/>
            <p:cNvGrpSpPr>
              <a:grpSpLocks/>
            </p:cNvGrpSpPr>
            <p:nvPr/>
          </p:nvGrpSpPr>
          <p:grpSpPr bwMode="auto">
            <a:xfrm>
              <a:off x="1824" y="1824"/>
              <a:ext cx="384" cy="248"/>
              <a:chOff x="1712" y="2784"/>
              <a:chExt cx="576" cy="344"/>
            </a:xfrm>
          </p:grpSpPr>
          <p:sp>
            <p:nvSpPr>
              <p:cNvPr id="18" name="Oval 14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GB" altLang="fr-FR"/>
              </a:p>
            </p:txBody>
          </p:sp>
          <p:sp>
            <p:nvSpPr>
              <p:cNvPr id="19" name="Arc 15"/>
              <p:cNvSpPr>
                <a:spLocks/>
              </p:cNvSpPr>
              <p:nvPr/>
            </p:nvSpPr>
            <p:spPr bwMode="auto">
              <a:xfrm rot="5400000">
                <a:off x="1928" y="2768"/>
                <a:ext cx="144" cy="576"/>
              </a:xfrm>
              <a:custGeom>
                <a:avLst/>
                <a:gdLst>
                  <a:gd name="T0" fmla="*/ 0 w 21600"/>
                  <a:gd name="T1" fmla="*/ 0 h 43199"/>
                  <a:gd name="T2" fmla="*/ 0 w 21600"/>
                  <a:gd name="T3" fmla="*/ 0 h 43199"/>
                  <a:gd name="T4" fmla="*/ 0 w 21600"/>
                  <a:gd name="T5" fmla="*/ 0 h 4319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199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33"/>
                      <a:pt x="12079" y="43063"/>
                      <a:pt x="246" y="43198"/>
                    </a:cubicBezTo>
                  </a:path>
                  <a:path w="21600" h="43199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33"/>
                      <a:pt x="12079" y="43063"/>
                      <a:pt x="246" y="4319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 rot="5400000">
              <a:off x="1960" y="1768"/>
              <a:ext cx="104" cy="216"/>
            </a:xfrm>
            <a:prstGeom prst="moon">
              <a:avLst>
                <a:gd name="adj" fmla="val 875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</p:grp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718515" y="2960100"/>
            <a:ext cx="563563" cy="393700"/>
            <a:chOff x="1712" y="2784"/>
            <a:chExt cx="576" cy="344"/>
          </a:xfrm>
        </p:grpSpPr>
        <p:sp>
          <p:nvSpPr>
            <p:cNvPr id="21" name="Oval 1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2" name="Arc 1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3" name="Group 20"/>
          <p:cNvGrpSpPr>
            <a:grpSpLocks/>
          </p:cNvGrpSpPr>
          <p:nvPr/>
        </p:nvGrpSpPr>
        <p:grpSpPr bwMode="auto">
          <a:xfrm>
            <a:off x="5328115" y="2960100"/>
            <a:ext cx="561975" cy="393700"/>
            <a:chOff x="1712" y="2784"/>
            <a:chExt cx="576" cy="344"/>
          </a:xfrm>
        </p:grpSpPr>
        <p:sp>
          <p:nvSpPr>
            <p:cNvPr id="24" name="Oval 21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5" name="Arc 22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6" name="Group 23"/>
          <p:cNvGrpSpPr>
            <a:grpSpLocks/>
          </p:cNvGrpSpPr>
          <p:nvPr/>
        </p:nvGrpSpPr>
        <p:grpSpPr bwMode="auto">
          <a:xfrm>
            <a:off x="6013915" y="2960100"/>
            <a:ext cx="563563" cy="393700"/>
            <a:chOff x="1712" y="2784"/>
            <a:chExt cx="576" cy="344"/>
          </a:xfrm>
        </p:grpSpPr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8" name="Arc 25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9" name="Group 26"/>
          <p:cNvGrpSpPr>
            <a:grpSpLocks/>
          </p:cNvGrpSpPr>
          <p:nvPr/>
        </p:nvGrpSpPr>
        <p:grpSpPr bwMode="auto">
          <a:xfrm>
            <a:off x="6623515" y="2960100"/>
            <a:ext cx="563563" cy="393700"/>
            <a:chOff x="1712" y="2784"/>
            <a:chExt cx="576" cy="344"/>
          </a:xfrm>
        </p:grpSpPr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31" name="Arc 28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2" name="Group 29"/>
          <p:cNvGrpSpPr>
            <a:grpSpLocks/>
          </p:cNvGrpSpPr>
          <p:nvPr/>
        </p:nvGrpSpPr>
        <p:grpSpPr bwMode="auto">
          <a:xfrm>
            <a:off x="7309315" y="2960100"/>
            <a:ext cx="563563" cy="393700"/>
            <a:chOff x="1824" y="1824"/>
            <a:chExt cx="384" cy="248"/>
          </a:xfrm>
        </p:grpSpPr>
        <p:grpSp>
          <p:nvGrpSpPr>
            <p:cNvPr id="33" name="Group 30"/>
            <p:cNvGrpSpPr>
              <a:grpSpLocks/>
            </p:cNvGrpSpPr>
            <p:nvPr/>
          </p:nvGrpSpPr>
          <p:grpSpPr bwMode="auto">
            <a:xfrm>
              <a:off x="1824" y="1824"/>
              <a:ext cx="384" cy="248"/>
              <a:chOff x="1712" y="2784"/>
              <a:chExt cx="576" cy="344"/>
            </a:xfrm>
          </p:grpSpPr>
          <p:sp>
            <p:nvSpPr>
              <p:cNvPr id="35" name="Oval 31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GB" altLang="fr-FR"/>
              </a:p>
            </p:txBody>
          </p:sp>
          <p:sp>
            <p:nvSpPr>
              <p:cNvPr id="36" name="Arc 32"/>
              <p:cNvSpPr>
                <a:spLocks/>
              </p:cNvSpPr>
              <p:nvPr/>
            </p:nvSpPr>
            <p:spPr bwMode="auto">
              <a:xfrm rot="5400000">
                <a:off x="1928" y="2768"/>
                <a:ext cx="144" cy="576"/>
              </a:xfrm>
              <a:custGeom>
                <a:avLst/>
                <a:gdLst>
                  <a:gd name="T0" fmla="*/ 0 w 21600"/>
                  <a:gd name="T1" fmla="*/ 0 h 43199"/>
                  <a:gd name="T2" fmla="*/ 0 w 21600"/>
                  <a:gd name="T3" fmla="*/ 0 h 43199"/>
                  <a:gd name="T4" fmla="*/ 0 w 21600"/>
                  <a:gd name="T5" fmla="*/ 0 h 4319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199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33"/>
                      <a:pt x="12079" y="43063"/>
                      <a:pt x="246" y="43198"/>
                    </a:cubicBezTo>
                  </a:path>
                  <a:path w="21600" h="43199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33"/>
                      <a:pt x="12079" y="43063"/>
                      <a:pt x="246" y="4319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34" name="AutoShape 33"/>
            <p:cNvSpPr>
              <a:spLocks noChangeArrowheads="1"/>
            </p:cNvSpPr>
            <p:nvPr/>
          </p:nvSpPr>
          <p:spPr bwMode="auto">
            <a:xfrm rot="5400000">
              <a:off x="1960" y="1768"/>
              <a:ext cx="104" cy="216"/>
            </a:xfrm>
            <a:prstGeom prst="moon">
              <a:avLst>
                <a:gd name="adj" fmla="val 875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</p:grp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3423115" y="2993438"/>
            <a:ext cx="422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749765" y="3460163"/>
            <a:ext cx="177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Nb process</a:t>
            </a:r>
            <a:r>
              <a:rPr lang="ja-JP" altLang="en-US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：</a:t>
            </a:r>
            <a:r>
              <a:rPr lang="en-US" altLang="ja-JP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3.4</a:t>
            </a:r>
            <a:endParaRPr lang="ja-JP" altLang="en-US" sz="2000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39" name="Group 85"/>
          <p:cNvGrpSpPr>
            <a:grpSpLocks/>
          </p:cNvGrpSpPr>
          <p:nvPr/>
        </p:nvGrpSpPr>
        <p:grpSpPr bwMode="auto">
          <a:xfrm>
            <a:off x="679915" y="2960100"/>
            <a:ext cx="561975" cy="393700"/>
            <a:chOff x="1712" y="2784"/>
            <a:chExt cx="576" cy="344"/>
          </a:xfrm>
        </p:grpSpPr>
        <p:sp>
          <p:nvSpPr>
            <p:cNvPr id="40" name="Oval 8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41" name="Arc 8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2" name="Group 88"/>
          <p:cNvGrpSpPr>
            <a:grpSpLocks/>
          </p:cNvGrpSpPr>
          <p:nvPr/>
        </p:nvGrpSpPr>
        <p:grpSpPr bwMode="auto">
          <a:xfrm>
            <a:off x="4108915" y="2960100"/>
            <a:ext cx="563563" cy="393700"/>
            <a:chOff x="1712" y="2784"/>
            <a:chExt cx="576" cy="344"/>
          </a:xfrm>
        </p:grpSpPr>
        <p:sp>
          <p:nvSpPr>
            <p:cNvPr id="43" name="Oval 8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44" name="Arc 9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5" name="Text Box 36"/>
          <p:cNvSpPr txBox="1">
            <a:spLocks noChangeArrowheads="1"/>
          </p:cNvSpPr>
          <p:nvPr/>
        </p:nvSpPr>
        <p:spPr bwMode="auto">
          <a:xfrm>
            <a:off x="4926478" y="3468100"/>
            <a:ext cx="19078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Nb process </a:t>
            </a:r>
            <a:r>
              <a:rPr lang="ja-JP" altLang="en-US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：</a:t>
            </a:r>
            <a:r>
              <a:rPr lang="en-US" altLang="ja-JP" sz="200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5.4 </a:t>
            </a:r>
            <a:endParaRPr lang="ja-JP" altLang="en-US" sz="2000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683834" y="3868210"/>
            <a:ext cx="1617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-&gt; 4 process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328115" y="3806502"/>
            <a:ext cx="1617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-&gt; 6 process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4"/>
          <p:cNvSpPr>
            <a:spLocks noChangeArrowheads="1"/>
          </p:cNvSpPr>
          <p:nvPr/>
        </p:nvSpPr>
        <p:spPr bwMode="auto">
          <a:xfrm>
            <a:off x="607684" y="4480158"/>
            <a:ext cx="2557462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49" name="Rectangle 45"/>
          <p:cNvSpPr>
            <a:spLocks noChangeArrowheads="1"/>
          </p:cNvSpPr>
          <p:nvPr/>
        </p:nvSpPr>
        <p:spPr bwMode="auto">
          <a:xfrm>
            <a:off x="3165146" y="4480158"/>
            <a:ext cx="4054475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50" name="Line 46"/>
          <p:cNvSpPr>
            <a:spLocks noChangeShapeType="1"/>
          </p:cNvSpPr>
          <p:nvPr/>
        </p:nvSpPr>
        <p:spPr bwMode="auto">
          <a:xfrm>
            <a:off x="7360909" y="4937358"/>
            <a:ext cx="422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51" name="Group 49"/>
          <p:cNvGrpSpPr>
            <a:grpSpLocks/>
          </p:cNvGrpSpPr>
          <p:nvPr/>
        </p:nvGrpSpPr>
        <p:grpSpPr bwMode="auto">
          <a:xfrm>
            <a:off x="1412546" y="4867508"/>
            <a:ext cx="563563" cy="393700"/>
            <a:chOff x="1712" y="2784"/>
            <a:chExt cx="576" cy="344"/>
          </a:xfrm>
        </p:grpSpPr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53" name="Arc 5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4" name="Group 52"/>
          <p:cNvGrpSpPr>
            <a:grpSpLocks/>
          </p:cNvGrpSpPr>
          <p:nvPr/>
        </p:nvGrpSpPr>
        <p:grpSpPr bwMode="auto">
          <a:xfrm>
            <a:off x="2098346" y="4867508"/>
            <a:ext cx="561975" cy="393700"/>
            <a:chOff x="1712" y="2784"/>
            <a:chExt cx="576" cy="344"/>
          </a:xfrm>
        </p:grpSpPr>
        <p:sp>
          <p:nvSpPr>
            <p:cNvPr id="55" name="Oval 53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56" name="Arc 54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7" name="Group 55"/>
          <p:cNvGrpSpPr>
            <a:grpSpLocks/>
          </p:cNvGrpSpPr>
          <p:nvPr/>
        </p:nvGrpSpPr>
        <p:grpSpPr bwMode="auto">
          <a:xfrm>
            <a:off x="2860346" y="4867508"/>
            <a:ext cx="563563" cy="393700"/>
            <a:chOff x="1712" y="2784"/>
            <a:chExt cx="576" cy="344"/>
          </a:xfrm>
        </p:grpSpPr>
        <p:sp>
          <p:nvSpPr>
            <p:cNvPr id="58" name="Oval 5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59" name="Arc 5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0" name="Group 58"/>
          <p:cNvGrpSpPr>
            <a:grpSpLocks/>
          </p:cNvGrpSpPr>
          <p:nvPr/>
        </p:nvGrpSpPr>
        <p:grpSpPr bwMode="auto">
          <a:xfrm>
            <a:off x="4460546" y="4867508"/>
            <a:ext cx="563563" cy="393700"/>
            <a:chOff x="1712" y="2784"/>
            <a:chExt cx="576" cy="344"/>
          </a:xfrm>
        </p:grpSpPr>
        <p:sp>
          <p:nvSpPr>
            <p:cNvPr id="61" name="Oval 5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62" name="Arc 6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63" name="Oval 61"/>
          <p:cNvSpPr>
            <a:spLocks noChangeArrowheads="1"/>
          </p:cNvSpPr>
          <p:nvPr/>
        </p:nvSpPr>
        <p:spPr bwMode="auto">
          <a:xfrm>
            <a:off x="6625896" y="4861158"/>
            <a:ext cx="328613" cy="3841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64" name="Arc 62"/>
          <p:cNvSpPr>
            <a:spLocks/>
          </p:cNvSpPr>
          <p:nvPr/>
        </p:nvSpPr>
        <p:spPr bwMode="auto">
          <a:xfrm rot="5400000">
            <a:off x="6715590" y="4890527"/>
            <a:ext cx="165100" cy="563562"/>
          </a:xfrm>
          <a:custGeom>
            <a:avLst/>
            <a:gdLst>
              <a:gd name="T0" fmla="*/ 0 w 21600"/>
              <a:gd name="T1" fmla="*/ 0 h 43199"/>
              <a:gd name="T2" fmla="*/ 2147483647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AutoShape 63"/>
          <p:cNvSpPr>
            <a:spLocks noChangeArrowheads="1"/>
          </p:cNvSpPr>
          <p:nvPr/>
        </p:nvSpPr>
        <p:spPr bwMode="auto">
          <a:xfrm rot="5400000">
            <a:off x="6709240" y="4785752"/>
            <a:ext cx="165100" cy="315912"/>
          </a:xfrm>
          <a:prstGeom prst="moon">
            <a:avLst>
              <a:gd name="adj" fmla="val 374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grpSp>
        <p:nvGrpSpPr>
          <p:cNvPr id="66" name="Group 64"/>
          <p:cNvGrpSpPr>
            <a:grpSpLocks/>
          </p:cNvGrpSpPr>
          <p:nvPr/>
        </p:nvGrpSpPr>
        <p:grpSpPr bwMode="auto">
          <a:xfrm>
            <a:off x="5832146" y="4867508"/>
            <a:ext cx="563563" cy="393700"/>
            <a:chOff x="1712" y="2784"/>
            <a:chExt cx="576" cy="344"/>
          </a:xfrm>
        </p:grpSpPr>
        <p:sp>
          <p:nvSpPr>
            <p:cNvPr id="67" name="Oval 6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68" name="Arc 6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9" name="Group 67"/>
          <p:cNvGrpSpPr>
            <a:grpSpLocks/>
          </p:cNvGrpSpPr>
          <p:nvPr/>
        </p:nvGrpSpPr>
        <p:grpSpPr bwMode="auto">
          <a:xfrm>
            <a:off x="5146346" y="4867508"/>
            <a:ext cx="563563" cy="393700"/>
            <a:chOff x="1712" y="2784"/>
            <a:chExt cx="576" cy="344"/>
          </a:xfrm>
        </p:grpSpPr>
        <p:sp>
          <p:nvSpPr>
            <p:cNvPr id="70" name="Oval 6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71" name="Arc 6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2" name="Group 91"/>
          <p:cNvGrpSpPr>
            <a:grpSpLocks/>
          </p:cNvGrpSpPr>
          <p:nvPr/>
        </p:nvGrpSpPr>
        <p:grpSpPr bwMode="auto">
          <a:xfrm>
            <a:off x="726746" y="4867508"/>
            <a:ext cx="563563" cy="393700"/>
            <a:chOff x="1712" y="2784"/>
            <a:chExt cx="576" cy="344"/>
          </a:xfrm>
        </p:grpSpPr>
        <p:sp>
          <p:nvSpPr>
            <p:cNvPr id="73" name="Oval 92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74" name="Arc 93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5" name="Group 94"/>
          <p:cNvGrpSpPr>
            <a:grpSpLocks/>
          </p:cNvGrpSpPr>
          <p:nvPr/>
        </p:nvGrpSpPr>
        <p:grpSpPr bwMode="auto">
          <a:xfrm>
            <a:off x="3774746" y="4867508"/>
            <a:ext cx="563563" cy="393700"/>
            <a:chOff x="1712" y="2784"/>
            <a:chExt cx="576" cy="344"/>
          </a:xfrm>
        </p:grpSpPr>
        <p:sp>
          <p:nvSpPr>
            <p:cNvPr id="76" name="Oval 9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77" name="Arc 9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8" name="Rectangle 2"/>
          <p:cNvSpPr>
            <a:spLocks noChangeArrowheads="1"/>
          </p:cNvSpPr>
          <p:nvPr/>
        </p:nvSpPr>
        <p:spPr bwMode="auto">
          <a:xfrm>
            <a:off x="618190" y="4421421"/>
            <a:ext cx="1911229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Pre 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79" name="Rectangle 5"/>
          <p:cNvSpPr>
            <a:spLocks noChangeArrowheads="1"/>
          </p:cNvSpPr>
          <p:nvPr/>
        </p:nvSpPr>
        <p:spPr bwMode="auto">
          <a:xfrm>
            <a:off x="3246883" y="4421421"/>
            <a:ext cx="148117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80" name="Text Box 36"/>
          <p:cNvSpPr txBox="1">
            <a:spLocks noChangeArrowheads="1"/>
          </p:cNvSpPr>
          <p:nvPr/>
        </p:nvSpPr>
        <p:spPr bwMode="auto">
          <a:xfrm>
            <a:off x="2536496" y="5378683"/>
            <a:ext cx="18437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Nb process</a:t>
            </a:r>
            <a:r>
              <a:rPr lang="ja-JP" altLang="en-US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：</a:t>
            </a:r>
            <a:r>
              <a:rPr lang="en-US" altLang="ja-JP" sz="200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8.8 </a:t>
            </a:r>
            <a:endParaRPr lang="ja-JP" altLang="en-US" sz="2000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1875054" y="5877453"/>
            <a:ext cx="1617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-&gt; 9 process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89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1873" y="992459"/>
            <a:ext cx="7861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Que chaque gain sur les operations se reflete sur l’efficience: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24107" y="1795346"/>
            <a:ext cx="76385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Dans la situation précédente, pour améliorer l’efficience, il faut “0,8 process” en temps d’opérations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En deçà de cette valeur, le nombre de process reste identique.</a:t>
            </a: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Ex: si gain =0,6 process, Nb process =8,2 -&gt; 9.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4"/>
          <p:cNvSpPr>
            <a:spLocks noChangeArrowheads="1"/>
          </p:cNvSpPr>
          <p:nvPr/>
        </p:nvSpPr>
        <p:spPr bwMode="auto">
          <a:xfrm>
            <a:off x="524107" y="3387339"/>
            <a:ext cx="2557462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6" name="Rectangle 45"/>
          <p:cNvSpPr>
            <a:spLocks noChangeArrowheads="1"/>
          </p:cNvSpPr>
          <p:nvPr/>
        </p:nvSpPr>
        <p:spPr bwMode="auto">
          <a:xfrm>
            <a:off x="3081569" y="3387339"/>
            <a:ext cx="4054475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7" name="Line 46"/>
          <p:cNvSpPr>
            <a:spLocks noChangeShapeType="1"/>
          </p:cNvSpPr>
          <p:nvPr/>
        </p:nvSpPr>
        <p:spPr bwMode="auto">
          <a:xfrm>
            <a:off x="7277332" y="3844539"/>
            <a:ext cx="422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1328969" y="3774689"/>
            <a:ext cx="563563" cy="393700"/>
            <a:chOff x="1712" y="2784"/>
            <a:chExt cx="576" cy="344"/>
          </a:xfrm>
        </p:grpSpPr>
        <p:sp>
          <p:nvSpPr>
            <p:cNvPr id="9" name="Oval 5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0" name="Arc 5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2014769" y="3774689"/>
            <a:ext cx="561975" cy="393700"/>
            <a:chOff x="1712" y="2784"/>
            <a:chExt cx="576" cy="344"/>
          </a:xfrm>
        </p:grpSpPr>
        <p:sp>
          <p:nvSpPr>
            <p:cNvPr id="12" name="Oval 53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3" name="Arc 54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" name="Group 55"/>
          <p:cNvGrpSpPr>
            <a:grpSpLocks/>
          </p:cNvGrpSpPr>
          <p:nvPr/>
        </p:nvGrpSpPr>
        <p:grpSpPr bwMode="auto">
          <a:xfrm>
            <a:off x="2776769" y="3774689"/>
            <a:ext cx="563563" cy="393700"/>
            <a:chOff x="1712" y="2784"/>
            <a:chExt cx="576" cy="344"/>
          </a:xfrm>
        </p:grpSpPr>
        <p:sp>
          <p:nvSpPr>
            <p:cNvPr id="15" name="Oval 5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6" name="Arc 5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7" name="Group 58"/>
          <p:cNvGrpSpPr>
            <a:grpSpLocks/>
          </p:cNvGrpSpPr>
          <p:nvPr/>
        </p:nvGrpSpPr>
        <p:grpSpPr bwMode="auto">
          <a:xfrm>
            <a:off x="4376969" y="3774689"/>
            <a:ext cx="563563" cy="393700"/>
            <a:chOff x="1712" y="2784"/>
            <a:chExt cx="576" cy="344"/>
          </a:xfrm>
        </p:grpSpPr>
        <p:sp>
          <p:nvSpPr>
            <p:cNvPr id="18" name="Oval 5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9" name="Arc 6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" name="Oval 61"/>
          <p:cNvSpPr>
            <a:spLocks noChangeArrowheads="1"/>
          </p:cNvSpPr>
          <p:nvPr/>
        </p:nvSpPr>
        <p:spPr bwMode="auto">
          <a:xfrm>
            <a:off x="6542319" y="3768339"/>
            <a:ext cx="328613" cy="3841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sp>
        <p:nvSpPr>
          <p:cNvPr id="21" name="Arc 62"/>
          <p:cNvSpPr>
            <a:spLocks/>
          </p:cNvSpPr>
          <p:nvPr/>
        </p:nvSpPr>
        <p:spPr bwMode="auto">
          <a:xfrm rot="5400000">
            <a:off x="6632013" y="3797708"/>
            <a:ext cx="165100" cy="563562"/>
          </a:xfrm>
          <a:custGeom>
            <a:avLst/>
            <a:gdLst>
              <a:gd name="T0" fmla="*/ 0 w 21600"/>
              <a:gd name="T1" fmla="*/ 0 h 43199"/>
              <a:gd name="T2" fmla="*/ 2147483647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3"/>
                  <a:pt x="12079" y="43063"/>
                  <a:pt x="246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" name="AutoShape 63"/>
          <p:cNvSpPr>
            <a:spLocks noChangeArrowheads="1"/>
          </p:cNvSpPr>
          <p:nvPr/>
        </p:nvSpPr>
        <p:spPr bwMode="auto">
          <a:xfrm rot="5400000">
            <a:off x="6625663" y="3692933"/>
            <a:ext cx="165100" cy="315912"/>
          </a:xfrm>
          <a:prstGeom prst="moon">
            <a:avLst>
              <a:gd name="adj" fmla="val 374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fr-FR"/>
          </a:p>
        </p:txBody>
      </p:sp>
      <p:grpSp>
        <p:nvGrpSpPr>
          <p:cNvPr id="23" name="Group 64"/>
          <p:cNvGrpSpPr>
            <a:grpSpLocks/>
          </p:cNvGrpSpPr>
          <p:nvPr/>
        </p:nvGrpSpPr>
        <p:grpSpPr bwMode="auto">
          <a:xfrm>
            <a:off x="5748569" y="3774689"/>
            <a:ext cx="563563" cy="393700"/>
            <a:chOff x="1712" y="2784"/>
            <a:chExt cx="576" cy="344"/>
          </a:xfrm>
        </p:grpSpPr>
        <p:sp>
          <p:nvSpPr>
            <p:cNvPr id="24" name="Oval 6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5" name="Arc 6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6" name="Group 67"/>
          <p:cNvGrpSpPr>
            <a:grpSpLocks/>
          </p:cNvGrpSpPr>
          <p:nvPr/>
        </p:nvGrpSpPr>
        <p:grpSpPr bwMode="auto">
          <a:xfrm>
            <a:off x="5062769" y="3774689"/>
            <a:ext cx="563563" cy="393700"/>
            <a:chOff x="1712" y="2784"/>
            <a:chExt cx="576" cy="344"/>
          </a:xfrm>
        </p:grpSpPr>
        <p:sp>
          <p:nvSpPr>
            <p:cNvPr id="27" name="Oval 6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8" name="Arc 6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9" name="Group 91"/>
          <p:cNvGrpSpPr>
            <a:grpSpLocks/>
          </p:cNvGrpSpPr>
          <p:nvPr/>
        </p:nvGrpSpPr>
        <p:grpSpPr bwMode="auto">
          <a:xfrm>
            <a:off x="643169" y="3774689"/>
            <a:ext cx="563563" cy="393700"/>
            <a:chOff x="1712" y="2784"/>
            <a:chExt cx="576" cy="344"/>
          </a:xfrm>
        </p:grpSpPr>
        <p:sp>
          <p:nvSpPr>
            <p:cNvPr id="30" name="Oval 92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31" name="Arc 93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2" name="Group 94"/>
          <p:cNvGrpSpPr>
            <a:grpSpLocks/>
          </p:cNvGrpSpPr>
          <p:nvPr/>
        </p:nvGrpSpPr>
        <p:grpSpPr bwMode="auto">
          <a:xfrm>
            <a:off x="3691169" y="3774689"/>
            <a:ext cx="563563" cy="393700"/>
            <a:chOff x="1712" y="2784"/>
            <a:chExt cx="576" cy="344"/>
          </a:xfrm>
        </p:grpSpPr>
        <p:sp>
          <p:nvSpPr>
            <p:cNvPr id="33" name="Oval 9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34" name="Arc 9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534613" y="3328602"/>
            <a:ext cx="1911229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Pre 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3163306" y="3328602"/>
            <a:ext cx="148117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ja-JP" sz="2000" b="1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Assemblage</a:t>
            </a:r>
            <a:endParaRPr lang="ja-JP" altLang="en-US" sz="2000" b="1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452919" y="4285864"/>
            <a:ext cx="18437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7620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Nb process</a:t>
            </a:r>
            <a:r>
              <a:rPr lang="ja-JP" altLang="en-US" sz="2000" smtClean="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：</a:t>
            </a:r>
            <a:r>
              <a:rPr lang="en-US" altLang="ja-JP" sz="2000">
                <a:latin typeface="Times New Roman" panose="02020603050405020304" pitchFamily="18" charset="0"/>
                <a:ea typeface="HG丸ｺﾞｼｯｸM-PRO" pitchFamily="34" charset="-128"/>
                <a:cs typeface="Times New Roman" panose="02020603050405020304" pitchFamily="18" charset="0"/>
              </a:rPr>
              <a:t>8.8 </a:t>
            </a:r>
            <a:endParaRPr lang="ja-JP" altLang="en-US" sz="2000">
              <a:latin typeface="Times New Roman" panose="02020603050405020304" pitchFamily="18" charset="0"/>
              <a:ea typeface="HG丸ｺﾞｼｯｸM-PRO" pitchFamily="34" charset="-128"/>
              <a:cs typeface="Times New Roman" panose="02020603050405020304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34613" y="4685974"/>
            <a:ext cx="85201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smtClean="0">
                <a:latin typeface="Arial" panose="020B0604020202020204" pitchFamily="34" charset="0"/>
                <a:cs typeface="Arial" panose="020B0604020202020204" pitchFamily="34" charset="0"/>
              </a:rPr>
              <a:t>Ex: 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temps std ouverture = 7,5h.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Total Opé = 7,5 x 8,8 = 66 heures.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En repartissant sur 8 process -&gt; 66/8 = 8,25 heures = 7,5h + 45’ H suppl.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64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/>
          <p:cNvCxnSpPr/>
          <p:nvPr/>
        </p:nvCxnSpPr>
        <p:spPr>
          <a:xfrm flipV="1">
            <a:off x="468351" y="2375210"/>
            <a:ext cx="7928517" cy="44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635620" y="802888"/>
            <a:ext cx="0" cy="1683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1473935" y="2486722"/>
            <a:ext cx="563563" cy="393700"/>
            <a:chOff x="1712" y="2784"/>
            <a:chExt cx="576" cy="344"/>
          </a:xfrm>
        </p:grpSpPr>
        <p:sp>
          <p:nvSpPr>
            <p:cNvPr id="8" name="Oval 50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9" name="Arc 51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2159735" y="2486722"/>
            <a:ext cx="561975" cy="393700"/>
            <a:chOff x="1712" y="2784"/>
            <a:chExt cx="576" cy="344"/>
          </a:xfrm>
        </p:grpSpPr>
        <p:sp>
          <p:nvSpPr>
            <p:cNvPr id="11" name="Oval 53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2" name="Arc 54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2921735" y="2486722"/>
            <a:ext cx="563563" cy="393700"/>
            <a:chOff x="1712" y="2784"/>
            <a:chExt cx="576" cy="344"/>
          </a:xfrm>
        </p:grpSpPr>
        <p:sp>
          <p:nvSpPr>
            <p:cNvPr id="14" name="Oval 56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5" name="Arc 57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" name="Group 58"/>
          <p:cNvGrpSpPr>
            <a:grpSpLocks/>
          </p:cNvGrpSpPr>
          <p:nvPr/>
        </p:nvGrpSpPr>
        <p:grpSpPr bwMode="auto">
          <a:xfrm>
            <a:off x="4521935" y="2486722"/>
            <a:ext cx="563563" cy="393700"/>
            <a:chOff x="1712" y="2784"/>
            <a:chExt cx="576" cy="344"/>
          </a:xfrm>
        </p:grpSpPr>
        <p:sp>
          <p:nvSpPr>
            <p:cNvPr id="17" name="Oval 59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18" name="Arc 60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" name="Group 64"/>
          <p:cNvGrpSpPr>
            <a:grpSpLocks/>
          </p:cNvGrpSpPr>
          <p:nvPr/>
        </p:nvGrpSpPr>
        <p:grpSpPr bwMode="auto">
          <a:xfrm>
            <a:off x="5893535" y="2486722"/>
            <a:ext cx="563563" cy="393700"/>
            <a:chOff x="1712" y="2784"/>
            <a:chExt cx="576" cy="344"/>
          </a:xfrm>
        </p:grpSpPr>
        <p:sp>
          <p:nvSpPr>
            <p:cNvPr id="20" name="Oval 6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1" name="Arc 6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2" name="Group 67"/>
          <p:cNvGrpSpPr>
            <a:grpSpLocks/>
          </p:cNvGrpSpPr>
          <p:nvPr/>
        </p:nvGrpSpPr>
        <p:grpSpPr bwMode="auto">
          <a:xfrm>
            <a:off x="5207735" y="2486722"/>
            <a:ext cx="563563" cy="393700"/>
            <a:chOff x="1712" y="2784"/>
            <a:chExt cx="576" cy="344"/>
          </a:xfrm>
        </p:grpSpPr>
        <p:sp>
          <p:nvSpPr>
            <p:cNvPr id="23" name="Oval 68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4" name="Arc 69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5" name="Group 91"/>
          <p:cNvGrpSpPr>
            <a:grpSpLocks/>
          </p:cNvGrpSpPr>
          <p:nvPr/>
        </p:nvGrpSpPr>
        <p:grpSpPr bwMode="auto">
          <a:xfrm>
            <a:off x="788135" y="2486722"/>
            <a:ext cx="563563" cy="393700"/>
            <a:chOff x="1712" y="2784"/>
            <a:chExt cx="576" cy="344"/>
          </a:xfrm>
        </p:grpSpPr>
        <p:sp>
          <p:nvSpPr>
            <p:cNvPr id="26" name="Oval 92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27" name="Arc 93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8" name="Group 94"/>
          <p:cNvGrpSpPr>
            <a:grpSpLocks/>
          </p:cNvGrpSpPr>
          <p:nvPr/>
        </p:nvGrpSpPr>
        <p:grpSpPr bwMode="auto">
          <a:xfrm>
            <a:off x="3836135" y="2486722"/>
            <a:ext cx="563563" cy="393700"/>
            <a:chOff x="1712" y="2784"/>
            <a:chExt cx="576" cy="344"/>
          </a:xfrm>
        </p:grpSpPr>
        <p:sp>
          <p:nvSpPr>
            <p:cNvPr id="29" name="Oval 95"/>
            <p:cNvSpPr>
              <a:spLocks noChangeArrowheads="1"/>
            </p:cNvSpPr>
            <p:nvPr/>
          </p:nvSpPr>
          <p:spPr bwMode="auto">
            <a:xfrm>
              <a:off x="1824" y="278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GB" altLang="fr-FR"/>
            </a:p>
          </p:txBody>
        </p:sp>
        <p:sp>
          <p:nvSpPr>
            <p:cNvPr id="30" name="Arc 96"/>
            <p:cNvSpPr>
              <a:spLocks/>
            </p:cNvSpPr>
            <p:nvPr/>
          </p:nvSpPr>
          <p:spPr bwMode="auto">
            <a:xfrm rot="5400000">
              <a:off x="1928" y="2768"/>
              <a:ext cx="144" cy="576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3"/>
                    <a:pt x="12079" y="43063"/>
                    <a:pt x="246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32" name="Connecteur droit 31"/>
          <p:cNvCxnSpPr/>
          <p:nvPr/>
        </p:nvCxnSpPr>
        <p:spPr>
          <a:xfrm flipV="1">
            <a:off x="635620" y="1304693"/>
            <a:ext cx="6200078" cy="4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88496" y="1092819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1556670" y="1092819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2258272" y="1074923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3031317" y="1075218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890156" y="1081963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622347" y="1074923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284673" y="1070517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992844" y="1048215"/>
            <a:ext cx="349289" cy="1326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ZoneTexte 41"/>
          <p:cNvSpPr txBox="1"/>
          <p:nvPr/>
        </p:nvSpPr>
        <p:spPr>
          <a:xfrm>
            <a:off x="35010" y="1188939"/>
            <a:ext cx="95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7,5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flipV="1">
            <a:off x="635620" y="1022456"/>
            <a:ext cx="6200078" cy="44606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-1666" y="863728"/>
            <a:ext cx="95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8,25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752228" y="949189"/>
            <a:ext cx="157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H Suppl.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957315" y="3490332"/>
            <a:ext cx="58783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Si gain sur temps opératoire = 0,6 process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Gain = 0,6 x 7,5h = 4,5h.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-&gt; reduction de 4,5 x 60 / 8 = 33min. D’heure Suppl. Par process.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-&gt; amelioration de l’efficience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876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23385" y="981307"/>
            <a:ext cx="78170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Réalisation pratique ( au niveau du process):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On augmente le temps d’ouverture, sans modifier la demande :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TT = To / demande</a:t>
            </a:r>
          </a:p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La valeur du TT évolue : on parle de </a:t>
            </a:r>
            <a:r>
              <a:rPr lang="en-GB" sz="2000" b="1" smtClean="0">
                <a:latin typeface="Arial" panose="020B0604020202020204" pitchFamily="34" charset="0"/>
                <a:cs typeface="Arial" panose="020B0604020202020204" pitchFamily="34" charset="0"/>
              </a:rPr>
              <a:t>Takt Time apparent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01805" y="3702205"/>
            <a:ext cx="81738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u="sng" smtClean="0">
                <a:latin typeface="Arial" panose="020B0604020202020204" pitchFamily="34" charset="0"/>
                <a:cs typeface="Arial" panose="020B0604020202020204" pitchFamily="34" charset="0"/>
              </a:rPr>
              <a:t>Application : 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reprendre l’exercice ‘pizza’ et realiser une reduction de process de 3 -&gt; 2</a:t>
            </a:r>
          </a:p>
          <a:p>
            <a:pPr algn="l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Determiner le TT apparent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Quelle quantité d’heures supplémentaires doit être réalisée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Avec les taux suivants : 30€ / heure, et H Sup. Majorée de 20%, quel est le choix le plus économique ?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84917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_de_présentation_AMPT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0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modele_de_présentation_AMPT2012</Template>
  <TotalTime>34056</TotalTime>
  <Words>714</Words>
  <Application>Microsoft Office PowerPoint</Application>
  <PresentationFormat>Affichage à l'écran (4:3)</PresentationFormat>
  <Paragraphs>185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ＭＳ Ｐゴシック</vt:lpstr>
      <vt:lpstr>Arial</vt:lpstr>
      <vt:lpstr>Arial Black</vt:lpstr>
      <vt:lpstr>Calibri</vt:lpstr>
      <vt:lpstr>HG丸ｺﾞｼｯｸM-PRO</vt:lpstr>
      <vt:lpstr>Times</vt:lpstr>
      <vt:lpstr>Times New Roman</vt:lpstr>
      <vt:lpstr>Wingdings</vt:lpstr>
      <vt:lpstr>Wingdings 3</vt:lpstr>
      <vt:lpstr>modele_de_présentation_AMPT2012</vt:lpstr>
      <vt:lpstr>1_Conception personnalisée</vt:lpstr>
      <vt:lpstr>Conception personnalisée</vt:lpstr>
      <vt:lpstr>Objectif : améliorer l’efficience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Remarques:  </vt:lpstr>
      <vt:lpstr>Présentation PowerPoint</vt:lpstr>
      <vt:lpstr>Présentation PowerPoint</vt:lpstr>
      <vt:lpstr>Programme de formation OGI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JPD</dc:creator>
  <cp:lastModifiedBy>QUENEHEN Anthony</cp:lastModifiedBy>
  <cp:revision>809</cp:revision>
  <cp:lastPrinted>2015-07-13T13:15:44Z</cp:lastPrinted>
  <dcterms:created xsi:type="dcterms:W3CDTF">2012-07-17T13:32:59Z</dcterms:created>
  <dcterms:modified xsi:type="dcterms:W3CDTF">2018-04-19T06:06:55Z</dcterms:modified>
</cp:coreProperties>
</file>