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52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37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58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93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08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29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3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4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78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04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90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6A486-BE69-4A7C-8C05-3A5C88A177BC}" type="datetimeFigureOut">
              <a:rPr lang="fr-FR" smtClean="0"/>
              <a:t>08/05/2020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FE654-FF9B-4D2A-B9AF-66B6CBCC01E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606826" y="6564312"/>
            <a:ext cx="8013700" cy="80963"/>
          </a:xfrm>
          <a:prstGeom prst="rect">
            <a:avLst/>
          </a:prstGeom>
          <a:solidFill>
            <a:schemeClr val="bg2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0" hangingPunct="0">
              <a:defRPr/>
            </a:pPr>
            <a:endParaRPr lang="fr-FR" altLang="fr-FR" smtClean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51" y="6311900"/>
            <a:ext cx="155575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52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5" y="31750"/>
            <a:ext cx="7924800" cy="844550"/>
          </a:xfrm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fr-FR" altLang="fr-FR" smtClean="0"/>
              <a:t>Exercice :</a:t>
            </a:r>
          </a:p>
        </p:txBody>
      </p:sp>
      <p:sp>
        <p:nvSpPr>
          <p:cNvPr id="19459" name="Oval 6"/>
          <p:cNvSpPr>
            <a:spLocks noChangeArrowheads="1"/>
          </p:cNvSpPr>
          <p:nvPr/>
        </p:nvSpPr>
        <p:spPr bwMode="auto">
          <a:xfrm>
            <a:off x="7642226" y="2781300"/>
            <a:ext cx="995363" cy="927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endParaRPr lang="fr-FR" altLang="fr-FR" sz="1600">
              <a:latin typeface="Times New Roman" panose="02020603050405020304" pitchFamily="18" charset="0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7597775" y="2605088"/>
            <a:ext cx="7064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fr-FR" altLang="fr-FR" sz="1200" b="0"/>
              <a:t>GF1</a:t>
            </a:r>
            <a:endParaRPr lang="fr-FR" altLang="fr-FR" sz="2400" b="0">
              <a:latin typeface="Times New Roman" panose="02020603050405020304" pitchFamily="18" charset="0"/>
            </a:endParaRPr>
          </a:p>
        </p:txBody>
      </p:sp>
      <p:grpSp>
        <p:nvGrpSpPr>
          <p:cNvPr id="19461" name="Group 14"/>
          <p:cNvGrpSpPr>
            <a:grpSpLocks/>
          </p:cNvGrpSpPr>
          <p:nvPr/>
        </p:nvGrpSpPr>
        <p:grpSpPr bwMode="auto">
          <a:xfrm>
            <a:off x="7905751" y="2717801"/>
            <a:ext cx="796925" cy="841375"/>
            <a:chOff x="2999" y="2434"/>
            <a:chExt cx="2486" cy="2486"/>
          </a:xfrm>
        </p:grpSpPr>
        <p:sp>
          <p:nvSpPr>
            <p:cNvPr id="19541" name="Line 15"/>
            <p:cNvSpPr>
              <a:spLocks noChangeShapeType="1"/>
            </p:cNvSpPr>
            <p:nvPr/>
          </p:nvSpPr>
          <p:spPr bwMode="auto">
            <a:xfrm flipV="1">
              <a:off x="3903" y="2434"/>
              <a:ext cx="0" cy="16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42" name="Line 16"/>
            <p:cNvSpPr>
              <a:spLocks noChangeShapeType="1"/>
            </p:cNvSpPr>
            <p:nvPr/>
          </p:nvSpPr>
          <p:spPr bwMode="auto">
            <a:xfrm>
              <a:off x="3903" y="4129"/>
              <a:ext cx="15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43" name="Line 17"/>
            <p:cNvSpPr>
              <a:spLocks noChangeShapeType="1"/>
            </p:cNvSpPr>
            <p:nvPr/>
          </p:nvSpPr>
          <p:spPr bwMode="auto">
            <a:xfrm flipH="1">
              <a:off x="2999" y="4129"/>
              <a:ext cx="904" cy="7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62" name="Line 22"/>
          <p:cNvSpPr>
            <a:spLocks noChangeShapeType="1"/>
          </p:cNvSpPr>
          <p:nvPr/>
        </p:nvSpPr>
        <p:spPr bwMode="auto">
          <a:xfrm flipV="1">
            <a:off x="8521701" y="1957388"/>
            <a:ext cx="695325" cy="823912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63" name="Text Box 25"/>
          <p:cNvSpPr txBox="1">
            <a:spLocks noChangeArrowheads="1"/>
          </p:cNvSpPr>
          <p:nvPr/>
        </p:nvSpPr>
        <p:spPr bwMode="auto">
          <a:xfrm>
            <a:off x="8521700" y="3367088"/>
            <a:ext cx="76358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fr-FR" altLang="fr-FR" sz="1200" b="0"/>
              <a:t>Ref1</a:t>
            </a:r>
            <a:endParaRPr lang="fr-FR" altLang="fr-FR" sz="2400" b="0">
              <a:latin typeface="Times New Roman" panose="02020603050405020304" pitchFamily="18" charset="0"/>
            </a:endParaRPr>
          </a:p>
        </p:txBody>
      </p:sp>
      <p:grpSp>
        <p:nvGrpSpPr>
          <p:cNvPr id="19464" name="Groupe 1"/>
          <p:cNvGrpSpPr>
            <a:grpSpLocks/>
          </p:cNvGrpSpPr>
          <p:nvPr/>
        </p:nvGrpSpPr>
        <p:grpSpPr bwMode="auto">
          <a:xfrm>
            <a:off x="8890001" y="877888"/>
            <a:ext cx="1597025" cy="1079500"/>
            <a:chOff x="6545265" y="844876"/>
            <a:chExt cx="1596566" cy="1079632"/>
          </a:xfrm>
        </p:grpSpPr>
        <p:sp>
          <p:nvSpPr>
            <p:cNvPr id="19534" name="Oval 4"/>
            <p:cNvSpPr>
              <a:spLocks noChangeArrowheads="1"/>
            </p:cNvSpPr>
            <p:nvPr/>
          </p:nvSpPr>
          <p:spPr bwMode="auto">
            <a:xfrm>
              <a:off x="6726474" y="997756"/>
              <a:ext cx="994245" cy="9267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endParaRPr lang="fr-FR" altLang="fr-FR" sz="1600">
                <a:latin typeface="Times New Roman" panose="02020603050405020304" pitchFamily="18" charset="0"/>
              </a:endParaRPr>
            </a:p>
          </p:txBody>
        </p:sp>
        <p:sp>
          <p:nvSpPr>
            <p:cNvPr id="19535" name="Text Box 9"/>
            <p:cNvSpPr txBox="1">
              <a:spLocks noChangeArrowheads="1"/>
            </p:cNvSpPr>
            <p:nvPr/>
          </p:nvSpPr>
          <p:spPr bwMode="auto">
            <a:xfrm>
              <a:off x="6545265" y="851979"/>
              <a:ext cx="678332" cy="202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r>
                <a:rPr lang="fr-FR" altLang="fr-FR" sz="1200" b="0"/>
                <a:t>GF2</a:t>
              </a:r>
              <a:endParaRPr lang="fr-FR" altLang="fr-FR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19536" name="Group 18"/>
            <p:cNvGrpSpPr>
              <a:grpSpLocks/>
            </p:cNvGrpSpPr>
            <p:nvPr/>
          </p:nvGrpSpPr>
          <p:grpSpPr bwMode="auto">
            <a:xfrm>
              <a:off x="6871442" y="844876"/>
              <a:ext cx="797321" cy="840842"/>
              <a:chOff x="2999" y="2434"/>
              <a:chExt cx="2486" cy="2486"/>
            </a:xfrm>
          </p:grpSpPr>
          <p:sp>
            <p:nvSpPr>
              <p:cNvPr id="19538" name="Line 19"/>
              <p:cNvSpPr>
                <a:spLocks noChangeShapeType="1"/>
              </p:cNvSpPr>
              <p:nvPr/>
            </p:nvSpPr>
            <p:spPr bwMode="auto">
              <a:xfrm flipV="1">
                <a:off x="3903" y="2434"/>
                <a:ext cx="0" cy="16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9" name="Line 20"/>
              <p:cNvSpPr>
                <a:spLocks noChangeShapeType="1"/>
              </p:cNvSpPr>
              <p:nvPr/>
            </p:nvSpPr>
            <p:spPr bwMode="auto">
              <a:xfrm>
                <a:off x="3903" y="4129"/>
                <a:ext cx="15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0" name="Line 21"/>
              <p:cNvSpPr>
                <a:spLocks noChangeShapeType="1"/>
              </p:cNvSpPr>
              <p:nvPr/>
            </p:nvSpPr>
            <p:spPr bwMode="auto">
              <a:xfrm flipH="1">
                <a:off x="2999" y="4129"/>
                <a:ext cx="904" cy="7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537" name="Text Box 26"/>
            <p:cNvSpPr txBox="1">
              <a:spLocks noChangeArrowheads="1"/>
            </p:cNvSpPr>
            <p:nvPr/>
          </p:nvSpPr>
          <p:spPr bwMode="auto">
            <a:xfrm>
              <a:off x="7596279" y="1494617"/>
              <a:ext cx="545552" cy="202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r>
                <a:rPr lang="fr-FR" altLang="fr-FR" sz="1200" b="0"/>
                <a:t>Ref2</a:t>
              </a:r>
              <a:endParaRPr lang="fr-FR" altLang="fr-FR" sz="2400" b="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65597" name="Group 29"/>
          <p:cNvGraphicFramePr>
            <a:graphicFrameLocks noGrp="1"/>
          </p:cNvGraphicFramePr>
          <p:nvPr/>
        </p:nvGraphicFramePr>
        <p:xfrm>
          <a:off x="3000375" y="1341439"/>
          <a:ext cx="1817688" cy="1966913"/>
        </p:xfrm>
        <a:graphic>
          <a:graphicData uri="http://schemas.openxmlformats.org/drawingml/2006/table">
            <a:tbl>
              <a:tblPr/>
              <a:tblGrid>
                <a:gridCol w="42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87" name="Text Box 51"/>
          <p:cNvSpPr txBox="1">
            <a:spLocks noChangeArrowheads="1"/>
          </p:cNvSpPr>
          <p:nvPr/>
        </p:nvSpPr>
        <p:spPr bwMode="auto">
          <a:xfrm>
            <a:off x="1797050" y="730250"/>
            <a:ext cx="52832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GF1 :  fonction ……………………………………………………….</a:t>
            </a:r>
          </a:p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Surface de référence :  </a:t>
            </a:r>
          </a:p>
        </p:txBody>
      </p:sp>
      <p:graphicFrame>
        <p:nvGraphicFramePr>
          <p:cNvPr id="365622" name="Group 54"/>
          <p:cNvGraphicFramePr>
            <a:graphicFrameLocks noGrp="1"/>
          </p:cNvGraphicFramePr>
          <p:nvPr/>
        </p:nvGraphicFramePr>
        <p:xfrm>
          <a:off x="3014663" y="4373564"/>
          <a:ext cx="1817688" cy="1966913"/>
        </p:xfrm>
        <a:graphic>
          <a:graphicData uri="http://schemas.openxmlformats.org/drawingml/2006/table">
            <a:tbl>
              <a:tblPr/>
              <a:tblGrid>
                <a:gridCol w="42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510" name="Text Box 51"/>
          <p:cNvSpPr txBox="1">
            <a:spLocks noChangeArrowheads="1"/>
          </p:cNvSpPr>
          <p:nvPr/>
        </p:nvSpPr>
        <p:spPr bwMode="auto">
          <a:xfrm>
            <a:off x="1725613" y="3557589"/>
            <a:ext cx="5283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GF2 :  fonction ……………………………………………………….</a:t>
            </a:r>
          </a:p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Surface de référence :  </a:t>
            </a:r>
          </a:p>
        </p:txBody>
      </p:sp>
      <p:sp>
        <p:nvSpPr>
          <p:cNvPr id="19511" name="Text Box 51"/>
          <p:cNvSpPr txBox="1">
            <a:spLocks noChangeArrowheads="1"/>
          </p:cNvSpPr>
          <p:nvPr/>
        </p:nvSpPr>
        <p:spPr bwMode="auto">
          <a:xfrm>
            <a:off x="5264150" y="4035426"/>
            <a:ext cx="5283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Relations géométriques entre GF1 et   GF2</a:t>
            </a:r>
          </a:p>
        </p:txBody>
      </p:sp>
      <p:graphicFrame>
        <p:nvGraphicFramePr>
          <p:cNvPr id="39" name="Group 54"/>
          <p:cNvGraphicFramePr>
            <a:graphicFrameLocks noGrp="1"/>
          </p:cNvGraphicFramePr>
          <p:nvPr/>
        </p:nvGraphicFramePr>
        <p:xfrm>
          <a:off x="5264150" y="4473576"/>
          <a:ext cx="5405438" cy="1966913"/>
        </p:xfrm>
        <a:graphic>
          <a:graphicData uri="http://schemas.openxmlformats.org/drawingml/2006/table">
            <a:tbl>
              <a:tblPr/>
              <a:tblGrid>
                <a:gridCol w="126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9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6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5" y="31750"/>
            <a:ext cx="7924800" cy="844550"/>
          </a:xfrm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fr-FR" altLang="fr-FR" smtClean="0"/>
              <a:t>Exercice :</a:t>
            </a:r>
          </a:p>
        </p:txBody>
      </p:sp>
      <p:sp>
        <p:nvSpPr>
          <p:cNvPr id="19459" name="Oval 6"/>
          <p:cNvSpPr>
            <a:spLocks noChangeArrowheads="1"/>
          </p:cNvSpPr>
          <p:nvPr/>
        </p:nvSpPr>
        <p:spPr bwMode="auto">
          <a:xfrm>
            <a:off x="7642226" y="2781300"/>
            <a:ext cx="995363" cy="927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endParaRPr lang="fr-FR" altLang="fr-FR" sz="1600">
              <a:latin typeface="Times New Roman" panose="02020603050405020304" pitchFamily="18" charset="0"/>
            </a:endParaRP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7597775" y="2605088"/>
            <a:ext cx="70643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fr-FR" altLang="fr-FR" sz="1200" b="0"/>
              <a:t>GF1</a:t>
            </a:r>
            <a:endParaRPr lang="fr-FR" altLang="fr-FR" sz="2400" b="0">
              <a:latin typeface="Times New Roman" panose="02020603050405020304" pitchFamily="18" charset="0"/>
            </a:endParaRPr>
          </a:p>
        </p:txBody>
      </p:sp>
      <p:grpSp>
        <p:nvGrpSpPr>
          <p:cNvPr id="19461" name="Group 14"/>
          <p:cNvGrpSpPr>
            <a:grpSpLocks/>
          </p:cNvGrpSpPr>
          <p:nvPr/>
        </p:nvGrpSpPr>
        <p:grpSpPr bwMode="auto">
          <a:xfrm>
            <a:off x="7905751" y="2717801"/>
            <a:ext cx="796925" cy="841375"/>
            <a:chOff x="2999" y="2434"/>
            <a:chExt cx="2486" cy="2486"/>
          </a:xfrm>
        </p:grpSpPr>
        <p:sp>
          <p:nvSpPr>
            <p:cNvPr id="19541" name="Line 15"/>
            <p:cNvSpPr>
              <a:spLocks noChangeShapeType="1"/>
            </p:cNvSpPr>
            <p:nvPr/>
          </p:nvSpPr>
          <p:spPr bwMode="auto">
            <a:xfrm flipV="1">
              <a:off x="3903" y="2434"/>
              <a:ext cx="0" cy="16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42" name="Line 16"/>
            <p:cNvSpPr>
              <a:spLocks noChangeShapeType="1"/>
            </p:cNvSpPr>
            <p:nvPr/>
          </p:nvSpPr>
          <p:spPr bwMode="auto">
            <a:xfrm>
              <a:off x="3903" y="4129"/>
              <a:ext cx="15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43" name="Line 17"/>
            <p:cNvSpPr>
              <a:spLocks noChangeShapeType="1"/>
            </p:cNvSpPr>
            <p:nvPr/>
          </p:nvSpPr>
          <p:spPr bwMode="auto">
            <a:xfrm flipH="1">
              <a:off x="2999" y="4129"/>
              <a:ext cx="904" cy="7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462" name="Line 22"/>
          <p:cNvSpPr>
            <a:spLocks noChangeShapeType="1"/>
          </p:cNvSpPr>
          <p:nvPr/>
        </p:nvSpPr>
        <p:spPr bwMode="auto">
          <a:xfrm flipV="1">
            <a:off x="8521701" y="1957388"/>
            <a:ext cx="695325" cy="823912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63" name="Text Box 25"/>
          <p:cNvSpPr txBox="1">
            <a:spLocks noChangeArrowheads="1"/>
          </p:cNvSpPr>
          <p:nvPr/>
        </p:nvSpPr>
        <p:spPr bwMode="auto">
          <a:xfrm>
            <a:off x="8521700" y="3367088"/>
            <a:ext cx="763588" cy="20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fr-FR" altLang="fr-FR" sz="1200" b="0"/>
              <a:t>Ref1</a:t>
            </a:r>
            <a:endParaRPr lang="fr-FR" altLang="fr-FR" sz="2400" b="0">
              <a:latin typeface="Times New Roman" panose="02020603050405020304" pitchFamily="18" charset="0"/>
            </a:endParaRPr>
          </a:p>
        </p:txBody>
      </p:sp>
      <p:grpSp>
        <p:nvGrpSpPr>
          <p:cNvPr id="19464" name="Groupe 1"/>
          <p:cNvGrpSpPr>
            <a:grpSpLocks/>
          </p:cNvGrpSpPr>
          <p:nvPr/>
        </p:nvGrpSpPr>
        <p:grpSpPr bwMode="auto">
          <a:xfrm>
            <a:off x="8890001" y="877888"/>
            <a:ext cx="1597025" cy="1079500"/>
            <a:chOff x="6545265" y="844876"/>
            <a:chExt cx="1596566" cy="1079632"/>
          </a:xfrm>
        </p:grpSpPr>
        <p:sp>
          <p:nvSpPr>
            <p:cNvPr id="19534" name="Oval 4"/>
            <p:cNvSpPr>
              <a:spLocks noChangeArrowheads="1"/>
            </p:cNvSpPr>
            <p:nvPr/>
          </p:nvSpPr>
          <p:spPr bwMode="auto">
            <a:xfrm>
              <a:off x="6726474" y="997756"/>
              <a:ext cx="994245" cy="92675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endParaRPr lang="fr-FR" altLang="fr-FR" sz="1600">
                <a:latin typeface="Times New Roman" panose="02020603050405020304" pitchFamily="18" charset="0"/>
              </a:endParaRPr>
            </a:p>
          </p:txBody>
        </p:sp>
        <p:sp>
          <p:nvSpPr>
            <p:cNvPr id="19535" name="Text Box 9"/>
            <p:cNvSpPr txBox="1">
              <a:spLocks noChangeArrowheads="1"/>
            </p:cNvSpPr>
            <p:nvPr/>
          </p:nvSpPr>
          <p:spPr bwMode="auto">
            <a:xfrm>
              <a:off x="6545265" y="851979"/>
              <a:ext cx="678332" cy="202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r>
                <a:rPr lang="fr-FR" altLang="fr-FR" sz="1200" b="0"/>
                <a:t>GF2</a:t>
              </a:r>
              <a:endParaRPr lang="fr-FR" altLang="fr-FR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19536" name="Group 18"/>
            <p:cNvGrpSpPr>
              <a:grpSpLocks/>
            </p:cNvGrpSpPr>
            <p:nvPr/>
          </p:nvGrpSpPr>
          <p:grpSpPr bwMode="auto">
            <a:xfrm>
              <a:off x="6871442" y="844876"/>
              <a:ext cx="797321" cy="840842"/>
              <a:chOff x="2999" y="2434"/>
              <a:chExt cx="2486" cy="2486"/>
            </a:xfrm>
          </p:grpSpPr>
          <p:sp>
            <p:nvSpPr>
              <p:cNvPr id="19538" name="Line 19"/>
              <p:cNvSpPr>
                <a:spLocks noChangeShapeType="1"/>
              </p:cNvSpPr>
              <p:nvPr/>
            </p:nvSpPr>
            <p:spPr bwMode="auto">
              <a:xfrm flipV="1">
                <a:off x="3903" y="2434"/>
                <a:ext cx="0" cy="16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39" name="Line 20"/>
              <p:cNvSpPr>
                <a:spLocks noChangeShapeType="1"/>
              </p:cNvSpPr>
              <p:nvPr/>
            </p:nvSpPr>
            <p:spPr bwMode="auto">
              <a:xfrm>
                <a:off x="3903" y="4129"/>
                <a:ext cx="15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0" name="Line 21"/>
              <p:cNvSpPr>
                <a:spLocks noChangeShapeType="1"/>
              </p:cNvSpPr>
              <p:nvPr/>
            </p:nvSpPr>
            <p:spPr bwMode="auto">
              <a:xfrm flipH="1">
                <a:off x="2999" y="4129"/>
                <a:ext cx="904" cy="7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537" name="Text Box 26"/>
            <p:cNvSpPr txBox="1">
              <a:spLocks noChangeArrowheads="1"/>
            </p:cNvSpPr>
            <p:nvPr/>
          </p:nvSpPr>
          <p:spPr bwMode="auto">
            <a:xfrm>
              <a:off x="7596279" y="1494617"/>
              <a:ext cx="545552" cy="202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 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SzTx/>
              </a:pPr>
              <a:r>
                <a:rPr lang="fr-FR" altLang="fr-FR" sz="1200" b="0"/>
                <a:t>Ref2</a:t>
              </a:r>
              <a:endParaRPr lang="fr-FR" altLang="fr-FR" sz="2400" b="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65597" name="Group 29"/>
          <p:cNvGraphicFramePr>
            <a:graphicFrameLocks noGrp="1"/>
          </p:cNvGraphicFramePr>
          <p:nvPr/>
        </p:nvGraphicFramePr>
        <p:xfrm>
          <a:off x="3000375" y="1341439"/>
          <a:ext cx="1817688" cy="1966913"/>
        </p:xfrm>
        <a:graphic>
          <a:graphicData uri="http://schemas.openxmlformats.org/drawingml/2006/table">
            <a:tbl>
              <a:tblPr/>
              <a:tblGrid>
                <a:gridCol w="42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87" name="Text Box 51"/>
          <p:cNvSpPr txBox="1">
            <a:spLocks noChangeArrowheads="1"/>
          </p:cNvSpPr>
          <p:nvPr/>
        </p:nvSpPr>
        <p:spPr bwMode="auto">
          <a:xfrm>
            <a:off x="1797050" y="730250"/>
            <a:ext cx="52832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GF1 :  fonction ……………………………………………………….</a:t>
            </a:r>
          </a:p>
          <a:p>
            <a:pPr>
              <a:spcBef>
                <a:spcPct val="50000"/>
              </a:spcBef>
              <a:buSzTx/>
            </a:pPr>
            <a:r>
              <a:rPr lang="fr-FR" altLang="fr-FR" sz="1400" b="0">
                <a:latin typeface="Times New Roman" panose="02020603050405020304" pitchFamily="18" charset="0"/>
              </a:rPr>
              <a:t>Surface de référence :  </a:t>
            </a:r>
          </a:p>
        </p:txBody>
      </p:sp>
      <p:graphicFrame>
        <p:nvGraphicFramePr>
          <p:cNvPr id="365622" name="Group 54"/>
          <p:cNvGraphicFramePr>
            <a:graphicFrameLocks noGrp="1"/>
          </p:cNvGraphicFramePr>
          <p:nvPr/>
        </p:nvGraphicFramePr>
        <p:xfrm>
          <a:off x="3014663" y="4373564"/>
          <a:ext cx="1817688" cy="1966913"/>
        </p:xfrm>
        <a:graphic>
          <a:graphicData uri="http://schemas.openxmlformats.org/drawingml/2006/table">
            <a:tbl>
              <a:tblPr/>
              <a:tblGrid>
                <a:gridCol w="42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510" name="Text Box 51"/>
          <p:cNvSpPr txBox="1">
            <a:spLocks noChangeArrowheads="1"/>
          </p:cNvSpPr>
          <p:nvPr/>
        </p:nvSpPr>
        <p:spPr bwMode="auto">
          <a:xfrm>
            <a:off x="1725613" y="3557589"/>
            <a:ext cx="5283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 dirty="0" smtClean="0">
                <a:latin typeface="Times New Roman" panose="02020603050405020304" pitchFamily="18" charset="0"/>
              </a:rPr>
              <a:t>GF3 </a:t>
            </a:r>
            <a:r>
              <a:rPr lang="fr-FR" altLang="fr-FR" sz="1400" b="0" dirty="0">
                <a:latin typeface="Times New Roman" panose="02020603050405020304" pitchFamily="18" charset="0"/>
              </a:rPr>
              <a:t>:  fonction ……………………………………………………….</a:t>
            </a:r>
          </a:p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Surface de référence :  </a:t>
            </a:r>
          </a:p>
        </p:txBody>
      </p:sp>
      <p:sp>
        <p:nvSpPr>
          <p:cNvPr id="19511" name="Text Box 51"/>
          <p:cNvSpPr txBox="1">
            <a:spLocks noChangeArrowheads="1"/>
          </p:cNvSpPr>
          <p:nvPr/>
        </p:nvSpPr>
        <p:spPr bwMode="auto">
          <a:xfrm>
            <a:off x="5264150" y="4035426"/>
            <a:ext cx="5283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100000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 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Tx/>
            </a:pPr>
            <a:r>
              <a:rPr lang="fr-FR" altLang="fr-FR" sz="1400" b="0" dirty="0">
                <a:latin typeface="Times New Roman" panose="02020603050405020304" pitchFamily="18" charset="0"/>
              </a:rPr>
              <a:t>Relations géométriques entre GF1 et   </a:t>
            </a:r>
            <a:r>
              <a:rPr lang="fr-FR" altLang="fr-FR" sz="1400" b="0" dirty="0" smtClean="0">
                <a:latin typeface="Times New Roman" panose="02020603050405020304" pitchFamily="18" charset="0"/>
              </a:rPr>
              <a:t>GF3</a:t>
            </a:r>
            <a:endParaRPr lang="fr-FR" altLang="fr-FR" sz="1400" b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39" name="Group 54"/>
          <p:cNvGraphicFramePr>
            <a:graphicFrameLocks noGrp="1"/>
          </p:cNvGraphicFramePr>
          <p:nvPr/>
        </p:nvGraphicFramePr>
        <p:xfrm>
          <a:off x="5264150" y="4473576"/>
          <a:ext cx="5405438" cy="1966913"/>
        </p:xfrm>
        <a:graphic>
          <a:graphicData uri="http://schemas.openxmlformats.org/drawingml/2006/table">
            <a:tbl>
              <a:tblPr/>
              <a:tblGrid>
                <a:gridCol w="126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9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1" marR="914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60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866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Gamme de contrôle 3D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fr-FR" dirty="0" err="1" smtClean="0"/>
              <a:t>Palpage</a:t>
            </a:r>
            <a:r>
              <a:rPr lang="fr-FR" dirty="0" smtClean="0"/>
              <a:t> des surfaces</a:t>
            </a:r>
          </a:p>
          <a:p>
            <a:endParaRPr lang="fr-FR" sz="1400" dirty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/>
          </a:p>
          <a:p>
            <a:pPr marL="0" indent="0">
              <a:buNone/>
            </a:pPr>
            <a:endParaRPr lang="fr-FR" sz="1400" dirty="0"/>
          </a:p>
          <a:p>
            <a:r>
              <a:rPr lang="fr-FR" dirty="0" smtClean="0"/>
              <a:t>Constructions géométriques</a:t>
            </a:r>
          </a:p>
          <a:p>
            <a:endParaRPr lang="fr-FR" sz="1400" dirty="0" smtClean="0"/>
          </a:p>
          <a:p>
            <a:endParaRPr lang="fr-FR" sz="1400" dirty="0"/>
          </a:p>
          <a:p>
            <a:pPr marL="0" indent="0">
              <a:buNone/>
            </a:pPr>
            <a:endParaRPr lang="fr-FR" sz="1400" dirty="0"/>
          </a:p>
          <a:p>
            <a:endParaRPr lang="fr-FR" sz="1400" dirty="0"/>
          </a:p>
          <a:p>
            <a:r>
              <a:rPr lang="fr-FR" dirty="0" smtClean="0"/>
              <a:t>Mesures </a:t>
            </a:r>
          </a:p>
          <a:p>
            <a:endParaRPr lang="fr-FR" sz="1400" dirty="0"/>
          </a:p>
          <a:p>
            <a:endParaRPr lang="fr-FR" sz="1400" dirty="0" smtClean="0"/>
          </a:p>
          <a:p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87738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96</Words>
  <Application>Microsoft Office PowerPoint</Application>
  <PresentationFormat>Grand écran</PresentationFormat>
  <Paragraphs>64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Exercice :</vt:lpstr>
      <vt:lpstr>Exercice :</vt:lpstr>
      <vt:lpstr>Gamme de contrôle 3D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:</dc:title>
  <dc:creator>LE-ROUX Pascal</dc:creator>
  <cp:lastModifiedBy>LE-ROUX Pascal</cp:lastModifiedBy>
  <cp:revision>2</cp:revision>
  <dcterms:created xsi:type="dcterms:W3CDTF">2020-05-08T12:38:56Z</dcterms:created>
  <dcterms:modified xsi:type="dcterms:W3CDTF">2020-05-08T12:42:11Z</dcterms:modified>
</cp:coreProperties>
</file>