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  <p:sldMasterId id="2147483673" r:id="rId4"/>
  </p:sldMasterIdLst>
  <p:notesMasterIdLst>
    <p:notesMasterId r:id="rId21"/>
  </p:notesMasterIdLst>
  <p:handoutMasterIdLst>
    <p:handoutMasterId r:id="rId22"/>
  </p:handoutMasterIdLst>
  <p:sldIdLst>
    <p:sldId id="481" r:id="rId5"/>
    <p:sldId id="487" r:id="rId6"/>
    <p:sldId id="505" r:id="rId7"/>
    <p:sldId id="506" r:id="rId8"/>
    <p:sldId id="530" r:id="rId9"/>
    <p:sldId id="521" r:id="rId10"/>
    <p:sldId id="532" r:id="rId11"/>
    <p:sldId id="522" r:id="rId12"/>
    <p:sldId id="523" r:id="rId13"/>
    <p:sldId id="524" r:id="rId14"/>
    <p:sldId id="528" r:id="rId15"/>
    <p:sldId id="529" r:id="rId16"/>
    <p:sldId id="534" r:id="rId17"/>
    <p:sldId id="520" r:id="rId18"/>
    <p:sldId id="526" r:id="rId19"/>
    <p:sldId id="535" r:id="rId20"/>
  </p:sldIdLst>
  <p:sldSz cx="9144000" cy="6858000" type="screen4x3"/>
  <p:notesSz cx="6743700" cy="9875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8E2562"/>
    <a:srgbClr val="F29400"/>
    <a:srgbClr val="FFA91D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2" autoAdjust="0"/>
    <p:restoredTop sz="92185" autoAdjust="0"/>
  </p:normalViewPr>
  <p:slideViewPr>
    <p:cSldViewPr>
      <p:cViewPr>
        <p:scale>
          <a:sx n="90" d="100"/>
          <a:sy n="90" d="100"/>
        </p:scale>
        <p:origin x="-129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452"/>
    </p:cViewPr>
  </p:sorterViewPr>
  <p:notesViewPr>
    <p:cSldViewPr>
      <p:cViewPr varScale="1">
        <p:scale>
          <a:sx n="68" d="100"/>
          <a:sy n="68" d="100"/>
        </p:scale>
        <p:origin x="-2838" y="-11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723" y="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/>
          <a:lstStyle>
            <a:lvl1pPr algn="r">
              <a:defRPr sz="1200"/>
            </a:lvl1pPr>
          </a:lstStyle>
          <a:p>
            <a:fld id="{25A3F16D-1712-4793-9C87-4C48A7B4F9BE}" type="datetimeFigureOut">
              <a:rPr lang="fr-FR" smtClean="0"/>
              <a:pPr/>
              <a:t>18/01/2016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8105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723" y="938105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 anchor="b"/>
          <a:lstStyle>
            <a:lvl1pPr algn="r">
              <a:defRPr sz="1200"/>
            </a:lvl1pPr>
          </a:lstStyle>
          <a:p>
            <a:fld id="{858D1944-F080-4D8D-80CA-C95512DAD15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58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723" y="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AAC4CC-87CE-44FC-A218-FD2713C2800E}" type="datetimeFigureOut">
              <a:rPr lang="fr-FR"/>
              <a:pPr>
                <a:defRPr/>
              </a:pPr>
              <a:t>18/01/2016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8" tIns="45420" rIns="90838" bIns="454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070" y="4690525"/>
            <a:ext cx="5395563" cy="4443898"/>
          </a:xfrm>
          <a:prstGeom prst="rect">
            <a:avLst/>
          </a:prstGeom>
        </p:spPr>
        <p:txBody>
          <a:bodyPr vert="horz" lIns="90838" tIns="45420" rIns="90838" bIns="454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8105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723" y="938105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29799F-19DA-4352-8C0D-A5C62DCFAD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6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9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9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9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2231"/>
            <a:ext cx="8496300" cy="1052513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8E256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TITRE DE VOTRE PRÉSENTATION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196975"/>
            <a:ext cx="6840537" cy="28733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VOTRE NOM – DATE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5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6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251520" y="119675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latin typeface="Arial Black" pitchFamily="34" charset="0"/>
              </a:rPr>
              <a:t>TAPEZ VOTRE NOM ET LA DATE</a:t>
            </a:r>
            <a:endParaRPr lang="fr-FR" sz="11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Programme CESAM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F894-0F45-445A-A687-A3988F5745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6727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CFD1-E7D4-4AE6-97F1-E1EB98F2A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0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52128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AM ParisTech logo c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052736"/>
            <a:ext cx="1760624" cy="570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77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gif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11" Type="http://schemas.openxmlformats.org/officeDocument/2006/relationships/image" Target="../media/image55.gif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11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24936" cy="24482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PEE</a:t>
            </a:r>
            <a:br>
              <a:rPr lang="fr-FR" dirty="0" smtClean="0"/>
            </a:br>
            <a:r>
              <a:rPr lang="fr-FR" dirty="0" smtClean="0"/>
              <a:t>MAINTENANCE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CFD1-E7D4-4AE6-97F1-E1EB98F2A4F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51520" y="15567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FMECA :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Modes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2852936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Criticité = Fréquence x Gravité x Détection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68144" y="2852936"/>
            <a:ext cx="277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Cotation de 1 à 5, 1 à 10…</a:t>
            </a:r>
          </a:p>
        </p:txBody>
      </p:sp>
    </p:spTree>
    <p:extLst>
      <p:ext uri="{BB962C8B-B14F-4D97-AF65-F5344CB8AC3E}">
        <p14:creationId xmlns:p14="http://schemas.microsoft.com/office/powerpoint/2010/main" val="3283598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51520" y="15567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FMECA :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Modes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43207" y="2564904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Criticité = Fréquence x Gravité x Détection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2305050" cy="11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70480"/>
              </p:ext>
            </p:extLst>
          </p:nvPr>
        </p:nvGraphicFramePr>
        <p:xfrm>
          <a:off x="1259632" y="4005064"/>
          <a:ext cx="6350000" cy="1524000"/>
        </p:xfrm>
        <a:graphic>
          <a:graphicData uri="http://schemas.openxmlformats.org/drawingml/2006/table">
            <a:tbl>
              <a:tblPr/>
              <a:tblGrid>
                <a:gridCol w="761619"/>
                <a:gridCol w="761619"/>
                <a:gridCol w="1361394"/>
                <a:gridCol w="1408996"/>
                <a:gridCol w="1040880"/>
                <a:gridCol w="10154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Tour CN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 de défaillance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Détection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Mandrin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Serrer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serrage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d'energie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Chute pièce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capteurs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d'ordre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Défaillance interne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Serrage insuffisant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Energie insuffisante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Pièce mal usinée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Contrôle visuel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Défaillance interne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Serrage trop 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 Energie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Pièce rayée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Contrôle visuel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Défaillance interne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63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51520" y="15567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6020"/>
            <a:ext cx="5472608" cy="424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3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19259" y="1556792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AMDEC la démarche :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9225"/>
            <a:ext cx="1248862" cy="957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C:\Users\bardel\AppData\Local\Microsoft\Windows\Temporary Internet Files\Content.IE5\FOVPLVUA\people-304353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9225"/>
            <a:ext cx="1060715" cy="959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ardel\AppData\Local\Microsoft\Windows\Temporary Internet Files\Content.IE5\500MHV4L\wikio-parts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1161140" cy="951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ardel\AppData\Local\Microsoft\Windows\Temporary Internet Files\Content.IE5\GRDUO5WE\120px-10_premiers_ports_euro_EVP_201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4542"/>
            <a:ext cx="1080338" cy="954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bardel\AppData\Local\Microsoft\Windows\Temporary Internet Files\Content.IE5\GRDUO5WE\actio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36096" y="2269225"/>
            <a:ext cx="1080120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3284984"/>
            <a:ext cx="106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586530" y="3271963"/>
            <a:ext cx="1060715" cy="373061"/>
            <a:chOff x="1870113" y="3188922"/>
            <a:chExt cx="1060715" cy="373061"/>
          </a:xfrm>
        </p:grpSpPr>
        <p:sp>
          <p:nvSpPr>
            <p:cNvPr id="14" name="ZoneTexte 13"/>
            <p:cNvSpPr txBox="1"/>
            <p:nvPr/>
          </p:nvSpPr>
          <p:spPr>
            <a:xfrm>
              <a:off x="1870113" y="3284984"/>
              <a:ext cx="1060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Processus</a:t>
              </a:r>
            </a:p>
          </p:txBody>
        </p:sp>
        <p:pic>
          <p:nvPicPr>
            <p:cNvPr id="11266" name="Picture 2" descr="C:\Users\bardel\AppData\Local\Microsoft\Windows\Temporary Internet Files\Content.IE5\500MHV4L\Division_Sign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188922"/>
              <a:ext cx="204326" cy="15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oneTexte 16"/>
          <p:cNvSpPr txBox="1"/>
          <p:nvPr/>
        </p:nvSpPr>
        <p:spPr>
          <a:xfrm>
            <a:off x="2882674" y="3284984"/>
            <a:ext cx="106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défauts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47133" y="3331151"/>
            <a:ext cx="143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Hierarchisation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59301" y="3337828"/>
            <a:ext cx="143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 correctives</a:t>
            </a:r>
          </a:p>
        </p:txBody>
      </p:sp>
      <p:pic>
        <p:nvPicPr>
          <p:cNvPr id="20" name="Picture 2" descr="C:\Users\bardel\AppData\Local\Microsoft\Windows\Temporary Internet Files\Content.IE5\500MHV4L\wikio-parts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161140" cy="951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618078" y="3284984"/>
            <a:ext cx="139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Reévaluation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défauts</a:t>
            </a:r>
          </a:p>
        </p:txBody>
      </p:sp>
      <p:pic>
        <p:nvPicPr>
          <p:cNvPr id="11267" name="Picture 3" descr="C:\Users\bardel\AppData\Local\Microsoft\Windows\Temporary Internet Files\Content.IE5\GRDUO5WE\planning1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75" y="2260043"/>
            <a:ext cx="968797" cy="968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7744096" y="3284984"/>
            <a:ext cx="12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Planif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Actions</a:t>
            </a:r>
          </a:p>
        </p:txBody>
      </p:sp>
    </p:spTree>
    <p:extLst>
      <p:ext uri="{BB962C8B-B14F-4D97-AF65-F5344CB8AC3E}">
        <p14:creationId xmlns:p14="http://schemas.microsoft.com/office/powerpoint/2010/main" val="3264621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Méthode TPM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TPM = Total Productive Maintenance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838353" y="2968363"/>
            <a:ext cx="1656184" cy="1466995"/>
            <a:chOff x="3851920" y="2713108"/>
            <a:chExt cx="1656184" cy="146699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13108"/>
              <a:ext cx="1656184" cy="1466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3923928" y="3723692"/>
              <a:ext cx="99027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↑ Fiabilité et disponibilité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228184" y="3701861"/>
            <a:ext cx="1931991" cy="1530151"/>
            <a:chOff x="3546047" y="2399506"/>
            <a:chExt cx="1249386" cy="1098103"/>
          </a:xfrm>
        </p:grpSpPr>
        <p:grpSp>
          <p:nvGrpSpPr>
            <p:cNvPr id="9" name="Groupe 8"/>
            <p:cNvGrpSpPr/>
            <p:nvPr/>
          </p:nvGrpSpPr>
          <p:grpSpPr>
            <a:xfrm>
              <a:off x="3546047" y="2399506"/>
              <a:ext cx="1241977" cy="1098103"/>
              <a:chOff x="3546047" y="2399506"/>
              <a:chExt cx="1241977" cy="1098103"/>
            </a:xfrm>
          </p:grpSpPr>
          <p:pic>
            <p:nvPicPr>
              <p:cNvPr id="2055" name="Picture 7" descr="C:\Users\bardel\AppData\Local\Microsoft\Windows\Temporary Internet Files\Content.IE5\FBMEP5RV\maintenance_300x40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601" y="2399506"/>
                <a:ext cx="642367" cy="85648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C:\Users\bardel\AppData\Local\Microsoft\Windows\Temporary Internet Files\Content.IE5\FOVPLVUA\people-304353_64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963" y="3065383"/>
                <a:ext cx="421386" cy="38122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546047" y="2492894"/>
                <a:ext cx="1241977" cy="10047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3571297" y="3199104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autonome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187623" y="2557768"/>
            <a:ext cx="1743403" cy="1391595"/>
            <a:chOff x="1139298" y="2456648"/>
            <a:chExt cx="1920534" cy="1375344"/>
          </a:xfrm>
        </p:grpSpPr>
        <p:sp>
          <p:nvSpPr>
            <p:cNvPr id="2" name="ZoneTexte 1"/>
            <p:cNvSpPr txBox="1"/>
            <p:nvPr/>
          </p:nvSpPr>
          <p:spPr>
            <a:xfrm>
              <a:off x="2267744" y="3429000"/>
              <a:ext cx="738787" cy="3737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1970</a:t>
              </a:r>
            </a:p>
          </p:txBody>
        </p:sp>
        <p:pic>
          <p:nvPicPr>
            <p:cNvPr id="14338" name="Picture 2" descr="Afficher l'image d'orig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298" y="2456648"/>
              <a:ext cx="1920534" cy="1375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7477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Méthode TPM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TPM = Démarche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bardel\AppData\Local\Microsoft\Windows\Temporary Internet Files\Content.IE5\FOVPLVUA\people-30435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7" y="2727509"/>
            <a:ext cx="1058191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rdel\AppData\Local\Microsoft\Windows\Temporary Internet Files\Content.IE5\WZQ6ED1H\Auw9TEuy8kNuGSh2lp8wVmBUsas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727509"/>
            <a:ext cx="1080119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ardel\AppData\Local\Microsoft\Windows\Temporary Internet Files\Content.IE5\54SDN9U4\bigstock-D-Small-People-Movement-To-18037805-1024x8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8" y="2727509"/>
            <a:ext cx="1075318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bardel\AppData\Local\Microsoft\Windows\Temporary Internet Files\Content.IE5\TG3TI86T\cause_effet_vie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2" y="2727509"/>
            <a:ext cx="1075318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bardel\AppData\Local\Microsoft\Windows\Temporary Internet Files\Content.IE5\GRDUO5WE\actio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868144" y="2727509"/>
            <a:ext cx="1080120" cy="957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bardel\AppData\Local\Microsoft\Windows\Temporary Internet Files\Content.IE5\APTXUVMP\succes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70" y="2727509"/>
            <a:ext cx="1109038" cy="951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vers le bas 9"/>
          <p:cNvSpPr/>
          <p:nvPr/>
        </p:nvSpPr>
        <p:spPr>
          <a:xfrm>
            <a:off x="3707904" y="4437112"/>
            <a:ext cx="360040" cy="5760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216904" y="5174902"/>
            <a:ext cx="3342039" cy="1260846"/>
            <a:chOff x="2216904" y="4598838"/>
            <a:chExt cx="3342039" cy="126084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904" y="4598838"/>
              <a:ext cx="3342039" cy="12608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887924" y="5445224"/>
              <a:ext cx="1332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TRS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64107" y="3684841"/>
            <a:ext cx="105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9633" y="3645024"/>
            <a:ext cx="105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Recueil &amp; Analyse données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80658" y="3717032"/>
            <a:ext cx="12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Choix d’indicateurs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6802" y="3717032"/>
            <a:ext cx="114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Problèmes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90073" y="3717032"/>
            <a:ext cx="105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Plans d’actions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135370" y="3717032"/>
            <a:ext cx="125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Suivi des améliorations</a:t>
            </a:r>
          </a:p>
        </p:txBody>
      </p:sp>
    </p:spTree>
    <p:extLst>
      <p:ext uri="{BB962C8B-B14F-4D97-AF65-F5344CB8AC3E}">
        <p14:creationId xmlns:p14="http://schemas.microsoft.com/office/powerpoint/2010/main" val="2865078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/>
      <p:bldP spid="5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Méthode TPM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TPM = Total Productive Maintenance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&lt;-&gt;   Equipes autonomes de Production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2736304" cy="23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bardel\AppData\Local\Microsoft\Windows\Temporary Internet Files\Content.IE5\WZQ6ED1H\tools-24220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87" y="4005064"/>
            <a:ext cx="568737" cy="5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bardel\AppData\Local\Microsoft\Windows\Temporary Internet Files\Content.IE5\TG3TI86T\cause_effet_vie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82" y="2804998"/>
            <a:ext cx="753683" cy="6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bardel\AppData\Local\Microsoft\Windows\Temporary Internet Files\Content.IE5\54SDN9U4\bigstock-D-Small-People-Movement-To-18037805-1024x83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0485"/>
            <a:ext cx="792088" cy="70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bardel\AppData\Local\Microsoft\Windows\Temporary Internet Files\Content.IE5\GRDUO5WE\actio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22435" y="3868504"/>
            <a:ext cx="627322" cy="5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bardel\AppData\Local\Microsoft\Windows\Temporary Internet Files\Content.IE5\LTLC3J3S\woman-790593_64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14" y="3068960"/>
            <a:ext cx="834461" cy="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bardel\AppData\Local\Microsoft\Windows\Temporary Internet Files\Content.IE5\APTXUVMP\succes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3" y="5319760"/>
            <a:ext cx="711161" cy="6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bardel\AppData\Local\Microsoft\Windows\Temporary Internet Files\Content.IE5\GRDUO5WE\planning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140492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bardel\AppData\Local\Microsoft\Windows\Temporary Internet Files\Content.IE5\LTLC3J3S\chronometre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34" y="4941168"/>
            <a:ext cx="642305" cy="6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053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C77D2-F871-4977-BC2A-B3C875738308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820472" cy="4718149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</a:p>
          <a:p>
            <a:pPr lvl="1" eaLnBrk="1" hangingPunct="1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Politique de maintenance</a:t>
            </a:r>
          </a:p>
          <a:p>
            <a:pPr lvl="1" eaLnBrk="1" hangingPunct="1">
              <a:defRPr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de la maintenance</a:t>
            </a:r>
          </a:p>
          <a:p>
            <a:pPr lvl="1" eaLnBrk="1" hangingPunct="1">
              <a:defRPr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Méthode TPM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4" y="5486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001969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26" name="Picture 2" descr="C:\Users\bardel\AppData\Local\Microsoft\Windows\Temporary Internet Files\Content.IE5\NUWLQRKW\legal-45020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5" y="3014337"/>
            <a:ext cx="515782" cy="5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3" y="2636913"/>
            <a:ext cx="663659" cy="4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del\AppData\Local\Microsoft\Windows\Temporary Internet Files\Content.IE5\YZF8MJOV\arendeur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6" y="3637987"/>
            <a:ext cx="810636" cy="4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78309"/>
            <a:ext cx="381781" cy="5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colade fermante 4"/>
          <p:cNvSpPr/>
          <p:nvPr/>
        </p:nvSpPr>
        <p:spPr>
          <a:xfrm>
            <a:off x="1619672" y="1988840"/>
            <a:ext cx="144016" cy="21054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907704" y="302592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55776" y="285301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Sécurité, environnement…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4592" y="4647279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heure de panne sur une ligne de 2 personnes :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2x1H de MOD x 20€/H : 40€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Amortissement = 30€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Cout de la maintenance corrective = 100€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Coûts commerciaux (rupture, stocks…)</a:t>
            </a:r>
          </a:p>
        </p:txBody>
      </p:sp>
      <p:pic>
        <p:nvPicPr>
          <p:cNvPr id="14" name="Picture 5" descr="C:\Users\bardel\AppData\Local\Microsoft\Windows\Temporary Internet Files\Content.IE5\YZF8MJOV\arendeuro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4" y="4647279"/>
            <a:ext cx="1735527" cy="9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50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Politique de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23528" y="170080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Différentes politiques possibles :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187624" y="3208913"/>
            <a:ext cx="1584176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C…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75329" y="3208913"/>
            <a:ext cx="1500727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P…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4373183"/>
            <a:ext cx="1500727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S…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4365104"/>
            <a:ext cx="1500727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C…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Accolade ouvrante 4"/>
          <p:cNvSpPr/>
          <p:nvPr/>
        </p:nvSpPr>
        <p:spPr>
          <a:xfrm rot="5400000">
            <a:off x="4136366" y="3184955"/>
            <a:ext cx="378651" cy="1895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C:\Users\bardel\AppData\Local\Microsoft\Windows\Temporary Internet Files\Content.IE5\YZF8MJOV\voiture-parlerfrancais-a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924" y="4321942"/>
            <a:ext cx="1313788" cy="10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del\AppData\Local\Microsoft\Windows\Temporary Internet Files\Content.IE5\MPPX59OD\agenda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93" y="5589240"/>
            <a:ext cx="894540" cy="8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colade ouvrante 16"/>
          <p:cNvSpPr/>
          <p:nvPr/>
        </p:nvSpPr>
        <p:spPr>
          <a:xfrm rot="5400000">
            <a:off x="2858949" y="2022592"/>
            <a:ext cx="378651" cy="1895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80643"/>
            <a:ext cx="1153284" cy="6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 rot="19082314">
            <a:off x="1277990" y="4103950"/>
            <a:ext cx="432048" cy="43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6200000">
            <a:off x="3306138" y="5155225"/>
            <a:ext cx="432048" cy="43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6200000">
            <a:off x="5362120" y="5155225"/>
            <a:ext cx="432048" cy="43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933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Politique de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415089" y="2560841"/>
            <a:ext cx="1584176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Curative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02794" y="2560841"/>
            <a:ext cx="1500727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Préventive…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99265" y="3725112"/>
            <a:ext cx="1644743" cy="71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Systématique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871473" y="3717032"/>
            <a:ext cx="1644743" cy="724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Maintenance Conditionnelle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 rot="5400000">
            <a:off x="4443125" y="2536883"/>
            <a:ext cx="378651" cy="1895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5400000">
            <a:off x="3086414" y="1374520"/>
            <a:ext cx="378651" cy="1895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1560" y="1754295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Actions associées :</a:t>
            </a:r>
          </a:p>
        </p:txBody>
      </p:sp>
      <p:pic>
        <p:nvPicPr>
          <p:cNvPr id="2051" name="Picture 3" descr="C:\Users\bardel\AppData\Local\Microsoft\Windows\Temporary Internet Files\Content.IE5\WZQ6ED1H\tools-2422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97" y="1561999"/>
            <a:ext cx="568737" cy="5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5351238" y="2166124"/>
            <a:ext cx="2378533" cy="791407"/>
            <a:chOff x="5351238" y="2166124"/>
            <a:chExt cx="2378533" cy="791407"/>
          </a:xfrm>
        </p:grpSpPr>
        <p:sp>
          <p:nvSpPr>
            <p:cNvPr id="47" name="ZoneTexte 46"/>
            <p:cNvSpPr txBox="1"/>
            <p:nvPr/>
          </p:nvSpPr>
          <p:spPr>
            <a:xfrm>
              <a:off x="6310773" y="2618977"/>
              <a:ext cx="1418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Statistiques</a:t>
              </a:r>
            </a:p>
          </p:txBody>
        </p:sp>
        <p:pic>
          <p:nvPicPr>
            <p:cNvPr id="2056" name="Picture 8" descr="C:\Users\bardel\AppData\Local\Microsoft\Windows\Temporary Internet Files\Content.IE5\54SDN9U4\220px-Courbe_épidémique_Source_commune_continue_2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238" y="2166124"/>
              <a:ext cx="1047749" cy="6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179512" y="2780806"/>
            <a:ext cx="2601036" cy="1913560"/>
            <a:chOff x="179512" y="2780806"/>
            <a:chExt cx="2601036" cy="1913560"/>
          </a:xfrm>
        </p:grpSpPr>
        <p:pic>
          <p:nvPicPr>
            <p:cNvPr id="2050" name="Picture 2" descr="C:\Program Files (x86)\Microsoft Office\MEDIA\CAGCAT10\j0278882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921" y="3295219"/>
              <a:ext cx="784676" cy="78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bardel\AppData\Local\Microsoft\Windows\Temporary Internet Files\Content.IE5\WZQ6ED1H\58294main-The.Brain.in.Space-page-127-stethoscope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0" y="2780806"/>
              <a:ext cx="835611" cy="109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512" y="4355812"/>
              <a:ext cx="26010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Dépannage/Réparation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4139659"/>
              <a:ext cx="16017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Diagnostic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303521" y="4467387"/>
            <a:ext cx="1832865" cy="1132305"/>
            <a:chOff x="5303521" y="4374267"/>
            <a:chExt cx="1832865" cy="1132305"/>
          </a:xfrm>
        </p:grpSpPr>
        <p:pic>
          <p:nvPicPr>
            <p:cNvPr id="2054" name="Picture 6" descr="C:\Users\bardel\AppData\Local\Microsoft\Windows\Temporary Internet Files\Content.IE5\1SNHV5YM\easyv3-assembly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937" y="4374267"/>
              <a:ext cx="697335" cy="69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bardel\AppData\Local\Microsoft\Windows\Temporary Internet Files\Content.IE5\XVQ6W83R\Spectacles-Eye-Glasses-Cartoon-14092-large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521" y="4531274"/>
              <a:ext cx="1008112" cy="44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21466" y="4921797"/>
              <a:ext cx="18149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Visite</a:t>
              </a:r>
            </a:p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Contrôle-capteurs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999265" y="4473051"/>
            <a:ext cx="1644743" cy="1183326"/>
            <a:chOff x="2999265" y="4473051"/>
            <a:chExt cx="1644743" cy="1183326"/>
          </a:xfrm>
        </p:grpSpPr>
        <p:pic>
          <p:nvPicPr>
            <p:cNvPr id="2059" name="Picture 11" descr="C:\Users\bardel\AppData\Local\Microsoft\Windows\Temporary Internet Files\Content.IE5\YCCTWPER\nepasjeter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473051"/>
              <a:ext cx="426717" cy="59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2999265" y="5071602"/>
              <a:ext cx="1644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Changements de pièces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72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Politique de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42524" y="1804456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Risques/besoins :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Curatif 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Interruption de production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Urgence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Ressources disponibles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Pièces de rechange disponibles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OK si standard, KO si spécifique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Préventif systématique 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statistique des pannes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Durée de vie moyenne des pièces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Temps Moyen de Bon Fonctionnement (MTBF)</a:t>
            </a:r>
          </a:p>
          <a:p>
            <a:pPr lvl="2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Préventif conditionnel 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Ressources disponibles pour inspecter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 capteurs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bardel\AppData\Local\Microsoft\Windows\Temporary Internet Files\Content.IE5\WZQ6ED1H\Emergency_telephone_number_11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95" y="2636912"/>
            <a:ext cx="367009" cy="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rdel\AppData\Local\Microsoft\Windows\Temporary Internet Files\Content.IE5\FBMEP5RV\Singapore_Road_Signs_-_Warning_Sign_-_Other_Dangers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1" y="2420888"/>
            <a:ext cx="699224" cy="6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351238" y="4293096"/>
            <a:ext cx="2378533" cy="791407"/>
            <a:chOff x="5351238" y="2166124"/>
            <a:chExt cx="2378533" cy="791407"/>
          </a:xfrm>
        </p:grpSpPr>
        <p:sp>
          <p:nvSpPr>
            <p:cNvPr id="10" name="ZoneTexte 9"/>
            <p:cNvSpPr txBox="1"/>
            <p:nvPr/>
          </p:nvSpPr>
          <p:spPr>
            <a:xfrm>
              <a:off x="6310773" y="2618977"/>
              <a:ext cx="1418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Statistiques</a:t>
              </a:r>
            </a:p>
          </p:txBody>
        </p:sp>
        <p:pic>
          <p:nvPicPr>
            <p:cNvPr id="11" name="Picture 8" descr="C:\Users\bardel\AppData\Local\Microsoft\Windows\Temporary Internet Files\Content.IE5\54SDN9U4\220px-Courbe_épidémique_Source_commune_continue_2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238" y="2166124"/>
              <a:ext cx="1047749" cy="6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508104" y="5805264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Contrôle-capteurs</a:t>
            </a:r>
          </a:p>
        </p:txBody>
      </p:sp>
      <p:pic>
        <p:nvPicPr>
          <p:cNvPr id="13" name="Picture 6" descr="C:\Users\bardel\AppData\Local\Microsoft\Windows\Temporary Internet Files\Content.IE5\1SNHV5YM\easyv3-assembl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15" y="5409219"/>
            <a:ext cx="625327" cy="6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bardel\AppData\Local\Microsoft\Windows\Temporary Internet Files\Content.IE5\XVQ6W83R\Spectacles-Eye-Glasses-Cartoon-14092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87" y="5565611"/>
            <a:ext cx="710328" cy="3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38" y="3240809"/>
            <a:ext cx="738152" cy="5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1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Politique de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23528" y="155679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Critères de choix de la politique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23528" y="220486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Risques/besoins 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Calcul probabiliste pour identifier le nombre de moyen de machines en pannes, en attente de réparation… en fonction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MTBF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réparateurs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Fiabilité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Disponibilité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Taux de défaillance</a:t>
            </a:r>
          </a:p>
        </p:txBody>
      </p:sp>
      <p:pic>
        <p:nvPicPr>
          <p:cNvPr id="4098" name="Picture 2" descr="C:\Users\bardel\AppData\Local\Microsoft\Windows\Temporary Internet Files\Content.IE5\1SNHV5YM\calculreflech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774524"/>
            <a:ext cx="1584176" cy="195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2215804" cy="16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5652120" y="4754072"/>
            <a:ext cx="432048" cy="331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 flipH="1">
            <a:off x="4896201" y="15562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41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51520" y="1556792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Choix de la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politique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des ressources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Dimensionnement des équipes et compétences,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Niveaux de maintenance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Mise en œuvre, gestion,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xploitation  de la GMAO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Suivi des pannes, statistiques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des stocks de pièces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des informations techniques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du budget , suivi des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côûts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causes de pannes …</a:t>
            </a: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20" y="4365104"/>
            <a:ext cx="2215804" cy="16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bardel\AppData\Local\Microsoft\Windows\Temporary Internet Files\Content.IE5\GRDUO5WE\RobotEvolution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1844077" cy="14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479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Gestion de la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51520" y="155679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causes de pannes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Outils de résolution de problèmes :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bardel\AppData\Local\Microsoft\Windows\Temporary Internet Files\Content.IE5\500MHV4L\OOo_Pareto_Chart_fin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00" y="2769959"/>
            <a:ext cx="1855510" cy="9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476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5M/5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bardel\AppData\Local\Microsoft\Windows\Temporary Internet Files\Content.IE5\NUWLQRKW\pareto20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4286"/>
            <a:ext cx="1755207" cy="9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rdel\AppData\Local\Microsoft\Windows\Temporary Internet Files\Content.IE5\FOVPLVUA\ishikaw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2829"/>
            <a:ext cx="1539183" cy="9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ardel\AppData\Local\Microsoft\Windows\Temporary Internet Files\Content.IE5\NUWLQRKW\interroga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6" y="4372870"/>
            <a:ext cx="741966" cy="9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rdel\AppData\Local\Microsoft\Windows\Temporary Internet Files\Content.IE5\NUWLQRKW\interroga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4376735"/>
            <a:ext cx="741966" cy="9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ardel\AppData\Local\Microsoft\Windows\Temporary Internet Files\Content.IE5\NUWLQRKW\interroga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94" y="4336751"/>
            <a:ext cx="741966" cy="9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bardel\AppData\Local\Microsoft\Windows\Temporary Internet Files\Content.IE5\NUWLQRKW\interroga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61" y="4294263"/>
            <a:ext cx="741966" cy="9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bardel\AppData\Local\Microsoft\Windows\Temporary Internet Files\Content.IE5\NUWLQRKW\interroga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58" y="4221088"/>
            <a:ext cx="741966" cy="9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47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ésentatio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9">
    <a:dk1>
      <a:sysClr val="windowText" lastClr="000000"/>
    </a:dk1>
    <a:lt1>
      <a:sysClr val="window" lastClr="FFFFFF"/>
    </a:lt1>
    <a:dk2>
      <a:srgbClr val="3E3D2D"/>
    </a:dk2>
    <a:lt2>
      <a:srgbClr val="FF6700"/>
    </a:lt2>
    <a:accent1>
      <a:srgbClr val="FFA365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2015</Template>
  <TotalTime>3252</TotalTime>
  <Words>658</Words>
  <Application>Microsoft Office PowerPoint</Application>
  <PresentationFormat>Affichage à l'écran (4:3)</PresentationFormat>
  <Paragraphs>206</Paragraphs>
  <Slides>16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Présentation 2015</vt:lpstr>
      <vt:lpstr>Conception personnalisée</vt:lpstr>
      <vt:lpstr>1_Conception personnalisée</vt:lpstr>
      <vt:lpstr>2_Conception personnalisée</vt:lpstr>
      <vt:lpstr>PEE MAINTENANCE</vt:lpstr>
      <vt:lpstr>Présentation PowerPoint</vt:lpstr>
      <vt:lpstr>Enjeux</vt:lpstr>
      <vt:lpstr>Politique de maintenance</vt:lpstr>
      <vt:lpstr>Politique de maintenance</vt:lpstr>
      <vt:lpstr>Politique de maintenance</vt:lpstr>
      <vt:lpstr>Politique de maintenance</vt:lpstr>
      <vt:lpstr>Gestion de la maintenance</vt:lpstr>
      <vt:lpstr>Gestion de la maintenance</vt:lpstr>
      <vt:lpstr>Gestion de la maintenance</vt:lpstr>
      <vt:lpstr>Gestion de la maintenance</vt:lpstr>
      <vt:lpstr>Gestion de la maintenance</vt:lpstr>
      <vt:lpstr>Gestion de la maintenance</vt:lpstr>
      <vt:lpstr>Méthode TPM</vt:lpstr>
      <vt:lpstr>Méthode TPM</vt:lpstr>
      <vt:lpstr>Méthode TPM</vt:lpstr>
    </vt:vector>
  </TitlesOfParts>
  <Company>Ensam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BARDEL Corine</dc:creator>
  <cp:lastModifiedBy>BARDEL Corine</cp:lastModifiedBy>
  <cp:revision>100</cp:revision>
  <cp:lastPrinted>2016-01-12T08:32:34Z</cp:lastPrinted>
  <dcterms:created xsi:type="dcterms:W3CDTF">2015-08-02T09:08:59Z</dcterms:created>
  <dcterms:modified xsi:type="dcterms:W3CDTF">2016-01-18T16:54:56Z</dcterms:modified>
</cp:coreProperties>
</file>